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1" name="Picture 20" descr="A picture containing outdoor object, star&#10;&#10;Description automatically generated">
            <a:extLst>
              <a:ext uri="{FF2B5EF4-FFF2-40B4-BE49-F238E27FC236}">
                <a16:creationId xmlns:a16="http://schemas.microsoft.com/office/drawing/2014/main" id="{C2670C38-5EC4-4797-A61E-6BF7516BA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A Time in Space</a:t>
            </a:r>
          </a:p>
        </p:txBody>
      </p:sp>
      <p:pic>
        <p:nvPicPr>
          <p:cNvPr id="30" name="Picture 29" descr="Shape&#10;&#10;Description automatically generated with medium confidence">
            <a:extLst>
              <a:ext uri="{FF2B5EF4-FFF2-40B4-BE49-F238E27FC236}">
                <a16:creationId xmlns:a16="http://schemas.microsoft.com/office/drawing/2014/main" id="{FA1231A2-1749-4D90-B840-31238B7A61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617675"/>
            <a:ext cx="1996972" cy="379449"/>
          </a:xfrm>
          <a:prstGeom prst="rect">
            <a:avLst/>
          </a:prstGeom>
        </p:spPr>
      </p:pic>
      <p:pic>
        <p:nvPicPr>
          <p:cNvPr id="31" name="Picture 30" descr="Icon&#10;&#10;Description automatically generated">
            <a:extLst>
              <a:ext uri="{FF2B5EF4-FFF2-40B4-BE49-F238E27FC236}">
                <a16:creationId xmlns:a16="http://schemas.microsoft.com/office/drawing/2014/main" id="{D751F2B3-A82A-46EC-B691-A85CFCA290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057" y="87381"/>
            <a:ext cx="912601" cy="660723"/>
          </a:xfrm>
          <a:prstGeom prst="rect">
            <a:avLst/>
          </a:prstGeom>
        </p:spPr>
      </p:pic>
      <p:pic>
        <p:nvPicPr>
          <p:cNvPr id="32" name="Picture 31">
            <a:extLst>
              <a:ext uri="{FF2B5EF4-FFF2-40B4-BE49-F238E27FC236}">
                <a16:creationId xmlns:a16="http://schemas.microsoft.com/office/drawing/2014/main" id="{A96BF586-2768-4234-BAF7-6CBD1B7EC2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5336" y="0"/>
            <a:ext cx="1084119" cy="784902"/>
          </a:xfrm>
          <a:prstGeom prst="rect">
            <a:avLst/>
          </a:prstGeom>
        </p:spPr>
      </p:pic>
      <p:pic>
        <p:nvPicPr>
          <p:cNvPr id="33" name="Picture 32">
            <a:extLst>
              <a:ext uri="{FF2B5EF4-FFF2-40B4-BE49-F238E27FC236}">
                <a16:creationId xmlns:a16="http://schemas.microsoft.com/office/drawing/2014/main" id="{0ECF9679-E422-4DBC-99FD-DDC60BBB90B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5336" y="8936182"/>
            <a:ext cx="1222664" cy="885209"/>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16/01/2022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31281"/>
            <a:ext cx="6363886" cy="8822865"/>
          </a:xfrm>
          <a:prstGeom prst="rect">
            <a:avLst/>
          </a:prstGeom>
          <a:noFill/>
        </p:spPr>
        <p:txBody>
          <a:bodyPr wrap="square">
            <a:spAutoFit/>
          </a:bodyPr>
          <a:lstStyle/>
          <a:p>
            <a:pPr marL="0" indent="0">
              <a:lnSpc>
                <a:spcPct val="150000"/>
              </a:lnSpc>
              <a:spcAft>
                <a:spcPts val="800"/>
              </a:spcAft>
              <a:buNone/>
            </a:pPr>
            <a:r>
              <a:rPr lang="en-GB" sz="1430" dirty="0">
                <a:effectLst/>
                <a:latin typeface="Comic Neue" panose="02000000000000000000" pitchFamily="2" charset="0"/>
                <a:ea typeface="Calibri" panose="020F0502020204030204" pitchFamily="34" charset="0"/>
                <a:cs typeface="Times New Roman" panose="02020603050405020304" pitchFamily="18" charset="0"/>
              </a:rPr>
              <a:t>Everyone worked hard on the Majestic fleet, the space force unit that protected the planet Zorn. It was a department consisting of over ten thousand military spaceships, with expert flyers equipped in the art of combat, surveying, and tactics. </a:t>
            </a:r>
          </a:p>
          <a:p>
            <a:pPr marL="0" indent="0">
              <a:lnSpc>
                <a:spcPct val="150000"/>
              </a:lnSpc>
              <a:spcAft>
                <a:spcPts val="800"/>
              </a:spcAft>
              <a:buNone/>
            </a:pPr>
            <a:r>
              <a:rPr lang="en-GB" sz="1430" dirty="0">
                <a:effectLst/>
                <a:latin typeface="Comic Neue" panose="02000000000000000000" pitchFamily="2" charset="0"/>
                <a:ea typeface="Calibri" panose="020F0502020204030204" pitchFamily="34" charset="0"/>
                <a:cs typeface="Times New Roman" panose="02020603050405020304" pitchFamily="18" charset="0"/>
              </a:rPr>
              <a:t>Some ships could only do what seemed possible in the wildest of imaginations, and the Frontier X350 was the grandest of them all. It was not because it was too different from many other ships but because it was the home of the dexterous Captain J Holt. </a:t>
            </a:r>
          </a:p>
          <a:p>
            <a:pPr marL="0" indent="0">
              <a:lnSpc>
                <a:spcPct val="150000"/>
              </a:lnSpc>
              <a:spcAft>
                <a:spcPts val="800"/>
              </a:spcAft>
              <a:buNone/>
            </a:pPr>
            <a:r>
              <a:rPr lang="en-GB" sz="1430" dirty="0">
                <a:effectLst/>
                <a:latin typeface="Comic Neue" panose="02000000000000000000" pitchFamily="2" charset="0"/>
                <a:ea typeface="Calibri" panose="020F0502020204030204" pitchFamily="34" charset="0"/>
                <a:cs typeface="Times New Roman" panose="02020603050405020304" pitchFamily="18" charset="0"/>
              </a:rPr>
              <a:t>He loved the metallic contraption almost as much as he loved his sons but his time as the captain had slowly come to an end. He would have to hand over the reins to someone who would not need to rest every few minutes from the day's work and someone who would appeal to the younger generation of officers taking over the military. </a:t>
            </a:r>
          </a:p>
          <a:p>
            <a:pPr marL="0" indent="0">
              <a:lnSpc>
                <a:spcPct val="150000"/>
              </a:lnSpc>
              <a:spcAft>
                <a:spcPts val="800"/>
              </a:spcAft>
              <a:buNone/>
            </a:pPr>
            <a:r>
              <a:rPr lang="en-GB" sz="1430" dirty="0">
                <a:effectLst/>
                <a:latin typeface="Comic Neue" panose="02000000000000000000" pitchFamily="2" charset="0"/>
                <a:ea typeface="Calibri" panose="020F0502020204030204" pitchFamily="34" charset="0"/>
                <a:cs typeface="Times New Roman" panose="02020603050405020304" pitchFamily="18" charset="0"/>
              </a:rPr>
              <a:t>There were only two people most suited for the job, and it had become a choice between family and the best of his staff. The tradition for generations among the captains of frontier fleets was to train at least one of their children for the role; nonetheless, there were a few exceptions. However, Holt was still indecisive about being an exception. </a:t>
            </a:r>
          </a:p>
          <a:p>
            <a:pPr marL="0" indent="0">
              <a:lnSpc>
                <a:spcPct val="150000"/>
              </a:lnSpc>
              <a:spcAft>
                <a:spcPts val="800"/>
              </a:spcAft>
              <a:buNone/>
            </a:pPr>
            <a:r>
              <a:rPr lang="en-GB" sz="1430" dirty="0">
                <a:effectLst/>
                <a:latin typeface="Comic Neue" panose="02000000000000000000" pitchFamily="2" charset="0"/>
                <a:ea typeface="Calibri" panose="020F0502020204030204" pitchFamily="34" charset="0"/>
                <a:cs typeface="Times New Roman" panose="02020603050405020304" pitchFamily="18" charset="0"/>
              </a:rPr>
              <a:t>He wanted Keith, his first son, who showed much promise, to take over the fleet. He was respected, adored and thus, the Holt name would be engraved on the X350 for a very long time. Yet, another fine choice, Derek, his young co-captain, was as astute as anyone could be. His staff knew him in and out, and he was the clear reflection of what a good captain should be. </a:t>
            </a:r>
          </a:p>
          <a:p>
            <a:pPr marL="0" indent="0">
              <a:lnSpc>
                <a:spcPct val="150000"/>
              </a:lnSpc>
              <a:spcAft>
                <a:spcPts val="800"/>
              </a:spcAft>
              <a:buNone/>
            </a:pPr>
            <a:r>
              <a:rPr lang="en-GB" sz="1430" dirty="0">
                <a:effectLst/>
                <a:latin typeface="Comic Neue" panose="02000000000000000000" pitchFamily="2" charset="0"/>
                <a:ea typeface="Calibri" panose="020F0502020204030204" pitchFamily="34" charset="0"/>
                <a:cs typeface="Times New Roman" panose="02020603050405020304" pitchFamily="18" charset="0"/>
              </a:rPr>
              <a:t>It was going to be a hard decision for the almost retired captain, and he would have only five days to make a choice.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10784</TotalTime>
  <Words>338</Words>
  <Application>Microsoft Office PowerPoint</Application>
  <PresentationFormat>A4 Paper (210x297 mm)</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70</cp:revision>
  <dcterms:created xsi:type="dcterms:W3CDTF">2021-12-28T15:48:02Z</dcterms:created>
  <dcterms:modified xsi:type="dcterms:W3CDTF">2022-01-15T22:16:25Z</dcterms:modified>
</cp:coreProperties>
</file>