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266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10/01/2022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71996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10/01/2022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2864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10/01/2022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77664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10/01/2022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1340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DD2C01-50C3-4351-BC60-2259110F0A46}" type="datetimeFigureOut">
              <a:rPr lang="en-GB" smtClean="0"/>
              <a:t>10/01/2022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81632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DD2C01-50C3-4351-BC60-2259110F0A46}" type="datetimeFigureOut">
              <a:rPr lang="en-GB" smtClean="0"/>
              <a:t>10/01/2022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79618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DD2C01-50C3-4351-BC60-2259110F0A46}" type="datetimeFigureOut">
              <a:rPr lang="en-GB" smtClean="0"/>
              <a:t>10/01/2022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4284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DD2C01-50C3-4351-BC60-2259110F0A46}" type="datetimeFigureOut">
              <a:rPr lang="en-GB" smtClean="0"/>
              <a:t>10/01/2022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130732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D2C01-50C3-4351-BC60-2259110F0A46}" type="datetimeFigureOut">
              <a:rPr lang="en-GB" smtClean="0"/>
              <a:t>10/01/2022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1365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A person in a space suit&#10;&#10;Description automatically generated with low confidence">
            <a:extLst>
              <a:ext uri="{FF2B5EF4-FFF2-40B4-BE49-F238E27FC236}">
                <a16:creationId xmlns:a16="http://schemas.microsoft.com/office/drawing/2014/main" id="{CF92EC9E-2BF3-485D-8831-87B4FE1B0E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0836"/>
            <a:ext cx="6858000" cy="10016836"/>
          </a:xfrm>
          <a:prstGeom prst="rect">
            <a:avLst/>
          </a:prstGeom>
        </p:spPr>
      </p:pic>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11/01/2022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
        <p:nvSpPr>
          <p:cNvPr id="8" name="Rectangle 7">
            <a:extLst>
              <a:ext uri="{FF2B5EF4-FFF2-40B4-BE49-F238E27FC236}">
                <a16:creationId xmlns:a16="http://schemas.microsoft.com/office/drawing/2014/main" id="{2623FA2E-E608-474B-A335-1A41D1F6DBCF}"/>
              </a:ext>
            </a:extLst>
          </p:cNvPr>
          <p:cNvSpPr/>
          <p:nvPr userDrawn="1"/>
        </p:nvSpPr>
        <p:spPr>
          <a:xfrm>
            <a:off x="203861" y="282274"/>
            <a:ext cx="6450279" cy="934145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Rounded Corners 8">
            <a:extLst>
              <a:ext uri="{FF2B5EF4-FFF2-40B4-BE49-F238E27FC236}">
                <a16:creationId xmlns:a16="http://schemas.microsoft.com/office/drawing/2014/main" id="{7ABD1101-EF3C-4A46-8198-CB3A517ED39F}"/>
              </a:ext>
            </a:extLst>
          </p:cNvPr>
          <p:cNvSpPr/>
          <p:nvPr userDrawn="1"/>
        </p:nvSpPr>
        <p:spPr>
          <a:xfrm>
            <a:off x="1290204" y="77757"/>
            <a:ext cx="4277592" cy="504970"/>
          </a:xfrm>
          <a:prstGeom prst="roundRect">
            <a:avLst/>
          </a:prstGeom>
          <a:solidFill>
            <a:schemeClr val="bg1"/>
          </a:solidFill>
          <a:ln>
            <a:solidFill>
              <a:srgbClr val="00206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a:solidFill>
                  <a:schemeClr val="tx1"/>
                </a:solidFill>
                <a:latin typeface="Comic Sans MS" panose="030F0702030302020204" pitchFamily="66" charset="0"/>
              </a:rPr>
              <a:t>Lonely Powers</a:t>
            </a:r>
          </a:p>
        </p:txBody>
      </p:sp>
      <p:pic>
        <p:nvPicPr>
          <p:cNvPr id="14" name="Picture 13" descr="Shape&#10;&#10;Description automatically generated with medium confidence">
            <a:extLst>
              <a:ext uri="{FF2B5EF4-FFF2-40B4-BE49-F238E27FC236}">
                <a16:creationId xmlns:a16="http://schemas.microsoft.com/office/drawing/2014/main" id="{9BB5789E-4B35-4E49-B211-C34A611486ED}"/>
              </a:ext>
            </a:extLst>
          </p:cNvPr>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39408" y="9676285"/>
            <a:ext cx="1617731" cy="307388"/>
          </a:xfrm>
          <a:prstGeom prst="rect">
            <a:avLst/>
          </a:prstGeom>
        </p:spPr>
      </p:pic>
      <p:pic>
        <p:nvPicPr>
          <p:cNvPr id="17" name="Picture 16" descr="A picture containing text, vector graphics&#10;&#10;Description automatically generated">
            <a:extLst>
              <a:ext uri="{FF2B5EF4-FFF2-40B4-BE49-F238E27FC236}">
                <a16:creationId xmlns:a16="http://schemas.microsoft.com/office/drawing/2014/main" id="{270D49D0-AE1A-4E97-ADF0-C4270FEDBB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81600" y="8719529"/>
            <a:ext cx="1700183" cy="1176527"/>
          </a:xfrm>
          <a:prstGeom prst="rect">
            <a:avLst/>
          </a:prstGeom>
        </p:spPr>
      </p:pic>
      <p:pic>
        <p:nvPicPr>
          <p:cNvPr id="18" name="Picture 17" descr="Icon&#10;&#10;Description automatically generated">
            <a:extLst>
              <a:ext uri="{FF2B5EF4-FFF2-40B4-BE49-F238E27FC236}">
                <a16:creationId xmlns:a16="http://schemas.microsoft.com/office/drawing/2014/main" id="{A8516E0F-4243-4B71-B75C-371236CEEEE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20145" y="40925"/>
            <a:ext cx="1290798" cy="893232"/>
          </a:xfrm>
          <a:prstGeom prst="rect">
            <a:avLst/>
          </a:prstGeom>
        </p:spPr>
      </p:pic>
      <p:pic>
        <p:nvPicPr>
          <p:cNvPr id="19" name="Picture 18" descr="A picture containing icon&#10;&#10;Description automatically generated">
            <a:extLst>
              <a:ext uri="{FF2B5EF4-FFF2-40B4-BE49-F238E27FC236}">
                <a16:creationId xmlns:a16="http://schemas.microsoft.com/office/drawing/2014/main" id="{328CC142-A054-4EE9-B4B9-7FBAD5964FF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13312" y="-6140"/>
            <a:ext cx="1290798" cy="893232"/>
          </a:xfrm>
          <a:prstGeom prst="rect">
            <a:avLst/>
          </a:prstGeom>
        </p:spPr>
      </p:pic>
    </p:spTree>
    <p:extLst>
      <p:ext uri="{BB962C8B-B14F-4D97-AF65-F5344CB8AC3E}">
        <p14:creationId xmlns:p14="http://schemas.microsoft.com/office/powerpoint/2010/main" val="266528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10/01/2022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43071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EDD2C01-50C3-4351-BC60-2259110F0A46}" type="datetimeFigureOut">
              <a:rPr lang="en-GB" smtClean="0"/>
              <a:t>10/01/2022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4958133-32A8-4156-87A8-2A521BF38E90}" type="slidenum">
              <a:rPr lang="en-GB" smtClean="0"/>
              <a:t>‹#›</a:t>
            </a:fld>
            <a:endParaRPr lang="en-GB"/>
          </a:p>
        </p:txBody>
      </p:sp>
    </p:spTree>
    <p:extLst>
      <p:ext uri="{BB962C8B-B14F-4D97-AF65-F5344CB8AC3E}">
        <p14:creationId xmlns:p14="http://schemas.microsoft.com/office/powerpoint/2010/main" val="27977609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6000" r="-4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7E04FD3-D8E3-48DD-BF89-EB094C342A6F}"/>
              </a:ext>
            </a:extLst>
          </p:cNvPr>
          <p:cNvSpPr txBox="1"/>
          <p:nvPr/>
        </p:nvSpPr>
        <p:spPr>
          <a:xfrm>
            <a:off x="247057" y="871718"/>
            <a:ext cx="6363886" cy="8547853"/>
          </a:xfrm>
          <a:prstGeom prst="rect">
            <a:avLst/>
          </a:prstGeom>
          <a:noFill/>
        </p:spPr>
        <p:txBody>
          <a:bodyPr wrap="square">
            <a:spAutoFit/>
          </a:bodyPr>
          <a:lstStyle/>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Every individual is blessed with specific types of power, be it a rhythmic heart, oxygen or a body that keeps us alive. However, one of these powers supports a different kind of living. It is often dubbed the ‘</a:t>
            </a:r>
            <a:r>
              <a:rPr lang="en-GB" sz="1400" i="1" dirty="0">
                <a:effectLst/>
                <a:latin typeface="Comic Neue" panose="02000000000000000000" pitchFamily="2" charset="0"/>
                <a:ea typeface="Calibri" panose="020F0502020204030204" pitchFamily="34" charset="0"/>
                <a:cs typeface="Times New Roman" panose="02020603050405020304" pitchFamily="18" charset="0"/>
              </a:rPr>
              <a:t>lonely power’</a:t>
            </a:r>
            <a:r>
              <a:rPr lang="en-GB" sz="1400" dirty="0">
                <a:effectLst/>
                <a:latin typeface="Comic Neue" panose="02000000000000000000" pitchFamily="2" charset="0"/>
                <a:ea typeface="Calibri" panose="020F0502020204030204" pitchFamily="34" charset="0"/>
                <a:cs typeface="Times New Roman" panose="02020603050405020304" pitchFamily="18" charset="0"/>
              </a:rPr>
              <a:t> and colloquially termed ‘</a:t>
            </a:r>
            <a:r>
              <a:rPr lang="en-GB" sz="1400" i="1" dirty="0">
                <a:effectLst/>
                <a:latin typeface="Comic Neue" panose="02000000000000000000" pitchFamily="2" charset="0"/>
                <a:ea typeface="Calibri" panose="020F0502020204030204" pitchFamily="34" charset="0"/>
                <a:cs typeface="Times New Roman" panose="02020603050405020304" pitchFamily="18" charset="0"/>
              </a:rPr>
              <a:t>privacy’</a:t>
            </a:r>
            <a:r>
              <a:rPr lang="en-GB" sz="1400" dirty="0">
                <a:effectLst/>
                <a:latin typeface="Comic Neue" panose="02000000000000000000" pitchFamily="2" charset="0"/>
                <a:ea typeface="Calibri" panose="020F0502020204030204" pitchFamily="34" charset="0"/>
                <a:cs typeface="Times New Roman" panose="02020603050405020304" pitchFamily="18" charset="0"/>
              </a:rPr>
              <a:t>. It is not the kind where one suggests to a parent not to rummage through their belongings, nor the kind where a random stranger is not expected to open a locker that is not theirs. It is the kind where social etiquettes demand people are not asked unnecessary questions. </a:t>
            </a:r>
          </a:p>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I can vividly remember seeing children clamour around one of their peers who had a disability and barrage him with questions ranging from his birth to looking for a cure or a fix. Intriguingly, I’m sure his peers meant no harm, but it was outstanding they were not sensitive enough to see the discomfort written on his face. His brows were folded, and although he tried to maintain a smile, his wanting eye never left his interviewer, begging him to stop. </a:t>
            </a:r>
          </a:p>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Over time, I have realized that respecting an individual’s lonely power is just as important as the oxygen we breathe. Inquisitive nuisances are as sensitive as a stranger walking into a home, sitting in front of the TV, and asking his unintended hosts for dinner.  </a:t>
            </a:r>
          </a:p>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Unfortunately, many don’t fully grasp that privacy is a human right. Personal privacy is beneficial to many individuals because it allows them to maintain their sense of self. Worse still, if this invasion of privacy is not something that we can report to the police or an adult about, we are stuck in a place where we feel like we can’t do anything, which is the most challenging place to be.</a:t>
            </a:r>
          </a:p>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If you are genuinely interested in a person, let friendship be your guide, and if they deem it worthy of telling you about the situation, they will disclose it. Learn to build trust before asking individuals very private questions.</a:t>
            </a:r>
          </a:p>
        </p:txBody>
      </p:sp>
    </p:spTree>
    <p:extLst>
      <p:ext uri="{BB962C8B-B14F-4D97-AF65-F5344CB8AC3E}">
        <p14:creationId xmlns:p14="http://schemas.microsoft.com/office/powerpoint/2010/main" val="16904387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8869</TotalTime>
  <Words>366</Words>
  <Application>Microsoft Office PowerPoint</Application>
  <PresentationFormat>A4 Paper (210x297 mm)</PresentationFormat>
  <Paragraphs>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Neue</vt:lpstr>
      <vt:lpstr>Comic Sans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JOELYN NDIFE</dc:creator>
  <cp:lastModifiedBy>cameron Eaves</cp:lastModifiedBy>
  <cp:revision>56</cp:revision>
  <dcterms:created xsi:type="dcterms:W3CDTF">2021-12-28T15:48:02Z</dcterms:created>
  <dcterms:modified xsi:type="dcterms:W3CDTF">2022-01-11T02:27:11Z</dcterms:modified>
</cp:coreProperties>
</file>