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06/02/2022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06/02/2022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06/02/2022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06/02/2022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06/02/2022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9" name="Picture 18" descr="A picture containing building, outdoor, wooden, area&#10;&#10;Description automatically generated">
            <a:extLst>
              <a:ext uri="{FF2B5EF4-FFF2-40B4-BE49-F238E27FC236}">
                <a16:creationId xmlns:a16="http://schemas.microsoft.com/office/drawing/2014/main" id="{4C1CF61A-4DFE-4A12-90A4-D02255296F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709"/>
            <a:ext cx="6913418" cy="9933709"/>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600" b="1" dirty="0">
                <a:solidFill>
                  <a:schemeClr val="tx1"/>
                </a:solidFill>
                <a:latin typeface="Comic Sans MS" panose="030F0702030302020204" pitchFamily="66" charset="0"/>
              </a:rPr>
              <a:t>The Old Hut</a:t>
            </a:r>
          </a:p>
        </p:txBody>
      </p:sp>
      <p:pic>
        <p:nvPicPr>
          <p:cNvPr id="22" name="Picture 21">
            <a:extLst>
              <a:ext uri="{FF2B5EF4-FFF2-40B4-BE49-F238E27FC236}">
                <a16:creationId xmlns:a16="http://schemas.microsoft.com/office/drawing/2014/main" id="{40A08F4E-6C0E-4FCB-B85A-85E09EBE1445}"/>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31633" y="9670455"/>
            <a:ext cx="1546690" cy="29389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EBE334F0-1D80-4097-9278-F5C61CC150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057" y="1"/>
            <a:ext cx="1013707" cy="733924"/>
          </a:xfrm>
          <a:prstGeom prst="rect">
            <a:avLst/>
          </a:prstGeom>
        </p:spPr>
      </p:pic>
      <p:pic>
        <p:nvPicPr>
          <p:cNvPr id="21" name="Picture 20" descr="A picture containing wooden, furniture&#10;&#10;Description automatically generated">
            <a:extLst>
              <a:ext uri="{FF2B5EF4-FFF2-40B4-BE49-F238E27FC236}">
                <a16:creationId xmlns:a16="http://schemas.microsoft.com/office/drawing/2014/main" id="{925DA344-2691-4EFD-B0FF-8F752BCA15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18010" y="1749968"/>
            <a:ext cx="1249235" cy="904446"/>
          </a:xfrm>
          <a:prstGeom prst="rect">
            <a:avLst/>
          </a:prstGeom>
        </p:spPr>
      </p:pic>
      <p:pic>
        <p:nvPicPr>
          <p:cNvPr id="23" name="Picture 22">
            <a:extLst>
              <a:ext uri="{FF2B5EF4-FFF2-40B4-BE49-F238E27FC236}">
                <a16:creationId xmlns:a16="http://schemas.microsoft.com/office/drawing/2014/main" id="{A562C11C-1CC6-4897-827F-A665FED9FB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74327" y="9001554"/>
            <a:ext cx="1249235" cy="904446"/>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06/02/2022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06/02/2022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617636"/>
            <a:ext cx="6363886" cy="9178795"/>
          </a:xfrm>
          <a:prstGeom prst="rect">
            <a:avLst/>
          </a:prstGeom>
          <a:noFill/>
        </p:spPr>
        <p:txBody>
          <a:bodyPr wrap="square">
            <a:spAutoFit/>
          </a:bodyPr>
          <a:lstStyle/>
          <a:p>
            <a:pPr marL="0" indent="0">
              <a:lnSpc>
                <a:spcPct val="150000"/>
              </a:lnSpc>
              <a:spcAft>
                <a:spcPts val="800"/>
              </a:spcAft>
              <a:buNone/>
            </a:pPr>
            <a:r>
              <a:rPr lang="en-GB" sz="1370" dirty="0">
                <a:effectLst/>
                <a:latin typeface="Comic Neue" panose="02000000000000000000" pitchFamily="2" charset="0"/>
                <a:ea typeface="Calibri" panose="020F0502020204030204" pitchFamily="34" charset="0"/>
                <a:cs typeface="Times New Roman" panose="02020603050405020304" pitchFamily="18" charset="0"/>
              </a:rPr>
              <a:t>My grandfather had moved here when he wanted to start a new life. He had taken nothing but a duffel bag with his essentials. He did not want to end up like the other men before him, who had a minimal view of what the outside world would hold. He wanted to be the one to tell his children adventure stories and teach them to spread their wings. </a:t>
            </a:r>
          </a:p>
          <a:p>
            <a:pPr marL="0" indent="0">
              <a:lnSpc>
                <a:spcPct val="150000"/>
              </a:lnSpc>
              <a:spcAft>
                <a:spcPts val="800"/>
              </a:spcAft>
              <a:buNone/>
            </a:pPr>
            <a:r>
              <a:rPr lang="en-GB" sz="1370" dirty="0">
                <a:effectLst/>
                <a:latin typeface="Comic Neue" panose="02000000000000000000" pitchFamily="2" charset="0"/>
                <a:ea typeface="Calibri" panose="020F0502020204030204" pitchFamily="34" charset="0"/>
                <a:cs typeface="Times New Roman" panose="02020603050405020304" pitchFamily="18" charset="0"/>
              </a:rPr>
              <a:t>He resolved it would be hypocritical to encourage adventure and not be an explorer, so he left home, much to his parents' disapproval. </a:t>
            </a:r>
          </a:p>
          <a:p>
            <a:pPr marL="0" indent="0">
              <a:lnSpc>
                <a:spcPct val="150000"/>
              </a:lnSpc>
              <a:spcAft>
                <a:spcPts val="800"/>
              </a:spcAft>
              <a:buNone/>
            </a:pPr>
            <a:r>
              <a:rPr lang="en-GB" sz="1370" dirty="0">
                <a:effectLst/>
                <a:latin typeface="Comic Neue" panose="02000000000000000000" pitchFamily="2" charset="0"/>
                <a:ea typeface="Calibri" panose="020F0502020204030204" pitchFamily="34" charset="0"/>
                <a:cs typeface="Times New Roman" panose="02020603050405020304" pitchFamily="18" charset="0"/>
              </a:rPr>
              <a:t>The journey was tiring, and there were times he had wanted to give up. There were no means of comfortable transportation like aeroplanes, and he had to rely on good shoes or a farmer's carriage now and then. It took a while before he found a place he could call home, and when he did, he would never leave. </a:t>
            </a:r>
          </a:p>
          <a:p>
            <a:pPr marL="0" indent="0">
              <a:lnSpc>
                <a:spcPct val="150000"/>
              </a:lnSpc>
              <a:spcAft>
                <a:spcPts val="800"/>
              </a:spcAft>
              <a:buNone/>
            </a:pPr>
            <a:r>
              <a:rPr lang="en-GB" sz="1370" dirty="0">
                <a:effectLst/>
                <a:latin typeface="Comic Neue" panose="02000000000000000000" pitchFamily="2" charset="0"/>
                <a:ea typeface="Calibri" panose="020F0502020204030204" pitchFamily="34" charset="0"/>
                <a:cs typeface="Times New Roman" panose="02020603050405020304" pitchFamily="18" charset="0"/>
              </a:rPr>
              <a:t>It was a small building, a contrivance of some sort. It was not made of brick, nor was it made of concrete. It was made with thick bamboo stems held together by red mud. It had a porch, two windows and a door. Rain could not enter the building, and it had a special drain that allowed you to fetch the water on the roof if need be. There was a bed, a cooking area and a dining area. It was a premiere studio apartment.</a:t>
            </a:r>
          </a:p>
          <a:p>
            <a:pPr marL="0" indent="0">
              <a:lnSpc>
                <a:spcPct val="150000"/>
              </a:lnSpc>
              <a:spcAft>
                <a:spcPts val="800"/>
              </a:spcAft>
              <a:buNone/>
            </a:pPr>
            <a:r>
              <a:rPr lang="en-GB" sz="1370" dirty="0">
                <a:effectLst/>
                <a:latin typeface="Comic Neue" panose="02000000000000000000" pitchFamily="2" charset="0"/>
                <a:ea typeface="Calibri" panose="020F0502020204030204" pitchFamily="34" charset="0"/>
                <a:cs typeface="Times New Roman" panose="02020603050405020304" pitchFamily="18" charset="0"/>
              </a:rPr>
              <a:t>The only downside to it was that the bathroom was outside, and if one happened to want to use it in a thunderstorm, one would get soaking wet. However, it did not matter. </a:t>
            </a:r>
          </a:p>
          <a:p>
            <a:pPr marL="0" indent="0">
              <a:lnSpc>
                <a:spcPct val="150000"/>
              </a:lnSpc>
              <a:spcAft>
                <a:spcPts val="800"/>
              </a:spcAft>
              <a:buNone/>
            </a:pPr>
            <a:r>
              <a:rPr lang="en-GB" sz="1370" dirty="0">
                <a:effectLst/>
                <a:latin typeface="Comic Neue" panose="02000000000000000000" pitchFamily="2" charset="0"/>
                <a:ea typeface="Calibri" panose="020F0502020204030204" pitchFamily="34" charset="0"/>
                <a:cs typeface="Times New Roman" panose="02020603050405020304" pitchFamily="18" charset="0"/>
              </a:rPr>
              <a:t>It was home, and it made my grandfather feel good on the inside. It was a structure made to move and grow with the land and, ultimately, him.</a:t>
            </a:r>
          </a:p>
          <a:p>
            <a:pPr marL="0" indent="0">
              <a:lnSpc>
                <a:spcPct val="150000"/>
              </a:lnSpc>
              <a:spcAft>
                <a:spcPts val="800"/>
              </a:spcAft>
              <a:buNone/>
            </a:pPr>
            <a:r>
              <a:rPr lang="en-GB" sz="1370" dirty="0">
                <a:effectLst/>
                <a:latin typeface="Comic Neue" panose="02000000000000000000" pitchFamily="2" charset="0"/>
                <a:ea typeface="Calibri" panose="020F0502020204030204" pitchFamily="34" charset="0"/>
                <a:cs typeface="Times New Roman" panose="02020603050405020304" pitchFamily="18" charset="0"/>
              </a:rPr>
              <a:t>He eventually married a girl who loved the hut as much as he did, and she birthed my father strangely on the porch.</a:t>
            </a:r>
          </a:p>
          <a:p>
            <a:pPr marL="0" indent="0">
              <a:lnSpc>
                <a:spcPct val="150000"/>
              </a:lnSpc>
              <a:spcAft>
                <a:spcPts val="800"/>
              </a:spcAft>
              <a:buNone/>
            </a:pPr>
            <a:r>
              <a:rPr lang="en-GB" sz="1370" dirty="0">
                <a:effectLst/>
                <a:latin typeface="Comic Neue" panose="02000000000000000000" pitchFamily="2" charset="0"/>
                <a:ea typeface="Calibri" panose="020F0502020204030204" pitchFamily="34" charset="0"/>
                <a:cs typeface="Times New Roman" panose="02020603050405020304" pitchFamily="18" charset="0"/>
              </a:rPr>
              <a:t>It's safe to say I would not be here without that old hut. It is a bonafide member of  the family.</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11611</TotalTime>
  <Words>382</Words>
  <Application>Microsoft Office PowerPoint</Application>
  <PresentationFormat>A4 Paper (210x297 mm)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84</cp:revision>
  <dcterms:created xsi:type="dcterms:W3CDTF">2021-12-28T15:48:02Z</dcterms:created>
  <dcterms:modified xsi:type="dcterms:W3CDTF">2022-02-06T03:42:13Z</dcterms:modified>
</cp:coreProperties>
</file>