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266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7199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2864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77664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134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D2C01-50C3-4351-BC60-2259110F0A46}" type="datetimeFigureOut">
              <a:rPr lang="en-GB" smtClean="0"/>
              <a:t>14/02/2022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81632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DD2C01-50C3-4351-BC60-2259110F0A46}" type="datetimeFigureOut">
              <a:rPr lang="en-GB" smtClean="0"/>
              <a:t>14/02/2022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7961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DD2C01-50C3-4351-BC60-2259110F0A46}" type="datetimeFigureOut">
              <a:rPr lang="en-GB" smtClean="0"/>
              <a:t>14/02/2022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4284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DD2C01-50C3-4351-BC60-2259110F0A46}" type="datetimeFigureOut">
              <a:rPr lang="en-GB" smtClean="0"/>
              <a:t>14/02/2022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130732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D2C01-50C3-4351-BC60-2259110F0A46}" type="datetimeFigureOut">
              <a:rPr lang="en-GB" smtClean="0"/>
              <a:t>14/02/2022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136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6" name="Picture 15" descr="Lightning striking a city&#10;&#10;Description automatically generated with medium confidence">
            <a:extLst>
              <a:ext uri="{FF2B5EF4-FFF2-40B4-BE49-F238E27FC236}">
                <a16:creationId xmlns:a16="http://schemas.microsoft.com/office/drawing/2014/main" id="{9DC80D83-D45F-4BE3-AC4A-1D14CFA936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09" y="0"/>
            <a:ext cx="6885709" cy="9905999"/>
          </a:xfrm>
          <a:prstGeom prst="rect">
            <a:avLst/>
          </a:prstGeom>
        </p:spPr>
      </p:pic>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14/02/2022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
        <p:nvSpPr>
          <p:cNvPr id="8" name="Rectangle 7">
            <a:extLst>
              <a:ext uri="{FF2B5EF4-FFF2-40B4-BE49-F238E27FC236}">
                <a16:creationId xmlns:a16="http://schemas.microsoft.com/office/drawing/2014/main" id="{2623FA2E-E608-474B-A335-1A41D1F6DBCF}"/>
              </a:ext>
            </a:extLst>
          </p:cNvPr>
          <p:cNvSpPr/>
          <p:nvPr userDrawn="1"/>
        </p:nvSpPr>
        <p:spPr>
          <a:xfrm>
            <a:off x="203861" y="282274"/>
            <a:ext cx="6450279" cy="934145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7ABD1101-EF3C-4A46-8198-CB3A517ED39F}"/>
              </a:ext>
            </a:extLst>
          </p:cNvPr>
          <p:cNvSpPr/>
          <p:nvPr userDrawn="1"/>
        </p:nvSpPr>
        <p:spPr>
          <a:xfrm>
            <a:off x="1290204" y="77757"/>
            <a:ext cx="4277592" cy="504970"/>
          </a:xfrm>
          <a:prstGeom prst="roundRect">
            <a:avLst/>
          </a:prstGeom>
          <a:solidFill>
            <a:schemeClr val="bg1"/>
          </a:solidFill>
          <a:ln>
            <a:solidFill>
              <a:srgbClr val="00206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600" b="1" dirty="0">
                <a:solidFill>
                  <a:schemeClr val="tx1"/>
                </a:solidFill>
                <a:latin typeface="Comic Sans MS" panose="030F0702030302020204" pitchFamily="66" charset="0"/>
              </a:rPr>
              <a:t>The Storm</a:t>
            </a:r>
          </a:p>
        </p:txBody>
      </p:sp>
      <p:pic>
        <p:nvPicPr>
          <p:cNvPr id="22" name="Picture 21">
            <a:extLst>
              <a:ext uri="{FF2B5EF4-FFF2-40B4-BE49-F238E27FC236}">
                <a16:creationId xmlns:a16="http://schemas.microsoft.com/office/drawing/2014/main" id="{40A08F4E-6C0E-4FCB-B85A-85E09EBE1445}"/>
              </a:ext>
            </a:extLst>
          </p:cNvPr>
          <p:cNvPicPr>
            <a:picLocks noChangeAspect="1"/>
          </p:cNvPicPr>
          <p:nvPr userDrawn="1"/>
        </p:nvPicPr>
        <p:blipFill>
          <a:blip r:embed="rId3">
            <a:alphaModFix amt="70000"/>
            <a:extLst>
              <a:ext uri="{28A0092B-C50C-407E-A947-70E740481C1C}">
                <a14:useLocalDpi xmlns:a14="http://schemas.microsoft.com/office/drawing/2010/main" val="0"/>
              </a:ext>
            </a:extLst>
          </a:blip>
          <a:stretch>
            <a:fillRect/>
          </a:stretch>
        </p:blipFill>
        <p:spPr>
          <a:xfrm>
            <a:off x="31633" y="9670455"/>
            <a:ext cx="1546690" cy="293890"/>
          </a:xfrm>
          <a:prstGeom prst="rect">
            <a:avLst/>
          </a:prstGeom>
        </p:spPr>
      </p:pic>
    </p:spTree>
    <p:extLst>
      <p:ext uri="{BB962C8B-B14F-4D97-AF65-F5344CB8AC3E}">
        <p14:creationId xmlns:p14="http://schemas.microsoft.com/office/powerpoint/2010/main" val="266528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14/02/2022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43071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EDD2C01-50C3-4351-BC60-2259110F0A46}" type="datetimeFigureOut">
              <a:rPr lang="en-GB" smtClean="0"/>
              <a:t>14/02/2022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958133-32A8-4156-87A8-2A521BF38E90}" type="slidenum">
              <a:rPr lang="en-GB" smtClean="0"/>
              <a:t>‹#›</a:t>
            </a:fld>
            <a:endParaRPr lang="en-GB"/>
          </a:p>
        </p:txBody>
      </p:sp>
    </p:spTree>
    <p:extLst>
      <p:ext uri="{BB962C8B-B14F-4D97-AF65-F5344CB8AC3E}">
        <p14:creationId xmlns:p14="http://schemas.microsoft.com/office/powerpoint/2010/main" val="27977609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7E04FD3-D8E3-48DD-BF89-EB094C342A6F}"/>
              </a:ext>
            </a:extLst>
          </p:cNvPr>
          <p:cNvSpPr txBox="1"/>
          <p:nvPr/>
        </p:nvSpPr>
        <p:spPr>
          <a:xfrm>
            <a:off x="247057" y="742326"/>
            <a:ext cx="6363886" cy="8524770"/>
          </a:xfrm>
          <a:prstGeom prst="rect">
            <a:avLst/>
          </a:prstGeom>
          <a:noFill/>
        </p:spPr>
        <p:txBody>
          <a:bodyPr wrap="square">
            <a:spAutoFit/>
          </a:bodyPr>
          <a:lstStyle/>
          <a:p>
            <a:pPr marL="0" indent="0">
              <a:lnSpc>
                <a:spcPct val="150000"/>
              </a:lnSpc>
              <a:spcAft>
                <a:spcPts val="800"/>
              </a:spcAft>
              <a:buNone/>
            </a:pPr>
            <a:r>
              <a:rPr lang="en-GB" sz="1380" dirty="0">
                <a:effectLst/>
                <a:latin typeface="Comic Neue" panose="02000000000000000000" pitchFamily="2" charset="0"/>
                <a:ea typeface="Calibri" panose="020F0502020204030204" pitchFamily="34" charset="0"/>
                <a:cs typeface="Times New Roman" panose="02020603050405020304" pitchFamily="18" charset="0"/>
              </a:rPr>
              <a:t>David's father told him to wait in the store, and all colour washed from the young man's face. There was never a time when his father had left him alone, so he knew something was amiss this time. </a:t>
            </a:r>
          </a:p>
          <a:p>
            <a:pPr marL="0" indent="0">
              <a:lnSpc>
                <a:spcPct val="150000"/>
              </a:lnSpc>
              <a:spcAft>
                <a:spcPts val="800"/>
              </a:spcAft>
              <a:buNone/>
            </a:pPr>
            <a:r>
              <a:rPr lang="en-GB" sz="1380" dirty="0">
                <a:effectLst/>
                <a:latin typeface="Comic Neue" panose="02000000000000000000" pitchFamily="2" charset="0"/>
                <a:ea typeface="Calibri" panose="020F0502020204030204" pitchFamily="34" charset="0"/>
                <a:cs typeface="Times New Roman" panose="02020603050405020304" pitchFamily="18" charset="0"/>
              </a:rPr>
              <a:t>As the young boy looked out of the window, he could see the angrily grey balls of condensation coming towards them. It looked like a warrior charging into battle and certainly looked like it was ready to win. </a:t>
            </a:r>
          </a:p>
          <a:p>
            <a:pPr marL="0" indent="0">
              <a:lnSpc>
                <a:spcPct val="150000"/>
              </a:lnSpc>
              <a:spcAft>
                <a:spcPts val="800"/>
              </a:spcAft>
              <a:buNone/>
            </a:pPr>
            <a:r>
              <a:rPr lang="en-GB" sz="1380" dirty="0">
                <a:effectLst/>
                <a:latin typeface="Comic Neue" panose="02000000000000000000" pitchFamily="2" charset="0"/>
                <a:ea typeface="Calibri" panose="020F0502020204030204" pitchFamily="34" charset="0"/>
                <a:cs typeface="Times New Roman" panose="02020603050405020304" pitchFamily="18" charset="0"/>
              </a:rPr>
              <a:t>It was not the kind of weather that was indecisive because it came with the wind as its supporter. If care were not taken, the wind would be the actual warrior, leaving the clouds to be nothing but background spectators. </a:t>
            </a:r>
          </a:p>
          <a:p>
            <a:pPr marL="0" indent="0">
              <a:lnSpc>
                <a:spcPct val="150000"/>
              </a:lnSpc>
              <a:spcAft>
                <a:spcPts val="800"/>
              </a:spcAft>
              <a:buNone/>
            </a:pPr>
            <a:r>
              <a:rPr lang="en-GB" sz="1380" dirty="0">
                <a:effectLst/>
                <a:latin typeface="Comic Neue" panose="02000000000000000000" pitchFamily="2" charset="0"/>
                <a:ea typeface="Calibri" panose="020F0502020204030204" pitchFamily="34" charset="0"/>
                <a:cs typeface="Times New Roman" panose="02020603050405020304" pitchFamily="18" charset="0"/>
              </a:rPr>
              <a:t>David knew that his father had understood what kind of fight the clouds had come in with, and he was also ready to put up his argument. His father would protect him and their little stall, situated at the entrance to the beach. The little booth put food on the table and helped his father pay their mountain of hospital bills. </a:t>
            </a:r>
          </a:p>
          <a:p>
            <a:pPr marL="0" indent="0">
              <a:lnSpc>
                <a:spcPct val="150000"/>
              </a:lnSpc>
              <a:spcAft>
                <a:spcPts val="800"/>
              </a:spcAft>
              <a:buNone/>
            </a:pPr>
            <a:r>
              <a:rPr lang="en-GB" sz="1380" dirty="0">
                <a:effectLst/>
                <a:latin typeface="Comic Neue" panose="02000000000000000000" pitchFamily="2" charset="0"/>
                <a:ea typeface="Calibri" panose="020F0502020204030204" pitchFamily="34" charset="0"/>
                <a:cs typeface="Times New Roman" panose="02020603050405020304" pitchFamily="18" charset="0"/>
              </a:rPr>
              <a:t>The battle line was drawn, and it would be a fight to the finish. </a:t>
            </a:r>
          </a:p>
          <a:p>
            <a:pPr marL="0" indent="0">
              <a:lnSpc>
                <a:spcPct val="150000"/>
              </a:lnSpc>
              <a:spcAft>
                <a:spcPts val="800"/>
              </a:spcAft>
              <a:buNone/>
            </a:pPr>
            <a:r>
              <a:rPr lang="en-GB" sz="1380" dirty="0">
                <a:effectLst/>
                <a:latin typeface="Comic Neue" panose="02000000000000000000" pitchFamily="2" charset="0"/>
                <a:ea typeface="Calibri" panose="020F0502020204030204" pitchFamily="34" charset="0"/>
                <a:cs typeface="Times New Roman" panose="02020603050405020304" pitchFamily="18" charset="0"/>
              </a:rPr>
              <a:t>David began to look at the clouds the way his father had always taught him to look at things— smaller than what they imagined. At first, it seemed that the more he stared, the more menacing the storm became. It had even become more dramatic, calling on its thunderous hype men to scare the little boy. </a:t>
            </a:r>
          </a:p>
          <a:p>
            <a:pPr marL="0" indent="0">
              <a:lnSpc>
                <a:spcPct val="150000"/>
              </a:lnSpc>
              <a:spcAft>
                <a:spcPts val="800"/>
              </a:spcAft>
              <a:buNone/>
            </a:pPr>
            <a:r>
              <a:rPr lang="en-GB" sz="1380" dirty="0">
                <a:effectLst/>
                <a:latin typeface="Comic Neue" panose="02000000000000000000" pitchFamily="2" charset="0"/>
                <a:ea typeface="Calibri" panose="020F0502020204030204" pitchFamily="34" charset="0"/>
                <a:cs typeface="Times New Roman" panose="02020603050405020304" pitchFamily="18" charset="0"/>
              </a:rPr>
              <a:t>Nonetheless, David kept looking, and as he glowered, he could see what lay behind the storm—rays of sunlight pursuing the grey condensation. </a:t>
            </a:r>
          </a:p>
          <a:p>
            <a:pPr marL="0" indent="0">
              <a:lnSpc>
                <a:spcPct val="150000"/>
              </a:lnSpc>
              <a:spcAft>
                <a:spcPts val="800"/>
              </a:spcAft>
              <a:buNone/>
            </a:pPr>
            <a:r>
              <a:rPr lang="en-GB" sz="1380" dirty="0">
                <a:effectLst/>
                <a:latin typeface="Comic Neue" panose="02000000000000000000" pitchFamily="2" charset="0"/>
                <a:ea typeface="Calibri" panose="020F0502020204030204" pitchFamily="34" charset="0"/>
                <a:cs typeface="Times New Roman" panose="02020603050405020304" pitchFamily="18" charset="0"/>
              </a:rPr>
              <a:t>It began to dawn on the little lad that the storm was just like him; it was scared and dramatically running away from a bigger foe. All the noise it made was just a way for people to know it was there, and it needed to remain relevant. </a:t>
            </a:r>
          </a:p>
          <a:p>
            <a:pPr marL="0" indent="0">
              <a:lnSpc>
                <a:spcPct val="150000"/>
              </a:lnSpc>
              <a:spcAft>
                <a:spcPts val="800"/>
              </a:spcAft>
              <a:buNone/>
            </a:pPr>
            <a:r>
              <a:rPr lang="en-GB" sz="1380" dirty="0">
                <a:effectLst/>
                <a:latin typeface="Comic Neue" panose="02000000000000000000" pitchFamily="2" charset="0"/>
                <a:ea typeface="Calibri" panose="020F0502020204030204" pitchFamily="34" charset="0"/>
                <a:cs typeface="Times New Roman" panose="02020603050405020304" pitchFamily="18" charset="0"/>
              </a:rPr>
              <a:t>The storm was nothing important, just a frightened child looking for comfort.</a:t>
            </a:r>
          </a:p>
        </p:txBody>
      </p:sp>
      <p:pic>
        <p:nvPicPr>
          <p:cNvPr id="3" name="Picture 2" descr="Arrow&#10;&#10;Description automatically generated with medium confidence">
            <a:extLst>
              <a:ext uri="{FF2B5EF4-FFF2-40B4-BE49-F238E27FC236}">
                <a16:creationId xmlns:a16="http://schemas.microsoft.com/office/drawing/2014/main" id="{FEE82EF6-F39E-4134-B8B2-AB7CFB48F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057" y="117625"/>
            <a:ext cx="1004837" cy="727502"/>
          </a:xfrm>
          <a:prstGeom prst="rect">
            <a:avLst/>
          </a:prstGeom>
        </p:spPr>
      </p:pic>
      <p:pic>
        <p:nvPicPr>
          <p:cNvPr id="5" name="Picture 4" descr="A picture containing metalware, white&#10;&#10;Description automatically generated">
            <a:extLst>
              <a:ext uri="{FF2B5EF4-FFF2-40B4-BE49-F238E27FC236}">
                <a16:creationId xmlns:a16="http://schemas.microsoft.com/office/drawing/2014/main" id="{1C0F3A01-66F5-42C7-96E3-A0DD39937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3298" y="117625"/>
            <a:ext cx="1439996" cy="1042557"/>
          </a:xfrm>
          <a:prstGeom prst="rect">
            <a:avLst/>
          </a:prstGeom>
        </p:spPr>
      </p:pic>
      <p:pic>
        <p:nvPicPr>
          <p:cNvPr id="7" name="Picture 6" descr="Shape&#10;&#10;Description automatically generated">
            <a:extLst>
              <a:ext uri="{FF2B5EF4-FFF2-40B4-BE49-F238E27FC236}">
                <a16:creationId xmlns:a16="http://schemas.microsoft.com/office/drawing/2014/main" id="{E191A371-6AEA-441A-9102-1438D6AA3E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3298" y="8975023"/>
            <a:ext cx="1124702" cy="814285"/>
          </a:xfrm>
          <a:prstGeom prst="rect">
            <a:avLst/>
          </a:prstGeom>
        </p:spPr>
      </p:pic>
    </p:spTree>
    <p:extLst>
      <p:ext uri="{BB962C8B-B14F-4D97-AF65-F5344CB8AC3E}">
        <p14:creationId xmlns:p14="http://schemas.microsoft.com/office/powerpoint/2010/main" val="1690438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11625</TotalTime>
  <Words>366</Words>
  <Application>Microsoft Office PowerPoint</Application>
  <PresentationFormat>A4 Paper (210x297 mm)</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Neue</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JOELYN NDIFE</dc:creator>
  <cp:lastModifiedBy>cameron Eaves</cp:lastModifiedBy>
  <cp:revision>88</cp:revision>
  <dcterms:created xsi:type="dcterms:W3CDTF">2021-12-28T15:48:02Z</dcterms:created>
  <dcterms:modified xsi:type="dcterms:W3CDTF">2022-02-14T02:05:12Z</dcterms:modified>
</cp:coreProperties>
</file>