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84" r:id="rId4"/>
    <p:sldId id="285" r:id="rId5"/>
    <p:sldId id="286" r:id="rId6"/>
    <p:sldId id="287" r:id="rId7"/>
    <p:sldId id="288" r:id="rId8"/>
    <p:sldId id="289" r:id="rId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977"/>
    <a:srgbClr val="991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6" d="100"/>
          <a:sy n="86" d="100"/>
        </p:scale>
        <p:origin x="1181" y="4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48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attern of red flowers&#10;&#10;Description automatically generated">
            <a:extLst>
              <a:ext uri="{FF2B5EF4-FFF2-40B4-BE49-F238E27FC236}">
                <a16:creationId xmlns:a16="http://schemas.microsoft.com/office/drawing/2014/main" id="{CD0B2AC6-BEA0-41F4-BADA-EA0D4D5AE9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 y="5960"/>
            <a:ext cx="9886036" cy="6846080"/>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A214C16C-7FBB-45CA-8BE3-9B15D897B5B0}"/>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3" name="Rectangle 2">
            <a:extLst>
              <a:ext uri="{FF2B5EF4-FFF2-40B4-BE49-F238E27FC236}">
                <a16:creationId xmlns:a16="http://schemas.microsoft.com/office/drawing/2014/main" id="{CA3C2AA7-9126-403B-BA20-227181CAA8D8}"/>
              </a:ext>
            </a:extLst>
          </p:cNvPr>
          <p:cNvSpPr/>
          <p:nvPr userDrawn="1"/>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559584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background with a black square&#10;&#10;Description automatically generated with medium confidence">
            <a:extLst>
              <a:ext uri="{FF2B5EF4-FFF2-40B4-BE49-F238E27FC236}">
                <a16:creationId xmlns:a16="http://schemas.microsoft.com/office/drawing/2014/main" id="{2FED2267-DD83-4FFB-AA65-EF8C8AB2128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6" name="Rectangle 15">
            <a:extLst>
              <a:ext uri="{FF2B5EF4-FFF2-40B4-BE49-F238E27FC236}">
                <a16:creationId xmlns:a16="http://schemas.microsoft.com/office/drawing/2014/main" id="{235A7FDF-8313-4F81-8073-7BD799DC4353}"/>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734AB696-D873-4748-8A86-75D6F6386019}"/>
              </a:ext>
            </a:extLst>
          </p:cNvPr>
          <p:cNvSpPr/>
          <p:nvPr/>
        </p:nvSpPr>
        <p:spPr>
          <a:xfrm>
            <a:off x="2626310" y="2379215"/>
            <a:ext cx="4767308" cy="149366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FDD9136A-E37D-C183-6E1A-90D4ED2F0B3F}"/>
              </a:ext>
            </a:extLst>
          </p:cNvPr>
          <p:cNvSpPr txBox="1"/>
          <p:nvPr/>
        </p:nvSpPr>
        <p:spPr>
          <a:xfrm>
            <a:off x="1223638" y="2493308"/>
            <a:ext cx="7572652" cy="1200329"/>
          </a:xfrm>
          <a:prstGeom prst="rect">
            <a:avLst/>
          </a:prstGeom>
          <a:noFill/>
        </p:spPr>
        <p:txBody>
          <a:bodyPr wrap="square" rtlCol="0">
            <a:spAutoFit/>
          </a:bodyPr>
          <a:lstStyle/>
          <a:p>
            <a:pPr algn="ctr"/>
            <a:r>
              <a:rPr lang="en-AU" sz="7200" dirty="0">
                <a:latin typeface="+mj-lt"/>
              </a:rPr>
              <a:t>ANZAC Day</a:t>
            </a:r>
          </a:p>
        </p:txBody>
      </p:sp>
      <p:pic>
        <p:nvPicPr>
          <p:cNvPr id="4" name="Picture 3" descr="A red flower with green stem&#10;&#10;Description automatically generated">
            <a:extLst>
              <a:ext uri="{FF2B5EF4-FFF2-40B4-BE49-F238E27FC236}">
                <a16:creationId xmlns:a16="http://schemas.microsoft.com/office/drawing/2014/main" id="{DD05083D-9ED6-4EC2-84A5-25521C045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273" y="420074"/>
            <a:ext cx="2523381" cy="1784030"/>
          </a:xfrm>
          <a:prstGeom prst="rect">
            <a:avLst/>
          </a:prstGeom>
        </p:spPr>
      </p:pic>
      <p:pic>
        <p:nvPicPr>
          <p:cNvPr id="6" name="Picture 5" descr="A cross and flowers on a black background&#10;&#10;Description automatically generated">
            <a:extLst>
              <a:ext uri="{FF2B5EF4-FFF2-40B4-BE49-F238E27FC236}">
                <a16:creationId xmlns:a16="http://schemas.microsoft.com/office/drawing/2014/main" id="{E34904B1-E0E5-4A46-A6A8-415E4C12A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63" y="4341970"/>
            <a:ext cx="3272046" cy="2313336"/>
          </a:xfrm>
          <a:prstGeom prst="rect">
            <a:avLst/>
          </a:prstGeom>
        </p:spPr>
      </p:pic>
      <p:pic>
        <p:nvPicPr>
          <p:cNvPr id="9" name="Picture 8" descr="A group of red flowers with green leaves&#10;&#10;Description automatically generated">
            <a:extLst>
              <a:ext uri="{FF2B5EF4-FFF2-40B4-BE49-F238E27FC236}">
                <a16:creationId xmlns:a16="http://schemas.microsoft.com/office/drawing/2014/main" id="{AAF97B2B-0754-4784-88CB-FD80821B4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0671" y="4922033"/>
            <a:ext cx="2316733" cy="1637930"/>
          </a:xfrm>
          <a:prstGeom prst="rect">
            <a:avLst/>
          </a:prstGeom>
        </p:spPr>
      </p:pic>
      <p:pic>
        <p:nvPicPr>
          <p:cNvPr id="11" name="Picture 10" descr="A brown hat with a star on it&#10;&#10;Description automatically generated">
            <a:extLst>
              <a:ext uri="{FF2B5EF4-FFF2-40B4-BE49-F238E27FC236}">
                <a16:creationId xmlns:a16="http://schemas.microsoft.com/office/drawing/2014/main" id="{C9E6DD23-9B3F-4024-9487-628570F69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980" y="400486"/>
            <a:ext cx="1815422" cy="1283503"/>
          </a:xfrm>
          <a:prstGeom prst="rect">
            <a:avLst/>
          </a:prstGeom>
        </p:spPr>
      </p:pic>
      <p:pic>
        <p:nvPicPr>
          <p:cNvPr id="14" name="Picture 13" descr="A person in a hat holding a horn&#10;&#10;Description automatically generated">
            <a:extLst>
              <a:ext uri="{FF2B5EF4-FFF2-40B4-BE49-F238E27FC236}">
                <a16:creationId xmlns:a16="http://schemas.microsoft.com/office/drawing/2014/main" id="{B6CB57BF-5D8A-4597-9571-BDC0B7F242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3532" y="3883673"/>
            <a:ext cx="3860488" cy="2729364"/>
          </a:xfrm>
          <a:prstGeom prst="rect">
            <a:avLst/>
          </a:prstGeom>
        </p:spPr>
      </p:pic>
      <p:pic>
        <p:nvPicPr>
          <p:cNvPr id="19" name="Picture 18" descr="A cartoon of a trumpet&#10;&#10;Description automatically generated">
            <a:extLst>
              <a:ext uri="{FF2B5EF4-FFF2-40B4-BE49-F238E27FC236}">
                <a16:creationId xmlns:a16="http://schemas.microsoft.com/office/drawing/2014/main" id="{F70BA92B-BCAB-454E-9FAC-14DE5FE89C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3727" y="359055"/>
            <a:ext cx="2374783" cy="1678971"/>
          </a:xfrm>
          <a:prstGeom prst="rect">
            <a:avLst/>
          </a:prstGeom>
        </p:spPr>
      </p:pic>
    </p:spTree>
    <p:extLst>
      <p:ext uri="{BB962C8B-B14F-4D97-AF65-F5344CB8AC3E}">
        <p14:creationId xmlns:p14="http://schemas.microsoft.com/office/powerpoint/2010/main" val="428998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Lesson Objectives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66109" y="1776143"/>
            <a:ext cx="8754893" cy="2826287"/>
          </a:xfrm>
          <a:prstGeom prst="rect">
            <a:avLst/>
          </a:prstGeom>
          <a:noFill/>
        </p:spPr>
        <p:txBody>
          <a:bodyPr wrap="square" rtlCol="0">
            <a:spAutoFit/>
          </a:bodyPr>
          <a:lstStyle/>
          <a:p>
            <a:r>
              <a:rPr lang="en-AU" sz="2800" dirty="0">
                <a:latin typeface="+mj-lt"/>
              </a:rPr>
              <a:t>By the end of these lessons, I will be able to:</a:t>
            </a:r>
          </a:p>
          <a:p>
            <a:endParaRPr lang="en-AU" sz="2800" dirty="0">
              <a:latin typeface="+mj-lt"/>
            </a:endParaRPr>
          </a:p>
          <a:p>
            <a:pPr marL="342900" indent="-342900">
              <a:lnSpc>
                <a:spcPct val="150000"/>
              </a:lnSpc>
              <a:buFontTx/>
              <a:buChar char="-"/>
            </a:pPr>
            <a:r>
              <a:rPr lang="en-AU" sz="2800" dirty="0">
                <a:latin typeface="+mj-lt"/>
              </a:rPr>
              <a:t>Explain what ANZAC means</a:t>
            </a:r>
          </a:p>
          <a:p>
            <a:pPr marL="342900" indent="-342900">
              <a:lnSpc>
                <a:spcPct val="150000"/>
              </a:lnSpc>
              <a:buFontTx/>
              <a:buChar char="-"/>
            </a:pPr>
            <a:r>
              <a:rPr lang="en-AU" sz="2800" dirty="0">
                <a:latin typeface="+mj-lt"/>
              </a:rPr>
              <a:t>Explain why we commemorate ANZAC Day</a:t>
            </a:r>
          </a:p>
          <a:p>
            <a:pPr marL="342900" indent="-342900">
              <a:lnSpc>
                <a:spcPct val="150000"/>
              </a:lnSpc>
              <a:buFontTx/>
              <a:buChar char="-"/>
            </a:pPr>
            <a:r>
              <a:rPr lang="en-AU" sz="2800" dirty="0">
                <a:latin typeface="+mj-lt"/>
              </a:rPr>
              <a:t>Create an ANZAC poem</a:t>
            </a:r>
          </a:p>
        </p:txBody>
      </p:sp>
      <p:pic>
        <p:nvPicPr>
          <p:cNvPr id="8" name="Picture 7" descr="A red flower with green stem&#10;&#10;Description automatically generated">
            <a:extLst>
              <a:ext uri="{FF2B5EF4-FFF2-40B4-BE49-F238E27FC236}">
                <a16:creationId xmlns:a16="http://schemas.microsoft.com/office/drawing/2014/main" id="{69B3BA8B-2ED3-4708-9E99-A1F2463BE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619" y="458639"/>
            <a:ext cx="2523381" cy="1784030"/>
          </a:xfrm>
          <a:prstGeom prst="rect">
            <a:avLst/>
          </a:prstGeom>
        </p:spPr>
      </p:pic>
      <p:pic>
        <p:nvPicPr>
          <p:cNvPr id="11" name="Picture 10" descr="A group of red flowers with green leaves&#10;&#10;Description automatically generated">
            <a:extLst>
              <a:ext uri="{FF2B5EF4-FFF2-40B4-BE49-F238E27FC236}">
                <a16:creationId xmlns:a16="http://schemas.microsoft.com/office/drawing/2014/main" id="{10B2ACB9-623F-4C0E-AA47-3B90BCBD8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33" y="4904271"/>
            <a:ext cx="2316733" cy="1637930"/>
          </a:xfrm>
          <a:prstGeom prst="rect">
            <a:avLst/>
          </a:prstGeom>
        </p:spPr>
      </p:pic>
      <p:pic>
        <p:nvPicPr>
          <p:cNvPr id="16" name="Picture 15" descr="A person in a hat holding a horn&#10;&#10;Description automatically generated">
            <a:extLst>
              <a:ext uri="{FF2B5EF4-FFF2-40B4-BE49-F238E27FC236}">
                <a16:creationId xmlns:a16="http://schemas.microsoft.com/office/drawing/2014/main" id="{DE86D197-96C1-496B-9441-F7CB8F5AD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532" y="3883673"/>
            <a:ext cx="3860488" cy="2729364"/>
          </a:xfrm>
          <a:prstGeom prst="rect">
            <a:avLst/>
          </a:prstGeom>
        </p:spPr>
      </p:pic>
    </p:spTree>
    <p:extLst>
      <p:ext uri="{BB962C8B-B14F-4D97-AF65-F5344CB8AC3E}">
        <p14:creationId xmlns:p14="http://schemas.microsoft.com/office/powerpoint/2010/main" val="325900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ANZAC Day</a:t>
            </a:r>
            <a:endParaRPr lang="en-AU" sz="6000" dirty="0">
              <a:latin typeface="+mj-lt"/>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374923"/>
            <a:ext cx="8754893" cy="5078313"/>
          </a:xfrm>
          <a:prstGeom prst="rect">
            <a:avLst/>
          </a:prstGeom>
          <a:noFill/>
        </p:spPr>
        <p:txBody>
          <a:bodyPr wrap="square" rtlCol="0">
            <a:spAutoFit/>
          </a:bodyPr>
          <a:lstStyle/>
          <a:p>
            <a:r>
              <a:rPr lang="en-AU" dirty="0">
                <a:latin typeface="+mj-lt"/>
              </a:rPr>
              <a:t>ANZAC Day is a special day in Australia and New Zealand that is observed on the 25th of April each year. It's a day when people remember and honour the bravery and sacrifice of the Australian and New Zealand Army Corps (ANZAC) who fought in World War I, particularly during the Gallipoli Campaign.</a:t>
            </a:r>
          </a:p>
          <a:p>
            <a:endParaRPr lang="en-AU" dirty="0">
              <a:latin typeface="+mj-lt"/>
            </a:endParaRPr>
          </a:p>
          <a:p>
            <a:r>
              <a:rPr lang="en-AU" dirty="0">
                <a:latin typeface="+mj-lt"/>
              </a:rPr>
              <a:t>On ANZAC Day, people gather at dawn services, which symbolize the time of the original landing at Gallipoli in 1915. At these services, there are ceremonies, marches, and the laying of wreaths to pay tribute to those who served and died in wars, conflicts, and peacekeeping operations.</a:t>
            </a:r>
          </a:p>
          <a:p>
            <a:endParaRPr lang="en-AU" dirty="0">
              <a:latin typeface="+mj-lt"/>
            </a:endParaRPr>
          </a:p>
          <a:p>
            <a:r>
              <a:rPr lang="en-AU" dirty="0">
                <a:latin typeface="+mj-lt"/>
              </a:rPr>
              <a:t>It's important for us to remember ANZAC Day because it reminds us of the values of courage, mateship, and sacrifice that are so important to our nations. We honour the men and women who have served and continue to serve our countries to protect our freedoms and way of life.</a:t>
            </a:r>
          </a:p>
          <a:p>
            <a:endParaRPr lang="en-AU" dirty="0">
              <a:latin typeface="+mj-lt"/>
            </a:endParaRPr>
          </a:p>
          <a:p>
            <a:r>
              <a:rPr lang="en-AU" dirty="0">
                <a:latin typeface="+mj-lt"/>
              </a:rPr>
              <a:t>Even though ANZAC Day is a solemn occasion, it's also a time for us to come together as a community, reflect on the past, and show our gratitude to those who have served and made sacrifices for us all. What will you be doing on ANZAC Day?</a:t>
            </a:r>
          </a:p>
        </p:txBody>
      </p:sp>
      <p:pic>
        <p:nvPicPr>
          <p:cNvPr id="7" name="Picture 6" descr="A brown hat with a star on it&#10;&#10;Description automatically generated">
            <a:extLst>
              <a:ext uri="{FF2B5EF4-FFF2-40B4-BE49-F238E27FC236}">
                <a16:creationId xmlns:a16="http://schemas.microsoft.com/office/drawing/2014/main" id="{2547B7DF-B756-4603-B029-961C295C0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80" y="400486"/>
            <a:ext cx="1378271" cy="974437"/>
          </a:xfrm>
          <a:prstGeom prst="rect">
            <a:avLst/>
          </a:prstGeom>
        </p:spPr>
      </p:pic>
      <p:pic>
        <p:nvPicPr>
          <p:cNvPr id="9" name="Picture 8" descr="A cartoon of a trumpet&#10;&#10;Description automatically generated">
            <a:extLst>
              <a:ext uri="{FF2B5EF4-FFF2-40B4-BE49-F238E27FC236}">
                <a16:creationId xmlns:a16="http://schemas.microsoft.com/office/drawing/2014/main" id="{EA5AE400-2386-4FFC-8188-C9B4109CE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676" y="264961"/>
            <a:ext cx="1528834" cy="1080885"/>
          </a:xfrm>
          <a:prstGeom prst="rect">
            <a:avLst/>
          </a:prstGeom>
        </p:spPr>
      </p:pic>
    </p:spTree>
    <p:extLst>
      <p:ext uri="{BB962C8B-B14F-4D97-AF65-F5344CB8AC3E}">
        <p14:creationId xmlns:p14="http://schemas.microsoft.com/office/powerpoint/2010/main" val="145475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US" sz="5400" dirty="0">
                <a:latin typeface="+mj-lt"/>
              </a:rPr>
              <a:t>ANZAC Day Poem Challenge</a:t>
            </a:r>
            <a:endParaRPr lang="en-AU" sz="5400" dirty="0">
              <a:latin typeface="+mj-lt"/>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673208" y="1543599"/>
            <a:ext cx="4058591" cy="3970318"/>
          </a:xfrm>
          <a:prstGeom prst="rect">
            <a:avLst/>
          </a:prstGeom>
          <a:noFill/>
        </p:spPr>
        <p:txBody>
          <a:bodyPr wrap="square" rtlCol="0">
            <a:spAutoFit/>
          </a:bodyPr>
          <a:lstStyle/>
          <a:p>
            <a:r>
              <a:rPr lang="en-AU" dirty="0">
                <a:latin typeface="+mj-lt"/>
              </a:rPr>
              <a:t>In honour of the brave and true,</a:t>
            </a:r>
          </a:p>
          <a:p>
            <a:r>
              <a:rPr lang="en-AU" dirty="0">
                <a:latin typeface="+mj-lt"/>
              </a:rPr>
              <a:t>A challenge waits for me and you.</a:t>
            </a:r>
          </a:p>
          <a:p>
            <a:r>
              <a:rPr lang="en-AU" dirty="0">
                <a:latin typeface="+mj-lt"/>
              </a:rPr>
              <a:t>To write a poem that will convey,</a:t>
            </a:r>
          </a:p>
          <a:p>
            <a:r>
              <a:rPr lang="en-AU" dirty="0">
                <a:latin typeface="+mj-lt"/>
              </a:rPr>
              <a:t>The spirit of ANZAC in a special way.</a:t>
            </a:r>
          </a:p>
          <a:p>
            <a:endParaRPr lang="en-AU" dirty="0">
              <a:latin typeface="+mj-lt"/>
            </a:endParaRPr>
          </a:p>
          <a:p>
            <a:r>
              <a:rPr lang="en-AU" dirty="0">
                <a:latin typeface="+mj-lt"/>
              </a:rPr>
              <a:t>Think of courage, think of might,</a:t>
            </a:r>
          </a:p>
          <a:p>
            <a:r>
              <a:rPr lang="en-AU" dirty="0">
                <a:latin typeface="+mj-lt"/>
              </a:rPr>
              <a:t>Of soldiers marching through the night.</a:t>
            </a:r>
          </a:p>
          <a:p>
            <a:r>
              <a:rPr lang="en-AU" dirty="0">
                <a:latin typeface="+mj-lt"/>
              </a:rPr>
              <a:t>Their bravery shines, their hearts so bold,</a:t>
            </a:r>
          </a:p>
          <a:p>
            <a:r>
              <a:rPr lang="en-AU" dirty="0">
                <a:latin typeface="+mj-lt"/>
              </a:rPr>
              <a:t>As tales of ANZACs we are told.</a:t>
            </a:r>
          </a:p>
          <a:p>
            <a:endParaRPr lang="en-AU" dirty="0">
              <a:latin typeface="+mj-lt"/>
            </a:endParaRPr>
          </a:p>
          <a:p>
            <a:r>
              <a:rPr lang="en-AU" dirty="0">
                <a:latin typeface="+mj-lt"/>
              </a:rPr>
              <a:t>Mateship strong, through thick and thin,</a:t>
            </a:r>
          </a:p>
          <a:p>
            <a:r>
              <a:rPr lang="en-AU" dirty="0">
                <a:latin typeface="+mj-lt"/>
              </a:rPr>
              <a:t>In battles fought, and victories win.</a:t>
            </a:r>
          </a:p>
          <a:p>
            <a:r>
              <a:rPr lang="en-AU" dirty="0">
                <a:latin typeface="+mj-lt"/>
              </a:rPr>
              <a:t>Remember those who gave their all,</a:t>
            </a:r>
          </a:p>
          <a:p>
            <a:r>
              <a:rPr lang="en-AU" dirty="0">
                <a:latin typeface="+mj-lt"/>
              </a:rPr>
              <a:t>Their sacrifice, we'll never stall.</a:t>
            </a:r>
          </a:p>
        </p:txBody>
      </p:sp>
      <p:sp>
        <p:nvSpPr>
          <p:cNvPr id="5" name="TextBox 4">
            <a:extLst>
              <a:ext uri="{FF2B5EF4-FFF2-40B4-BE49-F238E27FC236}">
                <a16:creationId xmlns:a16="http://schemas.microsoft.com/office/drawing/2014/main" id="{CA86BC17-DB29-42D8-886D-BE9027FABDCD}"/>
              </a:ext>
            </a:extLst>
          </p:cNvPr>
          <p:cNvSpPr txBox="1"/>
          <p:nvPr/>
        </p:nvSpPr>
        <p:spPr>
          <a:xfrm>
            <a:off x="5174203" y="2315995"/>
            <a:ext cx="3755255" cy="2585323"/>
          </a:xfrm>
          <a:prstGeom prst="rect">
            <a:avLst/>
          </a:prstGeom>
          <a:noFill/>
        </p:spPr>
        <p:txBody>
          <a:bodyPr wrap="square">
            <a:spAutoFit/>
          </a:bodyPr>
          <a:lstStyle/>
          <a:p>
            <a:r>
              <a:rPr lang="en-AU" dirty="0">
                <a:latin typeface="+mj-lt"/>
              </a:rPr>
              <a:t>With pen in hand and hearts aglow,</a:t>
            </a:r>
          </a:p>
          <a:p>
            <a:r>
              <a:rPr lang="en-AU" dirty="0">
                <a:latin typeface="+mj-lt"/>
              </a:rPr>
              <a:t>Let's craft our poems, let them flow.</a:t>
            </a:r>
          </a:p>
          <a:p>
            <a:r>
              <a:rPr lang="en-AU" dirty="0">
                <a:latin typeface="+mj-lt"/>
              </a:rPr>
              <a:t>For ANZAC Day, we'll proudly stand,</a:t>
            </a:r>
          </a:p>
          <a:p>
            <a:r>
              <a:rPr lang="en-AU" dirty="0">
                <a:latin typeface="+mj-lt"/>
              </a:rPr>
              <a:t>United as one, across the land.</a:t>
            </a:r>
          </a:p>
          <a:p>
            <a:endParaRPr lang="en-AU" dirty="0">
              <a:latin typeface="+mj-lt"/>
            </a:endParaRPr>
          </a:p>
          <a:p>
            <a:r>
              <a:rPr lang="en-AU" dirty="0">
                <a:latin typeface="+mj-lt"/>
              </a:rPr>
              <a:t>So my students, here's your quest,</a:t>
            </a:r>
          </a:p>
          <a:p>
            <a:r>
              <a:rPr lang="en-AU" dirty="0">
                <a:latin typeface="+mj-lt"/>
              </a:rPr>
              <a:t>To write a poem that is the best.</a:t>
            </a:r>
          </a:p>
          <a:p>
            <a:r>
              <a:rPr lang="en-AU" dirty="0">
                <a:latin typeface="+mj-lt"/>
              </a:rPr>
              <a:t>Capture the spirit, let it soar,</a:t>
            </a:r>
          </a:p>
          <a:p>
            <a:r>
              <a:rPr lang="en-AU" dirty="0">
                <a:latin typeface="+mj-lt"/>
              </a:rPr>
              <a:t>And honour those who went before.</a:t>
            </a:r>
          </a:p>
        </p:txBody>
      </p:sp>
      <p:pic>
        <p:nvPicPr>
          <p:cNvPr id="6" name="Picture 5" descr="A red flower with green stem&#10;&#10;Description automatically generated">
            <a:extLst>
              <a:ext uri="{FF2B5EF4-FFF2-40B4-BE49-F238E27FC236}">
                <a16:creationId xmlns:a16="http://schemas.microsoft.com/office/drawing/2014/main" id="{9501F075-2D76-45EA-B91B-C0774F92C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0273" y="1205174"/>
            <a:ext cx="1821239" cy="1287616"/>
          </a:xfrm>
          <a:prstGeom prst="rect">
            <a:avLst/>
          </a:prstGeom>
        </p:spPr>
      </p:pic>
      <p:pic>
        <p:nvPicPr>
          <p:cNvPr id="8" name="Picture 7" descr="A group of red flowers with green leaves&#10;&#10;Description automatically generated">
            <a:extLst>
              <a:ext uri="{FF2B5EF4-FFF2-40B4-BE49-F238E27FC236}">
                <a16:creationId xmlns:a16="http://schemas.microsoft.com/office/drawing/2014/main" id="{0DB5D96A-3ABC-41C9-90DA-DA350A596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672" y="5272347"/>
            <a:ext cx="1821240" cy="1287616"/>
          </a:xfrm>
          <a:prstGeom prst="rect">
            <a:avLst/>
          </a:prstGeom>
        </p:spPr>
      </p:pic>
      <p:pic>
        <p:nvPicPr>
          <p:cNvPr id="10" name="Picture 9" descr="A person in a hat holding a horn&#10;&#10;Description automatically generated">
            <a:extLst>
              <a:ext uri="{FF2B5EF4-FFF2-40B4-BE49-F238E27FC236}">
                <a16:creationId xmlns:a16="http://schemas.microsoft.com/office/drawing/2014/main" id="{67C640D6-51E3-44BB-875E-1E77343E9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552" y="4483223"/>
            <a:ext cx="3012468" cy="2129814"/>
          </a:xfrm>
          <a:prstGeom prst="rect">
            <a:avLst/>
          </a:prstGeom>
        </p:spPr>
      </p:pic>
    </p:spTree>
    <p:extLst>
      <p:ext uri="{BB962C8B-B14F-4D97-AF65-F5344CB8AC3E}">
        <p14:creationId xmlns:p14="http://schemas.microsoft.com/office/powerpoint/2010/main" val="208054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US" sz="5400" dirty="0">
                <a:latin typeface="+mj-lt"/>
              </a:rPr>
              <a:t>ANZAC Day Poem Challenge</a:t>
            </a:r>
            <a:endParaRPr lang="en-AU" sz="5400" dirty="0">
              <a:latin typeface="+mj-lt"/>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673208" y="1543599"/>
            <a:ext cx="8550691" cy="3785652"/>
          </a:xfrm>
          <a:prstGeom prst="rect">
            <a:avLst/>
          </a:prstGeom>
          <a:noFill/>
        </p:spPr>
        <p:txBody>
          <a:bodyPr wrap="square" rtlCol="0">
            <a:spAutoFit/>
          </a:bodyPr>
          <a:lstStyle/>
          <a:p>
            <a:r>
              <a:rPr lang="en-AU" sz="2400" dirty="0">
                <a:latin typeface="+mj-lt"/>
              </a:rPr>
              <a:t>Things to think about…</a:t>
            </a:r>
          </a:p>
          <a:p>
            <a:endParaRPr lang="en-AU" sz="2400" dirty="0">
              <a:latin typeface="+mj-lt"/>
            </a:endParaRPr>
          </a:p>
          <a:p>
            <a:pPr marL="285750" indent="-285750">
              <a:buFont typeface="Wingdings" panose="05000000000000000000" pitchFamily="2" charset="2"/>
              <a:buChar char="q"/>
            </a:pPr>
            <a:r>
              <a:rPr lang="en-AU" sz="2400" dirty="0">
                <a:latin typeface="+mj-lt"/>
              </a:rPr>
              <a:t>A rhyming pattern – aa, bb, ab etc.</a:t>
            </a:r>
          </a:p>
          <a:p>
            <a:pPr marL="285750" indent="-285750">
              <a:buFont typeface="Wingdings" panose="05000000000000000000" pitchFamily="2" charset="2"/>
              <a:buChar char="q"/>
            </a:pPr>
            <a:endParaRPr lang="en-AU" sz="2400" dirty="0">
              <a:latin typeface="+mj-lt"/>
            </a:endParaRPr>
          </a:p>
          <a:p>
            <a:pPr marL="285750" indent="-285750">
              <a:buFont typeface="Wingdings" panose="05000000000000000000" pitchFamily="2" charset="2"/>
              <a:buChar char="q"/>
            </a:pPr>
            <a:r>
              <a:rPr lang="en-AU" sz="2400" dirty="0">
                <a:latin typeface="+mj-lt"/>
              </a:rPr>
              <a:t>Start each line with a capital letter. </a:t>
            </a:r>
          </a:p>
          <a:p>
            <a:pPr marL="285750" indent="-285750">
              <a:buFont typeface="Wingdings" panose="05000000000000000000" pitchFamily="2" charset="2"/>
              <a:buChar char="q"/>
            </a:pPr>
            <a:endParaRPr lang="en-AU" sz="2400" dirty="0">
              <a:latin typeface="+mj-lt"/>
            </a:endParaRPr>
          </a:p>
          <a:p>
            <a:pPr marL="285750" indent="-285750">
              <a:buFont typeface="Wingdings" panose="05000000000000000000" pitchFamily="2" charset="2"/>
              <a:buChar char="q"/>
            </a:pPr>
            <a:r>
              <a:rPr lang="en-AU" sz="2400" dirty="0">
                <a:latin typeface="+mj-lt"/>
              </a:rPr>
              <a:t>Have a comma or full stop at the end of each line. </a:t>
            </a:r>
          </a:p>
          <a:p>
            <a:pPr marL="285750" indent="-285750">
              <a:buFont typeface="Wingdings" panose="05000000000000000000" pitchFamily="2" charset="2"/>
              <a:buChar char="q"/>
            </a:pPr>
            <a:endParaRPr lang="en-AU" sz="2400" dirty="0">
              <a:latin typeface="+mj-lt"/>
            </a:endParaRPr>
          </a:p>
          <a:p>
            <a:pPr marL="285750" indent="-285750">
              <a:buFont typeface="Wingdings" panose="05000000000000000000" pitchFamily="2" charset="2"/>
              <a:buChar char="q"/>
            </a:pPr>
            <a:r>
              <a:rPr lang="en-AU" sz="2400" dirty="0">
                <a:latin typeface="+mj-lt"/>
              </a:rPr>
              <a:t>How many stanzas will you have?</a:t>
            </a:r>
          </a:p>
          <a:p>
            <a:pPr marL="285750" indent="-285750">
              <a:buFont typeface="Wingdings" panose="05000000000000000000" pitchFamily="2" charset="2"/>
              <a:buChar char="q"/>
            </a:pPr>
            <a:endParaRPr lang="en-AU" sz="2400" dirty="0">
              <a:latin typeface="+mj-lt"/>
            </a:endParaRPr>
          </a:p>
        </p:txBody>
      </p:sp>
      <p:pic>
        <p:nvPicPr>
          <p:cNvPr id="6" name="Picture 5" descr="A red flower with green stem&#10;&#10;Description automatically generated">
            <a:extLst>
              <a:ext uri="{FF2B5EF4-FFF2-40B4-BE49-F238E27FC236}">
                <a16:creationId xmlns:a16="http://schemas.microsoft.com/office/drawing/2014/main" id="{D66D17C7-73EF-42AB-8EFE-FBB2946BA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296" y="1707872"/>
            <a:ext cx="2523381" cy="1784030"/>
          </a:xfrm>
          <a:prstGeom prst="rect">
            <a:avLst/>
          </a:prstGeom>
        </p:spPr>
      </p:pic>
      <p:pic>
        <p:nvPicPr>
          <p:cNvPr id="7" name="Picture 6" descr="A cross and flowers on a black background&#10;&#10;Description automatically generated">
            <a:extLst>
              <a:ext uri="{FF2B5EF4-FFF2-40B4-BE49-F238E27FC236}">
                <a16:creationId xmlns:a16="http://schemas.microsoft.com/office/drawing/2014/main" id="{0BA9A358-0ED8-43E0-BA58-B6199885F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22033"/>
            <a:ext cx="2316735" cy="1637931"/>
          </a:xfrm>
          <a:prstGeom prst="rect">
            <a:avLst/>
          </a:prstGeom>
        </p:spPr>
      </p:pic>
      <p:pic>
        <p:nvPicPr>
          <p:cNvPr id="10" name="Picture 9" descr="A person in a hat holding a horn&#10;&#10;Description automatically generated">
            <a:extLst>
              <a:ext uri="{FF2B5EF4-FFF2-40B4-BE49-F238E27FC236}">
                <a16:creationId xmlns:a16="http://schemas.microsoft.com/office/drawing/2014/main" id="{00ED77BE-58F6-41BD-B0B8-A628A0100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532" y="3883673"/>
            <a:ext cx="3860488" cy="2729364"/>
          </a:xfrm>
          <a:prstGeom prst="rect">
            <a:avLst/>
          </a:prstGeom>
        </p:spPr>
      </p:pic>
    </p:spTree>
    <p:extLst>
      <p:ext uri="{BB962C8B-B14F-4D97-AF65-F5344CB8AC3E}">
        <p14:creationId xmlns:p14="http://schemas.microsoft.com/office/powerpoint/2010/main" val="166820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US" sz="5400" dirty="0">
                <a:latin typeface="+mj-lt"/>
              </a:rPr>
              <a:t>ANZAC Day Poem Vocab</a:t>
            </a:r>
            <a:endParaRPr lang="en-AU" sz="5400" dirty="0">
              <a:latin typeface="+mj-lt"/>
            </a:endParaRPr>
          </a:p>
        </p:txBody>
      </p:sp>
      <p:sp>
        <p:nvSpPr>
          <p:cNvPr id="4" name="Rectangle 3">
            <a:extLst>
              <a:ext uri="{FF2B5EF4-FFF2-40B4-BE49-F238E27FC236}">
                <a16:creationId xmlns:a16="http://schemas.microsoft.com/office/drawing/2014/main" id="{42A198E2-F4E4-4445-8549-50964EF0DCDD}"/>
              </a:ext>
            </a:extLst>
          </p:cNvPr>
          <p:cNvSpPr/>
          <p:nvPr/>
        </p:nvSpPr>
        <p:spPr>
          <a:xfrm>
            <a:off x="516403" y="1792899"/>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Courage</a:t>
            </a:r>
            <a:endParaRPr lang="en-AU" sz="3600" dirty="0"/>
          </a:p>
        </p:txBody>
      </p:sp>
      <p:sp>
        <p:nvSpPr>
          <p:cNvPr id="5" name="Rectangle 4">
            <a:extLst>
              <a:ext uri="{FF2B5EF4-FFF2-40B4-BE49-F238E27FC236}">
                <a16:creationId xmlns:a16="http://schemas.microsoft.com/office/drawing/2014/main" id="{F7A0D95D-7865-42F5-9587-218769A5640E}"/>
              </a:ext>
            </a:extLst>
          </p:cNvPr>
          <p:cNvSpPr/>
          <p:nvPr/>
        </p:nvSpPr>
        <p:spPr>
          <a:xfrm>
            <a:off x="1220695" y="2875606"/>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Bravery</a:t>
            </a:r>
            <a:endParaRPr lang="en-AU" sz="3600" dirty="0"/>
          </a:p>
        </p:txBody>
      </p:sp>
      <p:sp>
        <p:nvSpPr>
          <p:cNvPr id="6" name="Rectangle 5">
            <a:extLst>
              <a:ext uri="{FF2B5EF4-FFF2-40B4-BE49-F238E27FC236}">
                <a16:creationId xmlns:a16="http://schemas.microsoft.com/office/drawing/2014/main" id="{E827E811-45F0-4619-8A13-5603504438B2}"/>
              </a:ext>
            </a:extLst>
          </p:cNvPr>
          <p:cNvSpPr/>
          <p:nvPr/>
        </p:nvSpPr>
        <p:spPr>
          <a:xfrm>
            <a:off x="4243543" y="1722994"/>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Sacrifice</a:t>
            </a:r>
            <a:endParaRPr lang="en-AU" sz="3600" dirty="0"/>
          </a:p>
        </p:txBody>
      </p:sp>
      <p:sp>
        <p:nvSpPr>
          <p:cNvPr id="7" name="Rectangle 6">
            <a:extLst>
              <a:ext uri="{FF2B5EF4-FFF2-40B4-BE49-F238E27FC236}">
                <a16:creationId xmlns:a16="http://schemas.microsoft.com/office/drawing/2014/main" id="{4490FA17-E50D-4F20-93CF-9A1CBC85D312}"/>
              </a:ext>
            </a:extLst>
          </p:cNvPr>
          <p:cNvSpPr/>
          <p:nvPr/>
        </p:nvSpPr>
        <p:spPr>
          <a:xfrm>
            <a:off x="7019294" y="1862806"/>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Heroes</a:t>
            </a:r>
            <a:endParaRPr lang="en-AU" sz="3600" dirty="0"/>
          </a:p>
        </p:txBody>
      </p:sp>
      <p:sp>
        <p:nvSpPr>
          <p:cNvPr id="8" name="Rectangle 7">
            <a:extLst>
              <a:ext uri="{FF2B5EF4-FFF2-40B4-BE49-F238E27FC236}">
                <a16:creationId xmlns:a16="http://schemas.microsoft.com/office/drawing/2014/main" id="{D29A3E4B-A50A-481B-B014-0315FAB016D2}"/>
              </a:ext>
            </a:extLst>
          </p:cNvPr>
          <p:cNvSpPr/>
          <p:nvPr/>
        </p:nvSpPr>
        <p:spPr>
          <a:xfrm>
            <a:off x="516403" y="4034864"/>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Mateship</a:t>
            </a:r>
            <a:endParaRPr lang="en-AU" sz="3600" dirty="0"/>
          </a:p>
        </p:txBody>
      </p:sp>
      <p:sp>
        <p:nvSpPr>
          <p:cNvPr id="9" name="Rectangle 8">
            <a:extLst>
              <a:ext uri="{FF2B5EF4-FFF2-40B4-BE49-F238E27FC236}">
                <a16:creationId xmlns:a16="http://schemas.microsoft.com/office/drawing/2014/main" id="{CBD93C3C-33C0-42D4-8135-ABFCC8E4D22A}"/>
              </a:ext>
            </a:extLst>
          </p:cNvPr>
          <p:cNvSpPr/>
          <p:nvPr/>
        </p:nvSpPr>
        <p:spPr>
          <a:xfrm>
            <a:off x="899622" y="5395380"/>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Freedom</a:t>
            </a:r>
            <a:endParaRPr lang="en-AU" sz="3600" dirty="0"/>
          </a:p>
        </p:txBody>
      </p:sp>
      <p:sp>
        <p:nvSpPr>
          <p:cNvPr id="10" name="Rectangle 9">
            <a:extLst>
              <a:ext uri="{FF2B5EF4-FFF2-40B4-BE49-F238E27FC236}">
                <a16:creationId xmlns:a16="http://schemas.microsoft.com/office/drawing/2014/main" id="{8727B73A-170C-4E79-86B5-531BDCCFAB29}"/>
              </a:ext>
            </a:extLst>
          </p:cNvPr>
          <p:cNvSpPr/>
          <p:nvPr/>
        </p:nvSpPr>
        <p:spPr>
          <a:xfrm>
            <a:off x="6504389" y="3535483"/>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Honour</a:t>
            </a:r>
            <a:endParaRPr lang="en-AU" sz="3600" dirty="0"/>
          </a:p>
        </p:txBody>
      </p:sp>
      <p:sp>
        <p:nvSpPr>
          <p:cNvPr id="11" name="Rectangle 10">
            <a:extLst>
              <a:ext uri="{FF2B5EF4-FFF2-40B4-BE49-F238E27FC236}">
                <a16:creationId xmlns:a16="http://schemas.microsoft.com/office/drawing/2014/main" id="{E3969686-776A-4FB6-8180-D77AD4D784C1}"/>
              </a:ext>
            </a:extLst>
          </p:cNvPr>
          <p:cNvSpPr/>
          <p:nvPr/>
        </p:nvSpPr>
        <p:spPr>
          <a:xfrm>
            <a:off x="6504389" y="5217827"/>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Remember</a:t>
            </a:r>
            <a:endParaRPr lang="en-AU" sz="3600" dirty="0"/>
          </a:p>
        </p:txBody>
      </p:sp>
      <p:sp>
        <p:nvSpPr>
          <p:cNvPr id="12" name="Rectangle 11">
            <a:extLst>
              <a:ext uri="{FF2B5EF4-FFF2-40B4-BE49-F238E27FC236}">
                <a16:creationId xmlns:a16="http://schemas.microsoft.com/office/drawing/2014/main" id="{528B2320-A22B-4527-B07E-19DDE3802F1E}"/>
              </a:ext>
            </a:extLst>
          </p:cNvPr>
          <p:cNvSpPr/>
          <p:nvPr/>
        </p:nvSpPr>
        <p:spPr>
          <a:xfrm>
            <a:off x="4243543" y="4334113"/>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Legacy</a:t>
            </a:r>
            <a:endParaRPr lang="en-AU" sz="3600" dirty="0"/>
          </a:p>
        </p:txBody>
      </p:sp>
      <p:sp>
        <p:nvSpPr>
          <p:cNvPr id="13" name="Rectangle 12">
            <a:extLst>
              <a:ext uri="{FF2B5EF4-FFF2-40B4-BE49-F238E27FC236}">
                <a16:creationId xmlns:a16="http://schemas.microsoft.com/office/drawing/2014/main" id="{7F5BE384-D55C-467D-A219-4D76E06EA362}"/>
              </a:ext>
            </a:extLst>
          </p:cNvPr>
          <p:cNvSpPr/>
          <p:nvPr/>
        </p:nvSpPr>
        <p:spPr>
          <a:xfrm>
            <a:off x="3810018" y="5474534"/>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Digger</a:t>
            </a:r>
            <a:endParaRPr lang="en-AU" sz="3600" dirty="0"/>
          </a:p>
        </p:txBody>
      </p:sp>
      <p:sp>
        <p:nvSpPr>
          <p:cNvPr id="14" name="Rectangle 13">
            <a:extLst>
              <a:ext uri="{FF2B5EF4-FFF2-40B4-BE49-F238E27FC236}">
                <a16:creationId xmlns:a16="http://schemas.microsoft.com/office/drawing/2014/main" id="{9D2B3FDC-CF49-40D0-8102-F2502C8ADFE8}"/>
              </a:ext>
            </a:extLst>
          </p:cNvPr>
          <p:cNvSpPr/>
          <p:nvPr/>
        </p:nvSpPr>
        <p:spPr>
          <a:xfrm>
            <a:off x="3862542" y="3104216"/>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Unity</a:t>
            </a:r>
            <a:endParaRPr lang="en-AU" sz="3600" dirty="0"/>
          </a:p>
        </p:txBody>
      </p:sp>
      <p:pic>
        <p:nvPicPr>
          <p:cNvPr id="15" name="Picture 14" descr="A red flower with green stem&#10;&#10;Description automatically generated">
            <a:extLst>
              <a:ext uri="{FF2B5EF4-FFF2-40B4-BE49-F238E27FC236}">
                <a16:creationId xmlns:a16="http://schemas.microsoft.com/office/drawing/2014/main" id="{5F4C212A-B568-46C5-AFF2-0D6D3E743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161" y="448308"/>
            <a:ext cx="1538314" cy="1087588"/>
          </a:xfrm>
          <a:prstGeom prst="rect">
            <a:avLst/>
          </a:prstGeom>
        </p:spPr>
      </p:pic>
    </p:spTree>
    <p:extLst>
      <p:ext uri="{BB962C8B-B14F-4D97-AF65-F5344CB8AC3E}">
        <p14:creationId xmlns:p14="http://schemas.microsoft.com/office/powerpoint/2010/main" val="232329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US" sz="5400" dirty="0">
                <a:latin typeface="+mj-lt"/>
              </a:rPr>
              <a:t>ANZAC Day Poem Examples</a:t>
            </a:r>
            <a:endParaRPr lang="en-AU" sz="5400" dirty="0">
              <a:latin typeface="+mj-lt"/>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575554" y="1614620"/>
            <a:ext cx="4262776" cy="3970318"/>
          </a:xfrm>
          <a:prstGeom prst="rect">
            <a:avLst/>
          </a:prstGeom>
          <a:noFill/>
          <a:ln w="19050">
            <a:solidFill>
              <a:srgbClr val="FF0000"/>
            </a:solidFill>
          </a:ln>
        </p:spPr>
        <p:txBody>
          <a:bodyPr wrap="square" rtlCol="0">
            <a:spAutoFit/>
          </a:bodyPr>
          <a:lstStyle/>
          <a:p>
            <a:r>
              <a:rPr lang="en-AU" dirty="0">
                <a:latin typeface="+mj-lt"/>
              </a:rPr>
              <a:t>In fields of green and oceans wide,</a:t>
            </a:r>
          </a:p>
          <a:p>
            <a:r>
              <a:rPr lang="en-AU" dirty="0">
                <a:latin typeface="+mj-lt"/>
              </a:rPr>
              <a:t>Our ANZACs fought with strength and pride.</a:t>
            </a:r>
          </a:p>
          <a:p>
            <a:r>
              <a:rPr lang="en-AU" dirty="0">
                <a:latin typeface="+mj-lt"/>
              </a:rPr>
              <a:t>Their courage shines, their stories told,</a:t>
            </a:r>
          </a:p>
          <a:p>
            <a:r>
              <a:rPr lang="en-AU" dirty="0">
                <a:latin typeface="+mj-lt"/>
              </a:rPr>
              <a:t>In hearts of young and hearts of old.</a:t>
            </a:r>
          </a:p>
          <a:p>
            <a:endParaRPr lang="en-AU" dirty="0">
              <a:latin typeface="+mj-lt"/>
            </a:endParaRPr>
          </a:p>
          <a:p>
            <a:r>
              <a:rPr lang="en-AU" dirty="0">
                <a:latin typeface="+mj-lt"/>
              </a:rPr>
              <a:t>We honor them with grateful hearts,</a:t>
            </a:r>
          </a:p>
          <a:p>
            <a:r>
              <a:rPr lang="en-AU" dirty="0">
                <a:latin typeface="+mj-lt"/>
              </a:rPr>
              <a:t>For bravely playing their noble parts.</a:t>
            </a:r>
          </a:p>
          <a:p>
            <a:r>
              <a:rPr lang="en-AU" dirty="0">
                <a:latin typeface="+mj-lt"/>
              </a:rPr>
              <a:t>On ANZAC Day, we stand as one,</a:t>
            </a:r>
          </a:p>
          <a:p>
            <a:r>
              <a:rPr lang="en-AU" dirty="0">
                <a:latin typeface="+mj-lt"/>
              </a:rPr>
              <a:t>In memory of all they've done.</a:t>
            </a:r>
          </a:p>
          <a:p>
            <a:endParaRPr lang="en-AU" dirty="0">
              <a:latin typeface="+mj-lt"/>
            </a:endParaRPr>
          </a:p>
          <a:p>
            <a:r>
              <a:rPr lang="en-AU" dirty="0">
                <a:latin typeface="+mj-lt"/>
              </a:rPr>
              <a:t>So let's remember, let's unite,</a:t>
            </a:r>
          </a:p>
          <a:p>
            <a:r>
              <a:rPr lang="en-AU" dirty="0">
                <a:latin typeface="+mj-lt"/>
              </a:rPr>
              <a:t>And keep their flame burning bright.</a:t>
            </a:r>
          </a:p>
          <a:p>
            <a:r>
              <a:rPr lang="en-AU" dirty="0">
                <a:latin typeface="+mj-lt"/>
              </a:rPr>
              <a:t>For ANZACs brave, forever more,</a:t>
            </a:r>
          </a:p>
          <a:p>
            <a:r>
              <a:rPr lang="en-AU" dirty="0">
                <a:latin typeface="+mj-lt"/>
              </a:rPr>
              <a:t>In our hearts, they'll always soar.</a:t>
            </a:r>
          </a:p>
        </p:txBody>
      </p:sp>
      <p:sp>
        <p:nvSpPr>
          <p:cNvPr id="4" name="TextBox 3">
            <a:extLst>
              <a:ext uri="{FF2B5EF4-FFF2-40B4-BE49-F238E27FC236}">
                <a16:creationId xmlns:a16="http://schemas.microsoft.com/office/drawing/2014/main" id="{B65AF782-092A-4E30-9589-400E926AA05D}"/>
              </a:ext>
            </a:extLst>
          </p:cNvPr>
          <p:cNvSpPr txBox="1"/>
          <p:nvPr/>
        </p:nvSpPr>
        <p:spPr>
          <a:xfrm>
            <a:off x="5067670" y="2024472"/>
            <a:ext cx="4262776" cy="3970318"/>
          </a:xfrm>
          <a:prstGeom prst="rect">
            <a:avLst/>
          </a:prstGeom>
          <a:noFill/>
          <a:ln w="19050">
            <a:solidFill>
              <a:srgbClr val="0070C0"/>
            </a:solidFill>
          </a:ln>
        </p:spPr>
        <p:txBody>
          <a:bodyPr wrap="square" rtlCol="0">
            <a:spAutoFit/>
          </a:bodyPr>
          <a:lstStyle/>
          <a:p>
            <a:r>
              <a:rPr lang="en-AU" dirty="0">
                <a:latin typeface="+mj-lt"/>
              </a:rPr>
              <a:t>On ANZAC Day, we gather near,</a:t>
            </a:r>
          </a:p>
          <a:p>
            <a:r>
              <a:rPr lang="en-AU" dirty="0">
                <a:latin typeface="+mj-lt"/>
              </a:rPr>
              <a:t>To remember those we hold dear.</a:t>
            </a:r>
          </a:p>
          <a:p>
            <a:r>
              <a:rPr lang="en-AU" dirty="0">
                <a:latin typeface="+mj-lt"/>
              </a:rPr>
              <a:t>With poppies red and flags held high,</a:t>
            </a:r>
          </a:p>
          <a:p>
            <a:r>
              <a:rPr lang="en-AU" dirty="0">
                <a:latin typeface="+mj-lt"/>
              </a:rPr>
              <a:t>We honor heroes who reached the sky.</a:t>
            </a:r>
          </a:p>
          <a:p>
            <a:endParaRPr lang="en-AU" dirty="0">
              <a:latin typeface="+mj-lt"/>
            </a:endParaRPr>
          </a:p>
          <a:p>
            <a:r>
              <a:rPr lang="en-AU" dirty="0">
                <a:latin typeface="+mj-lt"/>
              </a:rPr>
              <a:t>In lands afar, they stood so tall,</a:t>
            </a:r>
          </a:p>
          <a:p>
            <a:r>
              <a:rPr lang="en-AU" dirty="0">
                <a:latin typeface="+mj-lt"/>
              </a:rPr>
              <a:t>Answering bravely to the call.</a:t>
            </a:r>
          </a:p>
          <a:p>
            <a:r>
              <a:rPr lang="en-AU" dirty="0">
                <a:latin typeface="+mj-lt"/>
              </a:rPr>
              <a:t>With hearts of gold and spirits true,</a:t>
            </a:r>
          </a:p>
          <a:p>
            <a:r>
              <a:rPr lang="en-AU" dirty="0">
                <a:latin typeface="+mj-lt"/>
              </a:rPr>
              <a:t>They fought for me, they fought for you.</a:t>
            </a:r>
          </a:p>
          <a:p>
            <a:endParaRPr lang="en-AU" dirty="0">
              <a:latin typeface="+mj-lt"/>
            </a:endParaRPr>
          </a:p>
          <a:p>
            <a:r>
              <a:rPr lang="en-AU" dirty="0">
                <a:latin typeface="+mj-lt"/>
              </a:rPr>
              <a:t>Their legacy lives on today,</a:t>
            </a:r>
          </a:p>
          <a:p>
            <a:r>
              <a:rPr lang="en-AU" dirty="0">
                <a:latin typeface="+mj-lt"/>
              </a:rPr>
              <a:t>In stories told and prayers we say.</a:t>
            </a:r>
          </a:p>
          <a:p>
            <a:r>
              <a:rPr lang="en-AU" dirty="0">
                <a:latin typeface="+mj-lt"/>
              </a:rPr>
              <a:t>For ANZACs bold, we proudly stand,</a:t>
            </a:r>
          </a:p>
          <a:p>
            <a:r>
              <a:rPr lang="en-AU" dirty="0">
                <a:latin typeface="+mj-lt"/>
              </a:rPr>
              <a:t>United as one, across the land.</a:t>
            </a:r>
          </a:p>
        </p:txBody>
      </p:sp>
      <p:pic>
        <p:nvPicPr>
          <p:cNvPr id="7" name="Picture 6" descr="A group of red flowers with green leaves&#10;&#10;Description automatically generated">
            <a:extLst>
              <a:ext uri="{FF2B5EF4-FFF2-40B4-BE49-F238E27FC236}">
                <a16:creationId xmlns:a16="http://schemas.microsoft.com/office/drawing/2014/main" id="{DD3CAF9D-736F-4954-A296-D866EFEDB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69" y="5372585"/>
            <a:ext cx="1560531" cy="1103295"/>
          </a:xfrm>
          <a:prstGeom prst="rect">
            <a:avLst/>
          </a:prstGeom>
        </p:spPr>
      </p:pic>
      <p:pic>
        <p:nvPicPr>
          <p:cNvPr id="10" name="Picture 9" descr="A cartoon of a trumpet&#10;&#10;Description automatically generated">
            <a:extLst>
              <a:ext uri="{FF2B5EF4-FFF2-40B4-BE49-F238E27FC236}">
                <a16:creationId xmlns:a16="http://schemas.microsoft.com/office/drawing/2014/main" id="{E6F4378D-D7D2-4D10-9238-341464C6F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0910" y="1340942"/>
            <a:ext cx="1476276" cy="1043727"/>
          </a:xfrm>
          <a:prstGeom prst="rect">
            <a:avLst/>
          </a:prstGeom>
        </p:spPr>
      </p:pic>
    </p:spTree>
    <p:extLst>
      <p:ext uri="{BB962C8B-B14F-4D97-AF65-F5344CB8AC3E}">
        <p14:creationId xmlns:p14="http://schemas.microsoft.com/office/powerpoint/2010/main" val="260293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US" sz="5400" dirty="0">
                <a:latin typeface="+mj-lt"/>
              </a:rPr>
              <a:t>ANZAC Day Poem</a:t>
            </a:r>
            <a:endParaRPr lang="en-AU" sz="5400" dirty="0">
              <a:latin typeface="+mj-lt"/>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673208" y="1543599"/>
            <a:ext cx="8550691" cy="369332"/>
          </a:xfrm>
          <a:prstGeom prst="rect">
            <a:avLst/>
          </a:prstGeom>
          <a:noFill/>
        </p:spPr>
        <p:txBody>
          <a:bodyPr wrap="square" rtlCol="0">
            <a:spAutoFit/>
          </a:bodyPr>
          <a:lstStyle/>
          <a:p>
            <a:r>
              <a:rPr lang="en-US" dirty="0">
                <a:latin typeface="+mj-lt"/>
              </a:rPr>
              <a:t>Write a draft first and then complete your good copy on the ANZAC Day writing template. </a:t>
            </a:r>
            <a:endParaRPr lang="en-AU" dirty="0">
              <a:latin typeface="+mj-lt"/>
            </a:endParaRPr>
          </a:p>
        </p:txBody>
      </p:sp>
      <p:pic>
        <p:nvPicPr>
          <p:cNvPr id="6" name="Picture 5" descr="A red flower with green stem&#10;&#10;Description automatically generated">
            <a:extLst>
              <a:ext uri="{FF2B5EF4-FFF2-40B4-BE49-F238E27FC236}">
                <a16:creationId xmlns:a16="http://schemas.microsoft.com/office/drawing/2014/main" id="{D66D17C7-73EF-42AB-8EFE-FBB2946BA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639" y="221234"/>
            <a:ext cx="2523381" cy="1784030"/>
          </a:xfrm>
          <a:prstGeom prst="rect">
            <a:avLst/>
          </a:prstGeom>
        </p:spPr>
      </p:pic>
      <p:pic>
        <p:nvPicPr>
          <p:cNvPr id="7" name="Picture 6" descr="A cross and flowers on a black background&#10;&#10;Description automatically generated">
            <a:extLst>
              <a:ext uri="{FF2B5EF4-FFF2-40B4-BE49-F238E27FC236}">
                <a16:creationId xmlns:a16="http://schemas.microsoft.com/office/drawing/2014/main" id="{0BA9A358-0ED8-43E0-BA58-B6199885F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22033"/>
            <a:ext cx="2316735" cy="1637931"/>
          </a:xfrm>
          <a:prstGeom prst="rect">
            <a:avLst/>
          </a:prstGeom>
        </p:spPr>
      </p:pic>
      <p:pic>
        <p:nvPicPr>
          <p:cNvPr id="10" name="Picture 9" descr="A person in a hat holding a horn&#10;&#10;Description automatically generated">
            <a:extLst>
              <a:ext uri="{FF2B5EF4-FFF2-40B4-BE49-F238E27FC236}">
                <a16:creationId xmlns:a16="http://schemas.microsoft.com/office/drawing/2014/main" id="{00ED77BE-58F6-41BD-B0B8-A628A0100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532" y="3883673"/>
            <a:ext cx="3860488" cy="2729364"/>
          </a:xfrm>
          <a:prstGeom prst="rect">
            <a:avLst/>
          </a:prstGeom>
        </p:spPr>
      </p:pic>
      <p:pic>
        <p:nvPicPr>
          <p:cNvPr id="5" name="Picture 4">
            <a:extLst>
              <a:ext uri="{FF2B5EF4-FFF2-40B4-BE49-F238E27FC236}">
                <a16:creationId xmlns:a16="http://schemas.microsoft.com/office/drawing/2014/main" id="{AF39857C-6F13-454D-9C05-0D07924F0F37}"/>
              </a:ext>
            </a:extLst>
          </p:cNvPr>
          <p:cNvPicPr>
            <a:picLocks noChangeAspect="1"/>
          </p:cNvPicPr>
          <p:nvPr/>
        </p:nvPicPr>
        <p:blipFill>
          <a:blip r:embed="rId5"/>
          <a:stretch>
            <a:fillRect/>
          </a:stretch>
        </p:blipFill>
        <p:spPr>
          <a:xfrm>
            <a:off x="3485900" y="2131642"/>
            <a:ext cx="2934199" cy="4218584"/>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074188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11774</TotalTime>
  <Words>690</Words>
  <Application>Microsoft Office PowerPoint</Application>
  <PresentationFormat>A4 Paper (210x297 mm)</PresentationFormat>
  <Paragraphs>92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EAVES Cameron [Wattle Grove Primary School]</cp:lastModifiedBy>
  <cp:revision>262</cp:revision>
  <dcterms:created xsi:type="dcterms:W3CDTF">2020-06-30T21:06:36Z</dcterms:created>
  <dcterms:modified xsi:type="dcterms:W3CDTF">2024-04-15T11:22:42Z</dcterms:modified>
</cp:coreProperties>
</file>