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3" r:id="rId3"/>
    <p:sldId id="297" r:id="rId4"/>
    <p:sldId id="284" r:id="rId5"/>
    <p:sldId id="331" r:id="rId6"/>
    <p:sldId id="302" r:id="rId7"/>
    <p:sldId id="333" r:id="rId8"/>
    <p:sldId id="334" r:id="rId9"/>
    <p:sldId id="308" r:id="rId10"/>
    <p:sldId id="335" r:id="rId11"/>
    <p:sldId id="332" r:id="rId12"/>
    <p:sldId id="306" r:id="rId13"/>
    <p:sldId id="336" r:id="rId14"/>
    <p:sldId id="311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3977"/>
    <a:srgbClr val="991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81" y="5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4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29F3E793-16FE-4F93-9DCD-F94E80B0D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" y="5960"/>
            <a:ext cx="9886036" cy="6846080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F71D8AC-CA78-4ECC-8148-B9EACA0DD0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959"/>
            <a:ext cx="1313895" cy="261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004493-EF09-447B-8E3C-FF16799E1A0F}"/>
              </a:ext>
            </a:extLst>
          </p:cNvPr>
          <p:cNvSpPr/>
          <p:nvPr userDrawn="1"/>
        </p:nvSpPr>
        <p:spPr>
          <a:xfrm>
            <a:off x="428625" y="359055"/>
            <a:ext cx="9048750" cy="6139889"/>
          </a:xfrm>
          <a:custGeom>
            <a:avLst/>
            <a:gdLst>
              <a:gd name="connsiteX0" fmla="*/ 0 w 9048750"/>
              <a:gd name="connsiteY0" fmla="*/ 0 h 6139889"/>
              <a:gd name="connsiteX1" fmla="*/ 475059 w 9048750"/>
              <a:gd name="connsiteY1" fmla="*/ 0 h 6139889"/>
              <a:gd name="connsiteX2" fmla="*/ 1131094 w 9048750"/>
              <a:gd name="connsiteY2" fmla="*/ 0 h 6139889"/>
              <a:gd name="connsiteX3" fmla="*/ 1425178 w 9048750"/>
              <a:gd name="connsiteY3" fmla="*/ 0 h 6139889"/>
              <a:gd name="connsiteX4" fmla="*/ 1990725 w 9048750"/>
              <a:gd name="connsiteY4" fmla="*/ 0 h 6139889"/>
              <a:gd name="connsiteX5" fmla="*/ 2375297 w 9048750"/>
              <a:gd name="connsiteY5" fmla="*/ 0 h 6139889"/>
              <a:gd name="connsiteX6" fmla="*/ 2850356 w 9048750"/>
              <a:gd name="connsiteY6" fmla="*/ 0 h 6139889"/>
              <a:gd name="connsiteX7" fmla="*/ 3506391 w 9048750"/>
              <a:gd name="connsiteY7" fmla="*/ 0 h 6139889"/>
              <a:gd name="connsiteX8" fmla="*/ 4071938 w 9048750"/>
              <a:gd name="connsiteY8" fmla="*/ 0 h 6139889"/>
              <a:gd name="connsiteX9" fmla="*/ 4546997 w 9048750"/>
              <a:gd name="connsiteY9" fmla="*/ 0 h 6139889"/>
              <a:gd name="connsiteX10" fmla="*/ 5112544 w 9048750"/>
              <a:gd name="connsiteY10" fmla="*/ 0 h 6139889"/>
              <a:gd name="connsiteX11" fmla="*/ 5859066 w 9048750"/>
              <a:gd name="connsiteY11" fmla="*/ 0 h 6139889"/>
              <a:gd name="connsiteX12" fmla="*/ 6334125 w 9048750"/>
              <a:gd name="connsiteY12" fmla="*/ 0 h 6139889"/>
              <a:gd name="connsiteX13" fmla="*/ 6718697 w 9048750"/>
              <a:gd name="connsiteY13" fmla="*/ 0 h 6139889"/>
              <a:gd name="connsiteX14" fmla="*/ 7374731 w 9048750"/>
              <a:gd name="connsiteY14" fmla="*/ 0 h 6139889"/>
              <a:gd name="connsiteX15" fmla="*/ 8030766 w 9048750"/>
              <a:gd name="connsiteY15" fmla="*/ 0 h 6139889"/>
              <a:gd name="connsiteX16" fmla="*/ 9048750 w 9048750"/>
              <a:gd name="connsiteY16" fmla="*/ 0 h 6139889"/>
              <a:gd name="connsiteX17" fmla="*/ 9048750 w 9048750"/>
              <a:gd name="connsiteY17" fmla="*/ 619571 h 6139889"/>
              <a:gd name="connsiteX18" fmla="*/ 9048750 w 9048750"/>
              <a:gd name="connsiteY18" fmla="*/ 1239141 h 6139889"/>
              <a:gd name="connsiteX19" fmla="*/ 9048750 w 9048750"/>
              <a:gd name="connsiteY19" fmla="*/ 1613116 h 6139889"/>
              <a:gd name="connsiteX20" fmla="*/ 9048750 w 9048750"/>
              <a:gd name="connsiteY20" fmla="*/ 2232687 h 6139889"/>
              <a:gd name="connsiteX21" fmla="*/ 9048750 w 9048750"/>
              <a:gd name="connsiteY21" fmla="*/ 2790859 h 6139889"/>
              <a:gd name="connsiteX22" fmla="*/ 9048750 w 9048750"/>
              <a:gd name="connsiteY22" fmla="*/ 3226233 h 6139889"/>
              <a:gd name="connsiteX23" fmla="*/ 9048750 w 9048750"/>
              <a:gd name="connsiteY23" fmla="*/ 3907202 h 6139889"/>
              <a:gd name="connsiteX24" fmla="*/ 9048750 w 9048750"/>
              <a:gd name="connsiteY24" fmla="*/ 4281177 h 6139889"/>
              <a:gd name="connsiteX25" fmla="*/ 9048750 w 9048750"/>
              <a:gd name="connsiteY25" fmla="*/ 4716551 h 6139889"/>
              <a:gd name="connsiteX26" fmla="*/ 9048750 w 9048750"/>
              <a:gd name="connsiteY26" fmla="*/ 5274723 h 6139889"/>
              <a:gd name="connsiteX27" fmla="*/ 9048750 w 9048750"/>
              <a:gd name="connsiteY27" fmla="*/ 6139889 h 6139889"/>
              <a:gd name="connsiteX28" fmla="*/ 8664178 w 9048750"/>
              <a:gd name="connsiteY28" fmla="*/ 6139889 h 6139889"/>
              <a:gd name="connsiteX29" fmla="*/ 8189119 w 9048750"/>
              <a:gd name="connsiteY29" fmla="*/ 6139889 h 6139889"/>
              <a:gd name="connsiteX30" fmla="*/ 7533084 w 9048750"/>
              <a:gd name="connsiteY30" fmla="*/ 6139889 h 6139889"/>
              <a:gd name="connsiteX31" fmla="*/ 6786563 w 9048750"/>
              <a:gd name="connsiteY31" fmla="*/ 6139889 h 6139889"/>
              <a:gd name="connsiteX32" fmla="*/ 6311503 w 9048750"/>
              <a:gd name="connsiteY32" fmla="*/ 6139889 h 6139889"/>
              <a:gd name="connsiteX33" fmla="*/ 5564981 w 9048750"/>
              <a:gd name="connsiteY33" fmla="*/ 6139889 h 6139889"/>
              <a:gd name="connsiteX34" fmla="*/ 5089922 w 9048750"/>
              <a:gd name="connsiteY34" fmla="*/ 6139889 h 6139889"/>
              <a:gd name="connsiteX35" fmla="*/ 4524375 w 9048750"/>
              <a:gd name="connsiteY35" fmla="*/ 6139889 h 6139889"/>
              <a:gd name="connsiteX36" fmla="*/ 3958828 w 9048750"/>
              <a:gd name="connsiteY36" fmla="*/ 6139889 h 6139889"/>
              <a:gd name="connsiteX37" fmla="*/ 3574256 w 9048750"/>
              <a:gd name="connsiteY37" fmla="*/ 6139889 h 6139889"/>
              <a:gd name="connsiteX38" fmla="*/ 3008709 w 9048750"/>
              <a:gd name="connsiteY38" fmla="*/ 6139889 h 6139889"/>
              <a:gd name="connsiteX39" fmla="*/ 2714625 w 9048750"/>
              <a:gd name="connsiteY39" fmla="*/ 6139889 h 6139889"/>
              <a:gd name="connsiteX40" fmla="*/ 2239566 w 9048750"/>
              <a:gd name="connsiteY40" fmla="*/ 6139889 h 6139889"/>
              <a:gd name="connsiteX41" fmla="*/ 1583531 w 9048750"/>
              <a:gd name="connsiteY41" fmla="*/ 6139889 h 6139889"/>
              <a:gd name="connsiteX42" fmla="*/ 837009 w 9048750"/>
              <a:gd name="connsiteY42" fmla="*/ 6139889 h 6139889"/>
              <a:gd name="connsiteX43" fmla="*/ 0 w 9048750"/>
              <a:gd name="connsiteY43" fmla="*/ 6139889 h 6139889"/>
              <a:gd name="connsiteX44" fmla="*/ 0 w 9048750"/>
              <a:gd name="connsiteY44" fmla="*/ 5643116 h 6139889"/>
              <a:gd name="connsiteX45" fmla="*/ 0 w 9048750"/>
              <a:gd name="connsiteY45" fmla="*/ 5084944 h 6139889"/>
              <a:gd name="connsiteX46" fmla="*/ 0 w 9048750"/>
              <a:gd name="connsiteY46" fmla="*/ 4465374 h 6139889"/>
              <a:gd name="connsiteX47" fmla="*/ 0 w 9048750"/>
              <a:gd name="connsiteY47" fmla="*/ 3845803 h 6139889"/>
              <a:gd name="connsiteX48" fmla="*/ 0 w 9048750"/>
              <a:gd name="connsiteY48" fmla="*/ 3349030 h 6139889"/>
              <a:gd name="connsiteX49" fmla="*/ 0 w 9048750"/>
              <a:gd name="connsiteY49" fmla="*/ 2852258 h 6139889"/>
              <a:gd name="connsiteX50" fmla="*/ 0 w 9048750"/>
              <a:gd name="connsiteY50" fmla="*/ 2171288 h 6139889"/>
              <a:gd name="connsiteX51" fmla="*/ 0 w 9048750"/>
              <a:gd name="connsiteY51" fmla="*/ 1735914 h 6139889"/>
              <a:gd name="connsiteX52" fmla="*/ 0 w 9048750"/>
              <a:gd name="connsiteY52" fmla="*/ 1054945 h 6139889"/>
              <a:gd name="connsiteX53" fmla="*/ 0 w 9048750"/>
              <a:gd name="connsiteY53" fmla="*/ 496773 h 6139889"/>
              <a:gd name="connsiteX54" fmla="*/ 0 w 9048750"/>
              <a:gd name="connsiteY54" fmla="*/ 0 h 613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048750" h="6139889" fill="none" extrusionOk="0">
                <a:moveTo>
                  <a:pt x="0" y="0"/>
                </a:moveTo>
                <a:cubicBezTo>
                  <a:pt x="181886" y="-3662"/>
                  <a:pt x="359171" y="42745"/>
                  <a:pt x="475059" y="0"/>
                </a:cubicBezTo>
                <a:cubicBezTo>
                  <a:pt x="590947" y="-42745"/>
                  <a:pt x="956206" y="38088"/>
                  <a:pt x="1131094" y="0"/>
                </a:cubicBezTo>
                <a:cubicBezTo>
                  <a:pt x="1305982" y="-38088"/>
                  <a:pt x="1349854" y="25857"/>
                  <a:pt x="1425178" y="0"/>
                </a:cubicBezTo>
                <a:cubicBezTo>
                  <a:pt x="1500502" y="-25857"/>
                  <a:pt x="1765539" y="22291"/>
                  <a:pt x="1990725" y="0"/>
                </a:cubicBezTo>
                <a:cubicBezTo>
                  <a:pt x="2215911" y="-22291"/>
                  <a:pt x="2214579" y="13300"/>
                  <a:pt x="2375297" y="0"/>
                </a:cubicBezTo>
                <a:cubicBezTo>
                  <a:pt x="2536015" y="-13300"/>
                  <a:pt x="2643539" y="35341"/>
                  <a:pt x="2850356" y="0"/>
                </a:cubicBezTo>
                <a:cubicBezTo>
                  <a:pt x="3057173" y="-35341"/>
                  <a:pt x="3307451" y="37056"/>
                  <a:pt x="3506391" y="0"/>
                </a:cubicBezTo>
                <a:cubicBezTo>
                  <a:pt x="3705332" y="-37056"/>
                  <a:pt x="3927579" y="10875"/>
                  <a:pt x="4071938" y="0"/>
                </a:cubicBezTo>
                <a:cubicBezTo>
                  <a:pt x="4216297" y="-10875"/>
                  <a:pt x="4319814" y="36569"/>
                  <a:pt x="4546997" y="0"/>
                </a:cubicBezTo>
                <a:cubicBezTo>
                  <a:pt x="4774180" y="-36569"/>
                  <a:pt x="4958970" y="19403"/>
                  <a:pt x="5112544" y="0"/>
                </a:cubicBezTo>
                <a:cubicBezTo>
                  <a:pt x="5266118" y="-19403"/>
                  <a:pt x="5590258" y="77391"/>
                  <a:pt x="5859066" y="0"/>
                </a:cubicBezTo>
                <a:cubicBezTo>
                  <a:pt x="6127874" y="-77391"/>
                  <a:pt x="6171820" y="33877"/>
                  <a:pt x="6334125" y="0"/>
                </a:cubicBezTo>
                <a:cubicBezTo>
                  <a:pt x="6496430" y="-33877"/>
                  <a:pt x="6572391" y="23903"/>
                  <a:pt x="6718697" y="0"/>
                </a:cubicBezTo>
                <a:cubicBezTo>
                  <a:pt x="6865003" y="-23903"/>
                  <a:pt x="7146498" y="61795"/>
                  <a:pt x="7374731" y="0"/>
                </a:cubicBezTo>
                <a:cubicBezTo>
                  <a:pt x="7602964" y="-61795"/>
                  <a:pt x="7767037" y="37361"/>
                  <a:pt x="8030766" y="0"/>
                </a:cubicBezTo>
                <a:cubicBezTo>
                  <a:pt x="8294496" y="-37361"/>
                  <a:pt x="8708340" y="18214"/>
                  <a:pt x="9048750" y="0"/>
                </a:cubicBezTo>
                <a:cubicBezTo>
                  <a:pt x="9068934" y="145060"/>
                  <a:pt x="9010181" y="456865"/>
                  <a:pt x="9048750" y="619571"/>
                </a:cubicBezTo>
                <a:cubicBezTo>
                  <a:pt x="9087319" y="782277"/>
                  <a:pt x="9013925" y="1082336"/>
                  <a:pt x="9048750" y="1239141"/>
                </a:cubicBezTo>
                <a:cubicBezTo>
                  <a:pt x="9083575" y="1395946"/>
                  <a:pt x="9038220" y="1455062"/>
                  <a:pt x="9048750" y="1613116"/>
                </a:cubicBezTo>
                <a:cubicBezTo>
                  <a:pt x="9059280" y="1771170"/>
                  <a:pt x="9003013" y="2093457"/>
                  <a:pt x="9048750" y="2232687"/>
                </a:cubicBezTo>
                <a:cubicBezTo>
                  <a:pt x="9094487" y="2371917"/>
                  <a:pt x="9014261" y="2577920"/>
                  <a:pt x="9048750" y="2790859"/>
                </a:cubicBezTo>
                <a:cubicBezTo>
                  <a:pt x="9083239" y="3003798"/>
                  <a:pt x="9027212" y="3101676"/>
                  <a:pt x="9048750" y="3226233"/>
                </a:cubicBezTo>
                <a:cubicBezTo>
                  <a:pt x="9070288" y="3350790"/>
                  <a:pt x="8991752" y="3642172"/>
                  <a:pt x="9048750" y="3907202"/>
                </a:cubicBezTo>
                <a:cubicBezTo>
                  <a:pt x="9105748" y="4172232"/>
                  <a:pt x="9009708" y="4137042"/>
                  <a:pt x="9048750" y="4281177"/>
                </a:cubicBezTo>
                <a:cubicBezTo>
                  <a:pt x="9087792" y="4425313"/>
                  <a:pt x="9000964" y="4587447"/>
                  <a:pt x="9048750" y="4716551"/>
                </a:cubicBezTo>
                <a:cubicBezTo>
                  <a:pt x="9096536" y="4845655"/>
                  <a:pt x="8996244" y="5036376"/>
                  <a:pt x="9048750" y="5274723"/>
                </a:cubicBezTo>
                <a:cubicBezTo>
                  <a:pt x="9101256" y="5513070"/>
                  <a:pt x="9042555" y="5794980"/>
                  <a:pt x="9048750" y="6139889"/>
                </a:cubicBezTo>
                <a:cubicBezTo>
                  <a:pt x="8960226" y="6174774"/>
                  <a:pt x="8764208" y="6122349"/>
                  <a:pt x="8664178" y="6139889"/>
                </a:cubicBezTo>
                <a:cubicBezTo>
                  <a:pt x="8564148" y="6157429"/>
                  <a:pt x="8426623" y="6087377"/>
                  <a:pt x="8189119" y="6139889"/>
                </a:cubicBezTo>
                <a:cubicBezTo>
                  <a:pt x="7951615" y="6192401"/>
                  <a:pt x="7686025" y="6111405"/>
                  <a:pt x="7533084" y="6139889"/>
                </a:cubicBezTo>
                <a:cubicBezTo>
                  <a:pt x="7380144" y="6168373"/>
                  <a:pt x="6936876" y="6101273"/>
                  <a:pt x="6786563" y="6139889"/>
                </a:cubicBezTo>
                <a:cubicBezTo>
                  <a:pt x="6636250" y="6178505"/>
                  <a:pt x="6419779" y="6089304"/>
                  <a:pt x="6311503" y="6139889"/>
                </a:cubicBezTo>
                <a:cubicBezTo>
                  <a:pt x="6203227" y="6190474"/>
                  <a:pt x="5831323" y="6077801"/>
                  <a:pt x="5564981" y="6139889"/>
                </a:cubicBezTo>
                <a:cubicBezTo>
                  <a:pt x="5298639" y="6201977"/>
                  <a:pt x="5303569" y="6100493"/>
                  <a:pt x="5089922" y="6139889"/>
                </a:cubicBezTo>
                <a:cubicBezTo>
                  <a:pt x="4876275" y="6179285"/>
                  <a:pt x="4681601" y="6098154"/>
                  <a:pt x="4524375" y="6139889"/>
                </a:cubicBezTo>
                <a:cubicBezTo>
                  <a:pt x="4367149" y="6181624"/>
                  <a:pt x="4144525" y="6119225"/>
                  <a:pt x="3958828" y="6139889"/>
                </a:cubicBezTo>
                <a:cubicBezTo>
                  <a:pt x="3773131" y="6160553"/>
                  <a:pt x="3659917" y="6133366"/>
                  <a:pt x="3574256" y="6139889"/>
                </a:cubicBezTo>
                <a:cubicBezTo>
                  <a:pt x="3488595" y="6146412"/>
                  <a:pt x="3275880" y="6089784"/>
                  <a:pt x="3008709" y="6139889"/>
                </a:cubicBezTo>
                <a:cubicBezTo>
                  <a:pt x="2741538" y="6189994"/>
                  <a:pt x="2834931" y="6127421"/>
                  <a:pt x="2714625" y="6139889"/>
                </a:cubicBezTo>
                <a:cubicBezTo>
                  <a:pt x="2594319" y="6152357"/>
                  <a:pt x="2389287" y="6122822"/>
                  <a:pt x="2239566" y="6139889"/>
                </a:cubicBezTo>
                <a:cubicBezTo>
                  <a:pt x="2089845" y="6156956"/>
                  <a:pt x="1883103" y="6080598"/>
                  <a:pt x="1583531" y="6139889"/>
                </a:cubicBezTo>
                <a:cubicBezTo>
                  <a:pt x="1283960" y="6199180"/>
                  <a:pt x="1006861" y="6062227"/>
                  <a:pt x="837009" y="6139889"/>
                </a:cubicBezTo>
                <a:cubicBezTo>
                  <a:pt x="667157" y="6217551"/>
                  <a:pt x="249237" y="6124761"/>
                  <a:pt x="0" y="6139889"/>
                </a:cubicBezTo>
                <a:cubicBezTo>
                  <a:pt x="-22061" y="5895425"/>
                  <a:pt x="36537" y="5789011"/>
                  <a:pt x="0" y="5643116"/>
                </a:cubicBezTo>
                <a:cubicBezTo>
                  <a:pt x="-36537" y="5497221"/>
                  <a:pt x="32633" y="5342338"/>
                  <a:pt x="0" y="5084944"/>
                </a:cubicBezTo>
                <a:cubicBezTo>
                  <a:pt x="-32633" y="4827550"/>
                  <a:pt x="53208" y="4698997"/>
                  <a:pt x="0" y="4465374"/>
                </a:cubicBezTo>
                <a:cubicBezTo>
                  <a:pt x="-53208" y="4231751"/>
                  <a:pt x="49972" y="4042842"/>
                  <a:pt x="0" y="3845803"/>
                </a:cubicBezTo>
                <a:cubicBezTo>
                  <a:pt x="-49972" y="3648764"/>
                  <a:pt x="1572" y="3456956"/>
                  <a:pt x="0" y="3349030"/>
                </a:cubicBezTo>
                <a:cubicBezTo>
                  <a:pt x="-1572" y="3241104"/>
                  <a:pt x="15611" y="3013541"/>
                  <a:pt x="0" y="2852258"/>
                </a:cubicBezTo>
                <a:cubicBezTo>
                  <a:pt x="-15611" y="2690975"/>
                  <a:pt x="46179" y="2470437"/>
                  <a:pt x="0" y="2171288"/>
                </a:cubicBezTo>
                <a:cubicBezTo>
                  <a:pt x="-46179" y="1872139"/>
                  <a:pt x="39532" y="1931850"/>
                  <a:pt x="0" y="1735914"/>
                </a:cubicBezTo>
                <a:cubicBezTo>
                  <a:pt x="-39532" y="1539978"/>
                  <a:pt x="41458" y="1337331"/>
                  <a:pt x="0" y="1054945"/>
                </a:cubicBezTo>
                <a:cubicBezTo>
                  <a:pt x="-41458" y="772559"/>
                  <a:pt x="41051" y="737518"/>
                  <a:pt x="0" y="496773"/>
                </a:cubicBezTo>
                <a:cubicBezTo>
                  <a:pt x="-41051" y="256028"/>
                  <a:pt x="50391" y="150629"/>
                  <a:pt x="0" y="0"/>
                </a:cubicBezTo>
                <a:close/>
              </a:path>
              <a:path w="9048750" h="6139889" stroke="0" extrusionOk="0">
                <a:moveTo>
                  <a:pt x="0" y="0"/>
                </a:moveTo>
                <a:cubicBezTo>
                  <a:pt x="136690" y="-20135"/>
                  <a:pt x="403156" y="5227"/>
                  <a:pt x="565547" y="0"/>
                </a:cubicBezTo>
                <a:cubicBezTo>
                  <a:pt x="727938" y="-5227"/>
                  <a:pt x="865763" y="31831"/>
                  <a:pt x="1040606" y="0"/>
                </a:cubicBezTo>
                <a:cubicBezTo>
                  <a:pt x="1215449" y="-31831"/>
                  <a:pt x="1307243" y="23592"/>
                  <a:pt x="1425178" y="0"/>
                </a:cubicBezTo>
                <a:cubicBezTo>
                  <a:pt x="1543113" y="-23592"/>
                  <a:pt x="1807246" y="48474"/>
                  <a:pt x="2081212" y="0"/>
                </a:cubicBezTo>
                <a:cubicBezTo>
                  <a:pt x="2355178" y="-48474"/>
                  <a:pt x="2244174" y="3128"/>
                  <a:pt x="2375297" y="0"/>
                </a:cubicBezTo>
                <a:cubicBezTo>
                  <a:pt x="2506420" y="-3128"/>
                  <a:pt x="2971566" y="10467"/>
                  <a:pt x="3121819" y="0"/>
                </a:cubicBezTo>
                <a:cubicBezTo>
                  <a:pt x="3272072" y="-10467"/>
                  <a:pt x="3534558" y="28057"/>
                  <a:pt x="3777853" y="0"/>
                </a:cubicBezTo>
                <a:cubicBezTo>
                  <a:pt x="4021148" y="-28057"/>
                  <a:pt x="4150643" y="28917"/>
                  <a:pt x="4433888" y="0"/>
                </a:cubicBezTo>
                <a:cubicBezTo>
                  <a:pt x="4717134" y="-28917"/>
                  <a:pt x="4637580" y="19218"/>
                  <a:pt x="4727972" y="0"/>
                </a:cubicBezTo>
                <a:cubicBezTo>
                  <a:pt x="4818364" y="-19218"/>
                  <a:pt x="5138176" y="67762"/>
                  <a:pt x="5384006" y="0"/>
                </a:cubicBezTo>
                <a:cubicBezTo>
                  <a:pt x="5629836" y="-67762"/>
                  <a:pt x="5722720" y="25268"/>
                  <a:pt x="5949553" y="0"/>
                </a:cubicBezTo>
                <a:cubicBezTo>
                  <a:pt x="6176386" y="-25268"/>
                  <a:pt x="6127021" y="28645"/>
                  <a:pt x="6243637" y="0"/>
                </a:cubicBezTo>
                <a:cubicBezTo>
                  <a:pt x="6360253" y="-28645"/>
                  <a:pt x="6610682" y="37389"/>
                  <a:pt x="6718697" y="0"/>
                </a:cubicBezTo>
                <a:cubicBezTo>
                  <a:pt x="6826712" y="-37389"/>
                  <a:pt x="7146195" y="13946"/>
                  <a:pt x="7465219" y="0"/>
                </a:cubicBezTo>
                <a:cubicBezTo>
                  <a:pt x="7784243" y="-13946"/>
                  <a:pt x="7944015" y="46077"/>
                  <a:pt x="8121253" y="0"/>
                </a:cubicBezTo>
                <a:cubicBezTo>
                  <a:pt x="8298491" y="-46077"/>
                  <a:pt x="8314550" y="16791"/>
                  <a:pt x="8505825" y="0"/>
                </a:cubicBezTo>
                <a:cubicBezTo>
                  <a:pt x="8697100" y="-16791"/>
                  <a:pt x="8916756" y="792"/>
                  <a:pt x="9048750" y="0"/>
                </a:cubicBezTo>
                <a:cubicBezTo>
                  <a:pt x="9058253" y="186669"/>
                  <a:pt x="8999317" y="248490"/>
                  <a:pt x="9048750" y="435374"/>
                </a:cubicBezTo>
                <a:cubicBezTo>
                  <a:pt x="9098183" y="622258"/>
                  <a:pt x="9047100" y="683500"/>
                  <a:pt x="9048750" y="809349"/>
                </a:cubicBezTo>
                <a:cubicBezTo>
                  <a:pt x="9050400" y="935198"/>
                  <a:pt x="9005267" y="1199018"/>
                  <a:pt x="9048750" y="1306122"/>
                </a:cubicBezTo>
                <a:cubicBezTo>
                  <a:pt x="9092233" y="1413226"/>
                  <a:pt x="9015841" y="1520984"/>
                  <a:pt x="9048750" y="1680097"/>
                </a:cubicBezTo>
                <a:cubicBezTo>
                  <a:pt x="9081659" y="1839210"/>
                  <a:pt x="9026971" y="2163869"/>
                  <a:pt x="9048750" y="2361066"/>
                </a:cubicBezTo>
                <a:cubicBezTo>
                  <a:pt x="9070529" y="2558263"/>
                  <a:pt x="8981372" y="2905170"/>
                  <a:pt x="9048750" y="3042036"/>
                </a:cubicBezTo>
                <a:cubicBezTo>
                  <a:pt x="9116128" y="3178902"/>
                  <a:pt x="9019902" y="3468387"/>
                  <a:pt x="9048750" y="3661607"/>
                </a:cubicBezTo>
                <a:cubicBezTo>
                  <a:pt x="9077598" y="3854827"/>
                  <a:pt x="9033571" y="4085947"/>
                  <a:pt x="9048750" y="4342576"/>
                </a:cubicBezTo>
                <a:cubicBezTo>
                  <a:pt x="9063929" y="4599205"/>
                  <a:pt x="9000292" y="4710153"/>
                  <a:pt x="9048750" y="4839349"/>
                </a:cubicBezTo>
                <a:cubicBezTo>
                  <a:pt x="9097208" y="4968545"/>
                  <a:pt x="9006010" y="5106866"/>
                  <a:pt x="9048750" y="5213324"/>
                </a:cubicBezTo>
                <a:cubicBezTo>
                  <a:pt x="9091490" y="5319783"/>
                  <a:pt x="8982280" y="5751886"/>
                  <a:pt x="9048750" y="6139889"/>
                </a:cubicBezTo>
                <a:cubicBezTo>
                  <a:pt x="8862744" y="6174357"/>
                  <a:pt x="8745310" y="6121956"/>
                  <a:pt x="8664178" y="6139889"/>
                </a:cubicBezTo>
                <a:cubicBezTo>
                  <a:pt x="8583046" y="6157822"/>
                  <a:pt x="8340990" y="6104292"/>
                  <a:pt x="8189119" y="6139889"/>
                </a:cubicBezTo>
                <a:cubicBezTo>
                  <a:pt x="8037248" y="6175486"/>
                  <a:pt x="7738949" y="6100770"/>
                  <a:pt x="7623572" y="6139889"/>
                </a:cubicBezTo>
                <a:cubicBezTo>
                  <a:pt x="7508195" y="6179008"/>
                  <a:pt x="7111121" y="6132239"/>
                  <a:pt x="6967538" y="6139889"/>
                </a:cubicBezTo>
                <a:cubicBezTo>
                  <a:pt x="6823955" y="6147539"/>
                  <a:pt x="6514416" y="6066717"/>
                  <a:pt x="6221016" y="6139889"/>
                </a:cubicBezTo>
                <a:cubicBezTo>
                  <a:pt x="5927616" y="6213061"/>
                  <a:pt x="5937712" y="6102964"/>
                  <a:pt x="5745956" y="6139889"/>
                </a:cubicBezTo>
                <a:cubicBezTo>
                  <a:pt x="5554200" y="6176814"/>
                  <a:pt x="5421886" y="6109418"/>
                  <a:pt x="5270897" y="6139889"/>
                </a:cubicBezTo>
                <a:cubicBezTo>
                  <a:pt x="5119908" y="6170360"/>
                  <a:pt x="4890922" y="6087342"/>
                  <a:pt x="4524375" y="6139889"/>
                </a:cubicBezTo>
                <a:cubicBezTo>
                  <a:pt x="4157828" y="6192436"/>
                  <a:pt x="4322591" y="6129366"/>
                  <a:pt x="4230291" y="6139889"/>
                </a:cubicBezTo>
                <a:cubicBezTo>
                  <a:pt x="4137991" y="6150412"/>
                  <a:pt x="3810747" y="6131642"/>
                  <a:pt x="3664744" y="6139889"/>
                </a:cubicBezTo>
                <a:cubicBezTo>
                  <a:pt x="3518741" y="6148136"/>
                  <a:pt x="3240476" y="6105882"/>
                  <a:pt x="3099197" y="6139889"/>
                </a:cubicBezTo>
                <a:cubicBezTo>
                  <a:pt x="2957918" y="6173896"/>
                  <a:pt x="2819759" y="6102411"/>
                  <a:pt x="2624138" y="6139889"/>
                </a:cubicBezTo>
                <a:cubicBezTo>
                  <a:pt x="2428517" y="6177367"/>
                  <a:pt x="2259556" y="6094915"/>
                  <a:pt x="2149078" y="6139889"/>
                </a:cubicBezTo>
                <a:cubicBezTo>
                  <a:pt x="2038600" y="6184863"/>
                  <a:pt x="1926679" y="6131158"/>
                  <a:pt x="1854994" y="6139889"/>
                </a:cubicBezTo>
                <a:cubicBezTo>
                  <a:pt x="1783309" y="6148620"/>
                  <a:pt x="1594243" y="6108189"/>
                  <a:pt x="1470422" y="6139889"/>
                </a:cubicBezTo>
                <a:cubicBezTo>
                  <a:pt x="1346601" y="6171589"/>
                  <a:pt x="983952" y="6087352"/>
                  <a:pt x="814388" y="6139889"/>
                </a:cubicBezTo>
                <a:cubicBezTo>
                  <a:pt x="644824" y="6192426"/>
                  <a:pt x="651171" y="6117411"/>
                  <a:pt x="520303" y="6139889"/>
                </a:cubicBezTo>
                <a:cubicBezTo>
                  <a:pt x="389435" y="6162367"/>
                  <a:pt x="175917" y="6113200"/>
                  <a:pt x="0" y="6139889"/>
                </a:cubicBezTo>
                <a:cubicBezTo>
                  <a:pt x="-33376" y="5976914"/>
                  <a:pt x="38997" y="5923384"/>
                  <a:pt x="0" y="5765914"/>
                </a:cubicBezTo>
                <a:cubicBezTo>
                  <a:pt x="-38997" y="5608444"/>
                  <a:pt x="72275" y="5257716"/>
                  <a:pt x="0" y="5084944"/>
                </a:cubicBezTo>
                <a:cubicBezTo>
                  <a:pt x="-72275" y="4912172"/>
                  <a:pt x="22968" y="4705270"/>
                  <a:pt x="0" y="4526773"/>
                </a:cubicBezTo>
                <a:cubicBezTo>
                  <a:pt x="-22968" y="4348276"/>
                  <a:pt x="32793" y="4045996"/>
                  <a:pt x="0" y="3907202"/>
                </a:cubicBezTo>
                <a:cubicBezTo>
                  <a:pt x="-32793" y="3768408"/>
                  <a:pt x="14511" y="3518120"/>
                  <a:pt x="0" y="3226233"/>
                </a:cubicBezTo>
                <a:cubicBezTo>
                  <a:pt x="-14511" y="2934346"/>
                  <a:pt x="16218" y="2989000"/>
                  <a:pt x="0" y="2790859"/>
                </a:cubicBezTo>
                <a:cubicBezTo>
                  <a:pt x="-16218" y="2592718"/>
                  <a:pt x="32029" y="2357406"/>
                  <a:pt x="0" y="2232687"/>
                </a:cubicBezTo>
                <a:cubicBezTo>
                  <a:pt x="-32029" y="2107968"/>
                  <a:pt x="37473" y="1932510"/>
                  <a:pt x="0" y="1735914"/>
                </a:cubicBezTo>
                <a:cubicBezTo>
                  <a:pt x="-37473" y="1539318"/>
                  <a:pt x="15428" y="1327093"/>
                  <a:pt x="0" y="1116343"/>
                </a:cubicBezTo>
                <a:cubicBezTo>
                  <a:pt x="-15428" y="905593"/>
                  <a:pt x="36597" y="806667"/>
                  <a:pt x="0" y="619571"/>
                </a:cubicBezTo>
                <a:cubicBezTo>
                  <a:pt x="-36597" y="432475"/>
                  <a:pt x="17316" y="1635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46110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59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D9136A-E37D-C183-6E1A-90D4ED2F0B3F}"/>
              </a:ext>
            </a:extLst>
          </p:cNvPr>
          <p:cNvSpPr txBox="1"/>
          <p:nvPr/>
        </p:nvSpPr>
        <p:spPr>
          <a:xfrm>
            <a:off x="1166674" y="1423323"/>
            <a:ext cx="7572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b="1" dirty="0">
                <a:latin typeface="Comic Sans MS" panose="030F0702030302020204" pitchFamily="66" charset="0"/>
              </a:rPr>
              <a:t>Amazing Adverbs</a:t>
            </a:r>
          </a:p>
        </p:txBody>
      </p:sp>
      <p:pic>
        <p:nvPicPr>
          <p:cNvPr id="9" name="Picture 8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946E9605-02E5-400E-AE1C-E9D91E432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11" y="4476915"/>
            <a:ext cx="2804789" cy="1982986"/>
          </a:xfrm>
          <a:prstGeom prst="rect">
            <a:avLst/>
          </a:prstGeom>
        </p:spPr>
      </p:pic>
      <p:pic>
        <p:nvPicPr>
          <p:cNvPr id="10" name="Picture 9" descr="A cartoon of a child pointing at a light bulb&#10;&#10;Description automatically generated">
            <a:extLst>
              <a:ext uri="{FF2B5EF4-FFF2-40B4-BE49-F238E27FC236}">
                <a16:creationId xmlns:a16="http://schemas.microsoft.com/office/drawing/2014/main" id="{87E8CAE2-44DA-4526-B270-7757BDD3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5" y="-103120"/>
            <a:ext cx="2615488" cy="1849150"/>
          </a:xfrm>
          <a:prstGeom prst="rect">
            <a:avLst/>
          </a:prstGeom>
        </p:spPr>
      </p:pic>
      <p:pic>
        <p:nvPicPr>
          <p:cNvPr id="11" name="Picture 10" descr="A cartoon of a child singing&#10;&#10;Description automatically generated">
            <a:extLst>
              <a:ext uri="{FF2B5EF4-FFF2-40B4-BE49-F238E27FC236}">
                <a16:creationId xmlns:a16="http://schemas.microsoft.com/office/drawing/2014/main" id="{D42D1D26-5F62-4DCD-9677-7E9CEAA6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09" y="287442"/>
            <a:ext cx="2322854" cy="1642258"/>
          </a:xfrm>
          <a:prstGeom prst="rect">
            <a:avLst/>
          </a:prstGeom>
        </p:spPr>
      </p:pic>
      <p:pic>
        <p:nvPicPr>
          <p:cNvPr id="12" name="Picture 11" descr="A cartoon owl with big eyes&#10;&#10;Description automatically generated">
            <a:extLst>
              <a:ext uri="{FF2B5EF4-FFF2-40B4-BE49-F238E27FC236}">
                <a16:creationId xmlns:a16="http://schemas.microsoft.com/office/drawing/2014/main" id="{44B01EE1-2CB4-4FA2-8A2C-48D71AD62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24" y="4322215"/>
            <a:ext cx="2461238" cy="1740095"/>
          </a:xfrm>
          <a:prstGeom prst="rect">
            <a:avLst/>
          </a:prstGeom>
        </p:spPr>
      </p:pic>
      <p:pic>
        <p:nvPicPr>
          <p:cNvPr id="13" name="Picture 12" descr="A cartoon of a child with his hands on his face&#10;&#10;Description automatically generated">
            <a:extLst>
              <a:ext uri="{FF2B5EF4-FFF2-40B4-BE49-F238E27FC236}">
                <a16:creationId xmlns:a16="http://schemas.microsoft.com/office/drawing/2014/main" id="{CC6BD35E-1CCE-47F2-A1B7-1B83BCDAB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24" y="-64306"/>
            <a:ext cx="2231898" cy="1577952"/>
          </a:xfrm>
          <a:prstGeom prst="rect">
            <a:avLst/>
          </a:prstGeom>
        </p:spPr>
      </p:pic>
      <p:pic>
        <p:nvPicPr>
          <p:cNvPr id="14" name="Picture 13" descr="A cartoon of a couple in a car&#10;&#10;Description automatically generated">
            <a:extLst>
              <a:ext uri="{FF2B5EF4-FFF2-40B4-BE49-F238E27FC236}">
                <a16:creationId xmlns:a16="http://schemas.microsoft.com/office/drawing/2014/main" id="{07A4D37F-B9F1-4547-AB3F-98566D8A4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1" y="4669582"/>
            <a:ext cx="2461237" cy="17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59293" y="1412748"/>
            <a:ext cx="8797771" cy="353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Comic Sans MS" panose="030F0702030302020204" pitchFamily="66" charset="0"/>
              </a:rPr>
              <a:t>Write these sentences in your book and add adverbs.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children played ________ in the park until sunset.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________ , the old man walked along the icy sidewalk.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spoke ________ during the presentation.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athlete ran ________ towards the finish line.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________ , the artist painted the portrait.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61F2E-64D9-4E5F-A4E8-AB9E37286091}"/>
              </a:ext>
            </a:extLst>
          </p:cNvPr>
          <p:cNvSpPr/>
          <p:nvPr/>
        </p:nvSpPr>
        <p:spPr>
          <a:xfrm>
            <a:off x="70274" y="85777"/>
            <a:ext cx="835247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86211-08CE-48C0-8C7E-6A2262FEBACD}"/>
              </a:ext>
            </a:extLst>
          </p:cNvPr>
          <p:cNvSpPr/>
          <p:nvPr/>
        </p:nvSpPr>
        <p:spPr>
          <a:xfrm>
            <a:off x="8620217" y="118303"/>
            <a:ext cx="1159012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Tuesday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FF7904A2-95FD-4F7E-B263-E6C68EF3F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13" y="4364724"/>
            <a:ext cx="3526558" cy="2493276"/>
          </a:xfrm>
          <a:prstGeom prst="rect">
            <a:avLst/>
          </a:prstGeom>
        </p:spPr>
      </p:pic>
      <p:pic>
        <p:nvPicPr>
          <p:cNvPr id="7" name="Picture 6" descr="A group of children holding hands&#10;&#10;Description automatically generated">
            <a:extLst>
              <a:ext uri="{FF2B5EF4-FFF2-40B4-BE49-F238E27FC236}">
                <a16:creationId xmlns:a16="http://schemas.microsoft.com/office/drawing/2014/main" id="{CB65D403-1458-4F82-A7ED-35509766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73" y="118303"/>
            <a:ext cx="2153494" cy="1522520"/>
          </a:xfrm>
          <a:prstGeom prst="rect">
            <a:avLst/>
          </a:prstGeom>
        </p:spPr>
      </p:pic>
      <p:pic>
        <p:nvPicPr>
          <p:cNvPr id="9" name="Picture 8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060708B6-170C-4281-B673-0702C164C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9" y="-123089"/>
            <a:ext cx="2172330" cy="15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6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432859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75553" y="1375984"/>
            <a:ext cx="8754893" cy="308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Here are some different ways to use adverbs.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latin typeface="Comic Sans MS" panose="030F0702030302020204" pitchFamily="66" charset="0"/>
              </a:rPr>
              <a:t>At the start – </a:t>
            </a:r>
            <a:r>
              <a:rPr lang="en-US" sz="2200" u="sng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Quietly</a:t>
            </a:r>
            <a:r>
              <a:rPr lang="en-US" sz="2200" dirty="0">
                <a:latin typeface="Comic Sans MS" panose="030F0702030302020204" pitchFamily="66" charset="0"/>
              </a:rPr>
              <a:t>, Peter made his way through the woods.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latin typeface="Comic Sans MS" panose="030F0702030302020204" pitchFamily="66" charset="0"/>
              </a:rPr>
              <a:t>Before the verb – Peter </a:t>
            </a:r>
            <a:r>
              <a:rPr lang="en-US" sz="2200" u="sng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quietly</a:t>
            </a:r>
            <a:r>
              <a:rPr lang="en-US" sz="2200" dirty="0">
                <a:latin typeface="Comic Sans MS" panose="030F0702030302020204" pitchFamily="66" charset="0"/>
              </a:rPr>
              <a:t> made his way through the woods.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latin typeface="Comic Sans MS" panose="030F0702030302020204" pitchFamily="66" charset="0"/>
              </a:rPr>
              <a:t>At the end – Peter made his way through the woods </a:t>
            </a:r>
            <a:r>
              <a:rPr lang="en-US" sz="2200" u="sng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quietly</a:t>
            </a:r>
            <a:r>
              <a:rPr lang="en-US" sz="2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5" y="85777"/>
            <a:ext cx="63031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5AED28-F5A0-49E7-95C9-316D2752C252}"/>
              </a:ext>
            </a:extLst>
          </p:cNvPr>
          <p:cNvSpPr/>
          <p:nvPr/>
        </p:nvSpPr>
        <p:spPr>
          <a:xfrm>
            <a:off x="8504808" y="118303"/>
            <a:ext cx="1274421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Wednesday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 descr="A cartoon owl with big eyes&#10;&#10;Description automatically generated">
            <a:extLst>
              <a:ext uri="{FF2B5EF4-FFF2-40B4-BE49-F238E27FC236}">
                <a16:creationId xmlns:a16="http://schemas.microsoft.com/office/drawing/2014/main" id="{46861B73-33EE-4FE7-AD14-1F669B6E1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30" y="467462"/>
            <a:ext cx="2887366" cy="2041368"/>
          </a:xfrm>
          <a:prstGeom prst="rect">
            <a:avLst/>
          </a:prstGeom>
        </p:spPr>
      </p:pic>
      <p:pic>
        <p:nvPicPr>
          <p:cNvPr id="7" name="Picture 6" descr="A cartoon of a child with his hands on his face&#10;&#10;Description automatically generated">
            <a:extLst>
              <a:ext uri="{FF2B5EF4-FFF2-40B4-BE49-F238E27FC236}">
                <a16:creationId xmlns:a16="http://schemas.microsoft.com/office/drawing/2014/main" id="{033EDC74-4835-49A1-B22D-27157B66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7" y="0"/>
            <a:ext cx="2231898" cy="1577952"/>
          </a:xfrm>
          <a:prstGeom prst="rect">
            <a:avLst/>
          </a:prstGeom>
        </p:spPr>
      </p:pic>
      <p:pic>
        <p:nvPicPr>
          <p:cNvPr id="10" name="Picture 9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4A8BDE94-8F34-4AC0-8051-85F8C0BB4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97" y="4622060"/>
            <a:ext cx="3162574" cy="22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05651" y="1474302"/>
            <a:ext cx="9042670" cy="427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latin typeface="Comic Sans MS" panose="030F0702030302020204" pitchFamily="66" charset="0"/>
              </a:rPr>
              <a:t>These sentences are too basic. With a partner, up level them with adverbs.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cat walked along the river.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ran to school because she was late.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John’s new teacher shouted the class.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Their dad painted a picture.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Mary cooked a cake.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61F2E-64D9-4E5F-A4E8-AB9E37286091}"/>
              </a:ext>
            </a:extLst>
          </p:cNvPr>
          <p:cNvSpPr/>
          <p:nvPr/>
        </p:nvSpPr>
        <p:spPr>
          <a:xfrm>
            <a:off x="70274" y="85777"/>
            <a:ext cx="835247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86211-08CE-48C0-8C7E-6A2262FEBACD}"/>
              </a:ext>
            </a:extLst>
          </p:cNvPr>
          <p:cNvSpPr/>
          <p:nvPr/>
        </p:nvSpPr>
        <p:spPr>
          <a:xfrm>
            <a:off x="8504808" y="118303"/>
            <a:ext cx="1274421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Wednesday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 descr="A cartoon of a person running with a backpack&#10;&#10;Description automatically generated">
            <a:extLst>
              <a:ext uri="{FF2B5EF4-FFF2-40B4-BE49-F238E27FC236}">
                <a16:creationId xmlns:a16="http://schemas.microsoft.com/office/drawing/2014/main" id="{35482579-2DC8-4B2C-B88D-140C7419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14" y="2010768"/>
            <a:ext cx="2912868" cy="2059398"/>
          </a:xfrm>
          <a:prstGeom prst="rect">
            <a:avLst/>
          </a:prstGeom>
        </p:spPr>
      </p:pic>
      <p:pic>
        <p:nvPicPr>
          <p:cNvPr id="10" name="Picture 9" descr="A person's hands kneading dough&#10;&#10;Description automatically generated">
            <a:extLst>
              <a:ext uri="{FF2B5EF4-FFF2-40B4-BE49-F238E27FC236}">
                <a16:creationId xmlns:a16="http://schemas.microsoft.com/office/drawing/2014/main" id="{1A7BBCC6-DAF4-4072-8E70-8F2D7D439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" y="118303"/>
            <a:ext cx="2085293" cy="1474302"/>
          </a:xfrm>
          <a:prstGeom prst="rect">
            <a:avLst/>
          </a:prstGeom>
        </p:spPr>
      </p:pic>
      <p:pic>
        <p:nvPicPr>
          <p:cNvPr id="12" name="Picture 11" descr="A cartoon of a person holding a book and a pointer stick&#10;&#10;Description automatically generated">
            <a:extLst>
              <a:ext uri="{FF2B5EF4-FFF2-40B4-BE49-F238E27FC236}">
                <a16:creationId xmlns:a16="http://schemas.microsoft.com/office/drawing/2014/main" id="{AEB739D3-DBE1-4638-9326-605B773C4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01" y="3900494"/>
            <a:ext cx="4398050" cy="31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7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05651" y="1474302"/>
            <a:ext cx="9042670" cy="427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latin typeface="Comic Sans MS" panose="030F0702030302020204" pitchFamily="66" charset="0"/>
              </a:rPr>
              <a:t>Up level these sentences with adverbs in your book. Circle your adverbs.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Peter drank his drink in the library.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They did their shopping at the supermarket.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Max walked through the dark forest.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drove to the garden on the other side of town.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He slept in the bunk bed.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61F2E-64D9-4E5F-A4E8-AB9E37286091}"/>
              </a:ext>
            </a:extLst>
          </p:cNvPr>
          <p:cNvSpPr/>
          <p:nvPr/>
        </p:nvSpPr>
        <p:spPr>
          <a:xfrm>
            <a:off x="70274" y="85777"/>
            <a:ext cx="835247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86211-08CE-48C0-8C7E-6A2262FEBACD}"/>
              </a:ext>
            </a:extLst>
          </p:cNvPr>
          <p:cNvSpPr/>
          <p:nvPr/>
        </p:nvSpPr>
        <p:spPr>
          <a:xfrm>
            <a:off x="8504808" y="118303"/>
            <a:ext cx="1274421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Wednesday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3E62A6E6-7614-485C-B6B5-45829D13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99" y="198542"/>
            <a:ext cx="2085293" cy="1474302"/>
          </a:xfrm>
          <a:prstGeom prst="rect">
            <a:avLst/>
          </a:prstGeom>
        </p:spPr>
      </p:pic>
      <p:pic>
        <p:nvPicPr>
          <p:cNvPr id="7" name="Picture 6" descr="A shopping cart with a bag and tags&#10;&#10;Description automatically generated">
            <a:extLst>
              <a:ext uri="{FF2B5EF4-FFF2-40B4-BE49-F238E27FC236}">
                <a16:creationId xmlns:a16="http://schemas.microsoft.com/office/drawing/2014/main" id="{E65C987D-D01F-4D15-84EB-3D93CB508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81" y="5211192"/>
            <a:ext cx="2329290" cy="1646808"/>
          </a:xfrm>
          <a:prstGeom prst="rect">
            <a:avLst/>
          </a:prstGeom>
        </p:spPr>
      </p:pic>
      <p:pic>
        <p:nvPicPr>
          <p:cNvPr id="9" name="Picture 8" descr="A cartoon of a couple in a car&#10;&#10;Description automatically generated">
            <a:extLst>
              <a:ext uri="{FF2B5EF4-FFF2-40B4-BE49-F238E27FC236}">
                <a16:creationId xmlns:a16="http://schemas.microsoft.com/office/drawing/2014/main" id="{3C5F2082-2005-45AF-A38A-409340C0E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1" y="-71022"/>
            <a:ext cx="2297898" cy="16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1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3330FE-F3AF-4F03-9F5B-AD6D5083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3110"/>
            <a:ext cx="1401983" cy="269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575554" y="458639"/>
            <a:ext cx="8754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+mj-lt"/>
              </a:rPr>
              <a:t>Adverb Comic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700991" y="1298928"/>
            <a:ext cx="875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Create a comic strip using adverbs. Add an adverb in each part of the story. </a:t>
            </a:r>
            <a:endParaRPr lang="en-AU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3A89A3-7695-4AD7-8833-FD77E6C55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67888"/>
              </p:ext>
            </p:extLst>
          </p:nvPr>
        </p:nvGraphicFramePr>
        <p:xfrm>
          <a:off x="772110" y="2008901"/>
          <a:ext cx="8389644" cy="398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548">
                  <a:extLst>
                    <a:ext uri="{9D8B030D-6E8A-4147-A177-3AD203B41FA5}">
                      <a16:colId xmlns:a16="http://schemas.microsoft.com/office/drawing/2014/main" val="431607643"/>
                    </a:ext>
                  </a:extLst>
                </a:gridCol>
                <a:gridCol w="2796548">
                  <a:extLst>
                    <a:ext uri="{9D8B030D-6E8A-4147-A177-3AD203B41FA5}">
                      <a16:colId xmlns:a16="http://schemas.microsoft.com/office/drawing/2014/main" val="54018931"/>
                    </a:ext>
                  </a:extLst>
                </a:gridCol>
                <a:gridCol w="2796548">
                  <a:extLst>
                    <a:ext uri="{9D8B030D-6E8A-4147-A177-3AD203B41FA5}">
                      <a16:colId xmlns:a16="http://schemas.microsoft.com/office/drawing/2014/main" val="871719629"/>
                    </a:ext>
                  </a:extLst>
                </a:gridCol>
              </a:tblGrid>
              <a:tr h="199176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Sam walked cautiously through the gloomy woods. 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He listened carefully for “monsters”.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Foolishly, Sam stopped in front of a large tree.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837978"/>
                  </a:ext>
                </a:extLst>
              </a:tr>
              <a:tr h="199176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 green zombie silently appeared.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Sam Fearfully backed away.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Then quickly ran home…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44760"/>
                  </a:ext>
                </a:extLst>
              </a:tr>
            </a:tbl>
          </a:graphicData>
        </a:graphic>
      </p:graphicFrame>
      <p:pic>
        <p:nvPicPr>
          <p:cNvPr id="7" name="Picture 6" descr="A video game screen with a moon and trees&#10;&#10;Description automatically generated">
            <a:extLst>
              <a:ext uri="{FF2B5EF4-FFF2-40B4-BE49-F238E27FC236}">
                <a16:creationId xmlns:a16="http://schemas.microsoft.com/office/drawing/2014/main" id="{D75B5A50-7D1C-409E-BDC7-008E32C3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11" y="1924147"/>
            <a:ext cx="2336201" cy="1651694"/>
          </a:xfrm>
          <a:prstGeom prst="rect">
            <a:avLst/>
          </a:prstGeom>
        </p:spPr>
      </p:pic>
      <p:pic>
        <p:nvPicPr>
          <p:cNvPr id="9" name="Picture 8" descr="A cartoon of a ghost&#10;&#10;Description automatically generated">
            <a:extLst>
              <a:ext uri="{FF2B5EF4-FFF2-40B4-BE49-F238E27FC236}">
                <a16:creationId xmlns:a16="http://schemas.microsoft.com/office/drawing/2014/main" id="{F7C5FDA9-E8A2-4005-8A5F-C5C04540C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96" y="2151344"/>
            <a:ext cx="1927471" cy="1362722"/>
          </a:xfrm>
          <a:prstGeom prst="rect">
            <a:avLst/>
          </a:prstGeom>
        </p:spPr>
      </p:pic>
      <p:pic>
        <p:nvPicPr>
          <p:cNvPr id="14" name="Picture 13" descr="A tree with a face drawn on it&#10;&#10;Description automatically generated">
            <a:extLst>
              <a:ext uri="{FF2B5EF4-FFF2-40B4-BE49-F238E27FC236}">
                <a16:creationId xmlns:a16="http://schemas.microsoft.com/office/drawing/2014/main" id="{05826E48-051F-4111-9A88-C6F79CDF5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51" y="2008901"/>
            <a:ext cx="2128947" cy="1505165"/>
          </a:xfrm>
          <a:prstGeom prst="rect">
            <a:avLst/>
          </a:prstGeom>
        </p:spPr>
      </p:pic>
      <p:pic>
        <p:nvPicPr>
          <p:cNvPr id="29" name="Picture 28" descr="A cartoon zombie walking&#10;&#10;Description automatically generated">
            <a:extLst>
              <a:ext uri="{FF2B5EF4-FFF2-40B4-BE49-F238E27FC236}">
                <a16:creationId xmlns:a16="http://schemas.microsoft.com/office/drawing/2014/main" id="{D76FC7C3-9F2F-441C-BDA5-F5F98546F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543" y="3906679"/>
            <a:ext cx="2336201" cy="1651694"/>
          </a:xfrm>
          <a:prstGeom prst="rect">
            <a:avLst/>
          </a:prstGeom>
        </p:spPr>
      </p:pic>
      <p:pic>
        <p:nvPicPr>
          <p:cNvPr id="31" name="Picture 30" descr="A cartoon of a child&#10;&#10;Description automatically generated">
            <a:extLst>
              <a:ext uri="{FF2B5EF4-FFF2-40B4-BE49-F238E27FC236}">
                <a16:creationId xmlns:a16="http://schemas.microsoft.com/office/drawing/2014/main" id="{644450AD-2D54-48AA-A791-3251B1CB7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29" y="4020665"/>
            <a:ext cx="2336202" cy="1651694"/>
          </a:xfrm>
          <a:prstGeom prst="rect">
            <a:avLst/>
          </a:prstGeom>
        </p:spPr>
      </p:pic>
      <p:pic>
        <p:nvPicPr>
          <p:cNvPr id="33" name="Picture 32" descr="A cartoon of a child running&#10;&#10;Description automatically generated">
            <a:extLst>
              <a:ext uri="{FF2B5EF4-FFF2-40B4-BE49-F238E27FC236}">
                <a16:creationId xmlns:a16="http://schemas.microsoft.com/office/drawing/2014/main" id="{AB6F4AC3-885D-4F09-8914-9BE32E766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31" y="3906679"/>
            <a:ext cx="2811426" cy="1987678"/>
          </a:xfrm>
          <a:prstGeom prst="rect">
            <a:avLst/>
          </a:prstGeom>
        </p:spPr>
      </p:pic>
      <p:pic>
        <p:nvPicPr>
          <p:cNvPr id="35" name="Picture 34" descr="A cartoon of a red object with a yellow explosion&#10;&#10;Description automatically generated">
            <a:extLst>
              <a:ext uri="{FF2B5EF4-FFF2-40B4-BE49-F238E27FC236}">
                <a16:creationId xmlns:a16="http://schemas.microsoft.com/office/drawing/2014/main" id="{BF70C938-F9BD-4FEF-B9E9-E6024E5F5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1" y="5456566"/>
            <a:ext cx="2045482" cy="1446156"/>
          </a:xfrm>
          <a:prstGeom prst="rect">
            <a:avLst/>
          </a:prstGeom>
        </p:spPr>
      </p:pic>
      <p:pic>
        <p:nvPicPr>
          <p:cNvPr id="37" name="Picture 36" descr="A yellow exclamation mark and white star&#10;&#10;Description automatically generated">
            <a:extLst>
              <a:ext uri="{FF2B5EF4-FFF2-40B4-BE49-F238E27FC236}">
                <a16:creationId xmlns:a16="http://schemas.microsoft.com/office/drawing/2014/main" id="{E14C072C-1660-405B-9965-64D1CEDBE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1" y="0"/>
            <a:ext cx="2035110" cy="1438823"/>
          </a:xfrm>
          <a:prstGeom prst="rect">
            <a:avLst/>
          </a:prstGeom>
        </p:spPr>
      </p:pic>
      <p:pic>
        <p:nvPicPr>
          <p:cNvPr id="39" name="Picture 38" descr="A red and blue explosion with yellow and blue text&#10;&#10;Description automatically generated">
            <a:extLst>
              <a:ext uri="{FF2B5EF4-FFF2-40B4-BE49-F238E27FC236}">
                <a16:creationId xmlns:a16="http://schemas.microsoft.com/office/drawing/2014/main" id="{AB57751F-6708-4B35-8D25-4132352C11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41" y="-60391"/>
            <a:ext cx="2133103" cy="15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575554" y="458639"/>
            <a:ext cx="8754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atin typeface="Comic Sans MS" panose="030F0702030302020204" pitchFamily="66" charset="0"/>
              </a:rPr>
              <a:t>Lesson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648354" y="1563079"/>
            <a:ext cx="8754893" cy="347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Comic Sans MS" panose="030F0702030302020204" pitchFamily="66" charset="0"/>
              </a:rPr>
              <a:t>By the end of these lessons, I will be able to:</a:t>
            </a:r>
          </a:p>
          <a:p>
            <a:endParaRPr lang="en-AU" sz="28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2800" b="1" dirty="0">
                <a:latin typeface="Comic Sans MS" panose="030F0702030302020204" pitchFamily="66" charset="0"/>
              </a:rPr>
              <a:t>Define adverb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2800" b="1" dirty="0">
                <a:latin typeface="Comic Sans MS" panose="030F0702030302020204" pitchFamily="66" charset="0"/>
              </a:rPr>
              <a:t>Give examples of adverbs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2800" b="1" dirty="0">
                <a:latin typeface="Comic Sans MS" panose="030F0702030302020204" pitchFamily="66" charset="0"/>
              </a:rPr>
              <a:t>Identify adverbs in sentences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2800" b="1" dirty="0">
                <a:latin typeface="Comic Sans MS" panose="030F0702030302020204" pitchFamily="66" charset="0"/>
              </a:rPr>
              <a:t>Use adverbs to up level sentences</a:t>
            </a:r>
          </a:p>
        </p:txBody>
      </p:sp>
      <p:pic>
        <p:nvPicPr>
          <p:cNvPr id="7" name="Picture 6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2DACC1BF-3FDE-4314-9506-E17D9AB7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2" y="4879246"/>
            <a:ext cx="2272785" cy="1606859"/>
          </a:xfrm>
          <a:prstGeom prst="rect">
            <a:avLst/>
          </a:prstGeom>
        </p:spPr>
      </p:pic>
      <p:pic>
        <p:nvPicPr>
          <p:cNvPr id="8" name="Picture 7" descr="A cartoon of a child wearing a cape&#10;&#10;Description automatically generated">
            <a:extLst>
              <a:ext uri="{FF2B5EF4-FFF2-40B4-BE49-F238E27FC236}">
                <a16:creationId xmlns:a16="http://schemas.microsoft.com/office/drawing/2014/main" id="{CA78C2C5-B952-4563-8951-48F2939A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2" y="-1"/>
            <a:ext cx="2272785" cy="1606859"/>
          </a:xfrm>
          <a:prstGeom prst="rect">
            <a:avLst/>
          </a:prstGeom>
        </p:spPr>
      </p:pic>
      <p:pic>
        <p:nvPicPr>
          <p:cNvPr id="9" name="Picture 8" descr="A cartoon of a person with her hands on her face&#10;&#10;Description automatically generated">
            <a:extLst>
              <a:ext uri="{FF2B5EF4-FFF2-40B4-BE49-F238E27FC236}">
                <a16:creationId xmlns:a16="http://schemas.microsoft.com/office/drawing/2014/main" id="{99D03164-0ADB-4F6A-A573-5F51E7A6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0" y="231428"/>
            <a:ext cx="1757955" cy="12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0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575554" y="458639"/>
            <a:ext cx="875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atin typeface="Comic Sans MS" panose="030F0702030302020204" pitchFamily="66" charset="0"/>
              </a:rPr>
              <a:t>What are Adverbs?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75553" y="1183156"/>
            <a:ext cx="8950186" cy="522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dirty="0">
                <a:latin typeface="Comic Sans MS" panose="030F0702030302020204" pitchFamily="66" charset="0"/>
              </a:rPr>
              <a:t>Adverbs are words that modify verbs, adjectives, or other adverbs in a sentence. They typically provide information about how, when, where, or to what extent something happens. Adverbs can answer questions such as "how?", "when?", "where?", "why?", or "to what extent?". </a:t>
            </a:r>
          </a:p>
          <a:p>
            <a:pPr>
              <a:lnSpc>
                <a:spcPct val="150000"/>
              </a:lnSpc>
            </a:pPr>
            <a:endParaRPr lang="en-AU" sz="16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AU" sz="1600" dirty="0">
                <a:latin typeface="Comic Sans MS" panose="030F0702030302020204" pitchFamily="66" charset="0"/>
              </a:rPr>
              <a:t>For example:</a:t>
            </a:r>
          </a:p>
          <a:p>
            <a:pPr>
              <a:lnSpc>
                <a:spcPct val="150000"/>
              </a:lnSpc>
            </a:pPr>
            <a:endParaRPr lang="en-AU" sz="16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1600" dirty="0">
                <a:latin typeface="Comic Sans MS" panose="030F0702030302020204" pitchFamily="66" charset="0"/>
              </a:rPr>
              <a:t>She sings </a:t>
            </a:r>
            <a:r>
              <a:rPr lang="en-AU" sz="16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beautifully</a:t>
            </a:r>
            <a:r>
              <a:rPr lang="en-AU" sz="1600" dirty="0">
                <a:latin typeface="Comic Sans MS" panose="030F0702030302020204" pitchFamily="66" charset="0"/>
              </a:rPr>
              <a:t>. (modifies the verb "sings")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1600" dirty="0">
                <a:latin typeface="Comic Sans MS" panose="030F0702030302020204" pitchFamily="66" charset="0"/>
              </a:rPr>
              <a:t>He speaks </a:t>
            </a:r>
            <a:r>
              <a:rPr lang="en-AU" sz="16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slowly</a:t>
            </a:r>
            <a:r>
              <a:rPr lang="en-AU" sz="1600" dirty="0">
                <a:latin typeface="Comic Sans MS" panose="030F0702030302020204" pitchFamily="66" charset="0"/>
              </a:rPr>
              <a:t>. (modifies the verb "speaks")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1600" dirty="0">
                <a:latin typeface="Comic Sans MS" panose="030F0702030302020204" pitchFamily="66" charset="0"/>
              </a:rPr>
              <a:t>They arrived </a:t>
            </a:r>
            <a:r>
              <a:rPr lang="en-AU" sz="16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yesterday</a:t>
            </a:r>
            <a:r>
              <a:rPr lang="en-AU" sz="1600" dirty="0">
                <a:latin typeface="Comic Sans MS" panose="030F0702030302020204" pitchFamily="66" charset="0"/>
              </a:rPr>
              <a:t>. (modifies the verb "arrived")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1600" dirty="0">
                <a:latin typeface="Comic Sans MS" panose="030F0702030302020204" pitchFamily="66" charset="0"/>
              </a:rPr>
              <a:t>She is </a:t>
            </a:r>
            <a:r>
              <a:rPr lang="en-AU" sz="16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very</a:t>
            </a:r>
            <a:r>
              <a:rPr lang="en-AU" sz="1600" dirty="0">
                <a:latin typeface="Comic Sans MS" panose="030F0702030302020204" pitchFamily="66" charset="0"/>
              </a:rPr>
              <a:t> intelligent. (modifies the adjective "intelligent")</a:t>
            </a:r>
          </a:p>
          <a:p>
            <a:pPr>
              <a:lnSpc>
                <a:spcPct val="150000"/>
              </a:lnSpc>
            </a:pPr>
            <a:endParaRPr lang="en-AU" sz="16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AU" sz="1600" dirty="0">
                <a:latin typeface="Comic Sans MS" panose="030F0702030302020204" pitchFamily="66" charset="0"/>
              </a:rPr>
              <a:t>Adverbs can also appear in different positions within a sentence depending on the emphasis or clarity desired. They can come at the beginning, middle, or end of a sentence.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F5FE47-AD98-4406-8623-E57D11C266E3}"/>
              </a:ext>
            </a:extLst>
          </p:cNvPr>
          <p:cNvSpPr/>
          <p:nvPr/>
        </p:nvSpPr>
        <p:spPr>
          <a:xfrm>
            <a:off x="70275" y="85777"/>
            <a:ext cx="63031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Do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 descr="A cartoon of a child pointing at a light bulb&#10;&#10;Description automatically generated">
            <a:extLst>
              <a:ext uri="{FF2B5EF4-FFF2-40B4-BE49-F238E27FC236}">
                <a16:creationId xmlns:a16="http://schemas.microsoft.com/office/drawing/2014/main" id="{0F29198B-115B-4F15-8BF9-654E4D211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8" y="3632435"/>
            <a:ext cx="2816345" cy="1991156"/>
          </a:xfrm>
          <a:prstGeom prst="rect">
            <a:avLst/>
          </a:prstGeom>
        </p:spPr>
      </p:pic>
      <p:pic>
        <p:nvPicPr>
          <p:cNvPr id="8" name="Picture 7" descr="A cartoon of a child singing&#10;&#10;Description automatically generated">
            <a:extLst>
              <a:ext uri="{FF2B5EF4-FFF2-40B4-BE49-F238E27FC236}">
                <a16:creationId xmlns:a16="http://schemas.microsoft.com/office/drawing/2014/main" id="{4A15B560-108C-437D-AEB1-9D6EE350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1" y="1990177"/>
            <a:ext cx="2322854" cy="1642258"/>
          </a:xfrm>
          <a:prstGeom prst="rect">
            <a:avLst/>
          </a:prstGeom>
        </p:spPr>
      </p:pic>
      <p:pic>
        <p:nvPicPr>
          <p:cNvPr id="10" name="Picture 9" descr="A cartoon of two people talking&#10;&#10;Description automatically generated">
            <a:extLst>
              <a:ext uri="{FF2B5EF4-FFF2-40B4-BE49-F238E27FC236}">
                <a16:creationId xmlns:a16="http://schemas.microsoft.com/office/drawing/2014/main" id="{4036A6BD-4F84-48A0-873C-D89131274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0" y="196091"/>
            <a:ext cx="1743626" cy="12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0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432859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Types of 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41026" y="1207309"/>
            <a:ext cx="8754893" cy="42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Adverbs can be tricky because there are a number of types of adverbs.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5" y="85777"/>
            <a:ext cx="63031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AD3A5-2ED1-4814-AFCA-658544506E34}"/>
              </a:ext>
            </a:extLst>
          </p:cNvPr>
          <p:cNvSpPr txBox="1"/>
          <p:nvPr/>
        </p:nvSpPr>
        <p:spPr>
          <a:xfrm>
            <a:off x="4216878" y="3356023"/>
            <a:ext cx="1118602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Nouns</a:t>
            </a:r>
            <a:endParaRPr lang="en-A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7943DD-DFF3-42AE-B612-639196621D0A}"/>
              </a:ext>
            </a:extLst>
          </p:cNvPr>
          <p:cNvCxnSpPr/>
          <p:nvPr/>
        </p:nvCxnSpPr>
        <p:spPr>
          <a:xfrm flipH="1" flipV="1">
            <a:off x="3178206" y="3178206"/>
            <a:ext cx="1038672" cy="4703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EAFB92-DA5E-47EE-9D2C-AE4BF9D197FB}"/>
              </a:ext>
            </a:extLst>
          </p:cNvPr>
          <p:cNvCxnSpPr>
            <a:cxnSpLocks/>
          </p:cNvCxnSpPr>
          <p:nvPr/>
        </p:nvCxnSpPr>
        <p:spPr>
          <a:xfrm flipH="1" flipV="1">
            <a:off x="3178206" y="3559664"/>
            <a:ext cx="1038672" cy="1145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7E3429-EDF7-4367-B532-C63FD159F4E9}"/>
              </a:ext>
            </a:extLst>
          </p:cNvPr>
          <p:cNvCxnSpPr>
            <a:cxnSpLocks/>
          </p:cNvCxnSpPr>
          <p:nvPr/>
        </p:nvCxnSpPr>
        <p:spPr>
          <a:xfrm flipH="1">
            <a:off x="2689934" y="3674191"/>
            <a:ext cx="1526944" cy="4705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B791BA4-8377-4B58-B084-5463CD78B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58323"/>
              </p:ext>
            </p:extLst>
          </p:nvPr>
        </p:nvGraphicFramePr>
        <p:xfrm>
          <a:off x="700589" y="1839757"/>
          <a:ext cx="8309016" cy="1589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627">
                  <a:extLst>
                    <a:ext uri="{9D8B030D-6E8A-4147-A177-3AD203B41FA5}">
                      <a16:colId xmlns:a16="http://schemas.microsoft.com/office/drawing/2014/main" val="246585710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834704033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1276204166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3401932591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1416018209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1976241698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1919120332"/>
                    </a:ext>
                  </a:extLst>
                </a:gridCol>
                <a:gridCol w="1038627">
                  <a:extLst>
                    <a:ext uri="{9D8B030D-6E8A-4147-A177-3AD203B41FA5}">
                      <a16:colId xmlns:a16="http://schemas.microsoft.com/office/drawing/2014/main" val="567866266"/>
                    </a:ext>
                  </a:extLst>
                </a:gridCol>
              </a:tblGrid>
              <a:tr h="3973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7030A0"/>
                          </a:solidFill>
                        </a:rPr>
                        <a:t>Manner</a:t>
                      </a:r>
                      <a:endParaRPr lang="en-AU" sz="13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50"/>
                          </a:solidFill>
                        </a:rPr>
                        <a:t>Time</a:t>
                      </a:r>
                      <a:endParaRPr lang="en-AU" sz="13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F0"/>
                          </a:solidFill>
                        </a:rPr>
                        <a:t>Place</a:t>
                      </a:r>
                      <a:endParaRPr lang="en-AU" sz="130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Frequency</a:t>
                      </a:r>
                      <a:endParaRPr lang="en-AU" sz="13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Degree</a:t>
                      </a:r>
                      <a:endParaRPr lang="en-AU" sz="13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Interrogative</a:t>
                      </a:r>
                      <a:endParaRPr lang="en-AU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Relative</a:t>
                      </a:r>
                      <a:endParaRPr lang="en-AU" sz="13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Conjunctive</a:t>
                      </a:r>
                      <a:endParaRPr lang="en-A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15760"/>
                  </a:ext>
                </a:extLst>
              </a:tr>
              <a:tr h="3973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Quickly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Yesterday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Here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Always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Very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How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Where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However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434844"/>
                  </a:ext>
                </a:extLst>
              </a:tr>
              <a:tr h="3973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Slowly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Now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There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Never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Extremely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When 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When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Therefore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31386"/>
                  </a:ext>
                </a:extLst>
              </a:tr>
              <a:tr h="3973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Carefully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Soon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Everywhere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Often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Quite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Why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Meanwhile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58479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8413153-B22F-4C2D-A8FD-F737132BA9A1}"/>
              </a:ext>
            </a:extLst>
          </p:cNvPr>
          <p:cNvSpPr txBox="1"/>
          <p:nvPr/>
        </p:nvSpPr>
        <p:spPr>
          <a:xfrm>
            <a:off x="700589" y="3588716"/>
            <a:ext cx="8754893" cy="275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300" dirty="0">
                <a:solidFill>
                  <a:srgbClr val="7030A0"/>
                </a:solidFill>
                <a:latin typeface="Comic Sans MS" panose="030F0702030302020204" pitchFamily="66" charset="0"/>
              </a:rPr>
              <a:t>Adverbs of manner: These adverbs describe how an action is performed.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rgbClr val="00B050"/>
                </a:solidFill>
                <a:latin typeface="Comic Sans MS" panose="030F0702030302020204" pitchFamily="66" charset="0"/>
              </a:rPr>
              <a:t>Adverbs of time: These adverbs indicate when an action takes place.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rgbClr val="00B0F0"/>
                </a:solidFill>
                <a:latin typeface="Comic Sans MS" panose="030F0702030302020204" pitchFamily="66" charset="0"/>
              </a:rPr>
              <a:t>Adverbs of place: These adverbs specify the location or direction of an action.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rgbClr val="FF0000"/>
                </a:solidFill>
                <a:latin typeface="Comic Sans MS" panose="030F0702030302020204" pitchFamily="66" charset="0"/>
              </a:rPr>
              <a:t>Adverbs of frequency: These adverbs indicate how often an action occurs.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Adverbs of degree: These adverbs modify the intensity or degree of an action or adjective.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rgbClr val="002060"/>
                </a:solidFill>
                <a:latin typeface="Comic Sans MS" panose="030F0702030302020204" pitchFamily="66" charset="0"/>
              </a:rPr>
              <a:t>Interrogative adverbs: These adverbs are used to ask questions about manner, time, place, reason, etc.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Relative adverbs: These adverbs introduce relative clauses and show the relationship between the clause and the rest of the sentence.</a:t>
            </a:r>
          </a:p>
          <a:p>
            <a:pPr>
              <a:lnSpc>
                <a:spcPct val="150000"/>
              </a:lnSpc>
            </a:pPr>
            <a:r>
              <a:rPr lang="en-AU" sz="1300" dirty="0">
                <a:latin typeface="Comic Sans MS" panose="030F0702030302020204" pitchFamily="66" charset="0"/>
              </a:rPr>
              <a:t>Conjunctive adverbs: These adverbs connect clauses or sentences and show the relationship between them.</a:t>
            </a:r>
            <a:endParaRPr lang="en-US" sz="13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 descr="A cartoon of a child pointing at a light bulb&#10;&#10;Description automatically generated">
            <a:extLst>
              <a:ext uri="{FF2B5EF4-FFF2-40B4-BE49-F238E27FC236}">
                <a16:creationId xmlns:a16="http://schemas.microsoft.com/office/drawing/2014/main" id="{960DDFA2-E747-4693-9295-1C29399AF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5" y="-103120"/>
            <a:ext cx="2615488" cy="1849150"/>
          </a:xfrm>
          <a:prstGeom prst="rect">
            <a:avLst/>
          </a:prstGeom>
        </p:spPr>
      </p:pic>
      <p:pic>
        <p:nvPicPr>
          <p:cNvPr id="16" name="Picture 15" descr="A cartoon of a child singing&#10;&#10;Description automatically generated">
            <a:extLst>
              <a:ext uri="{FF2B5EF4-FFF2-40B4-BE49-F238E27FC236}">
                <a16:creationId xmlns:a16="http://schemas.microsoft.com/office/drawing/2014/main" id="{E3A474E5-57D1-4241-907B-64BE8E1A7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78" y="3522728"/>
            <a:ext cx="2322854" cy="1642258"/>
          </a:xfrm>
          <a:prstGeom prst="rect">
            <a:avLst/>
          </a:prstGeom>
        </p:spPr>
      </p:pic>
      <p:pic>
        <p:nvPicPr>
          <p:cNvPr id="17" name="Picture 16" descr="A cartoon of two people talking&#10;&#10;Description automatically generated">
            <a:extLst>
              <a:ext uri="{FF2B5EF4-FFF2-40B4-BE49-F238E27FC236}">
                <a16:creationId xmlns:a16="http://schemas.microsoft.com/office/drawing/2014/main" id="{4A99A4D1-03DE-452A-8413-ECF9E0E7D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8" y="203712"/>
            <a:ext cx="1743626" cy="12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432859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 of Manner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75553" y="1375984"/>
            <a:ext cx="8754893" cy="253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Because there are so many types of adverbs, let’s focus on adverbs of manner this week. These types of adverbs are the best for up levelling writing!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Adverbs of manner often end in –</a:t>
            </a:r>
            <a:r>
              <a:rPr lang="en-US" dirty="0" err="1">
                <a:latin typeface="Comic Sans MS" panose="030F0702030302020204" pitchFamily="66" charset="0"/>
              </a:rPr>
              <a:t>ly</a:t>
            </a: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They’re great for up levelling your writing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Try not to overuse them – it can make your writing clunky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5" y="85777"/>
            <a:ext cx="63031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F7397-C19D-4D9A-88EE-CD80079595A7}"/>
              </a:ext>
            </a:extLst>
          </p:cNvPr>
          <p:cNvSpPr txBox="1"/>
          <p:nvPr/>
        </p:nvSpPr>
        <p:spPr>
          <a:xfrm>
            <a:off x="629278" y="4604517"/>
            <a:ext cx="1149321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Slowly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97AF0-FA2A-4812-87DB-147D611F26E4}"/>
              </a:ext>
            </a:extLst>
          </p:cNvPr>
          <p:cNvSpPr txBox="1"/>
          <p:nvPr/>
        </p:nvSpPr>
        <p:spPr>
          <a:xfrm>
            <a:off x="4087433" y="4471273"/>
            <a:ext cx="1257218" cy="46166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Happily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3CCA0E-7FB7-44E3-81F3-45E2E87BC57B}"/>
              </a:ext>
            </a:extLst>
          </p:cNvPr>
          <p:cNvSpPr txBox="1"/>
          <p:nvPr/>
        </p:nvSpPr>
        <p:spPr>
          <a:xfrm>
            <a:off x="2017663" y="4139701"/>
            <a:ext cx="1611482" cy="46166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Carefully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99073-EB36-4DF7-9066-1FD4CAF516E9}"/>
              </a:ext>
            </a:extLst>
          </p:cNvPr>
          <p:cNvSpPr txBox="1"/>
          <p:nvPr/>
        </p:nvSpPr>
        <p:spPr>
          <a:xfrm>
            <a:off x="875538" y="5684893"/>
            <a:ext cx="1381252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Quickly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F9A6F4-EC91-41C8-8706-052E8AE8D3A4}"/>
              </a:ext>
            </a:extLst>
          </p:cNvPr>
          <p:cNvSpPr txBox="1"/>
          <p:nvPr/>
        </p:nvSpPr>
        <p:spPr>
          <a:xfrm>
            <a:off x="5818569" y="5814173"/>
            <a:ext cx="1298601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Roughly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EAB0BA-A1A8-4270-8046-7C3BF761B790}"/>
              </a:ext>
            </a:extLst>
          </p:cNvPr>
          <p:cNvSpPr txBox="1"/>
          <p:nvPr/>
        </p:nvSpPr>
        <p:spPr>
          <a:xfrm>
            <a:off x="5646554" y="4234898"/>
            <a:ext cx="1912015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Beautifully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2AA1D-DD11-4B6B-A406-82070DCF17F0}"/>
              </a:ext>
            </a:extLst>
          </p:cNvPr>
          <p:cNvSpPr txBox="1"/>
          <p:nvPr/>
        </p:nvSpPr>
        <p:spPr>
          <a:xfrm>
            <a:off x="5573655" y="5066182"/>
            <a:ext cx="2061346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Courageously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637CA-BFE2-4019-9D1D-50CC6BADEA44}"/>
              </a:ext>
            </a:extLst>
          </p:cNvPr>
          <p:cNvSpPr txBox="1"/>
          <p:nvPr/>
        </p:nvSpPr>
        <p:spPr>
          <a:xfrm>
            <a:off x="2788832" y="5869244"/>
            <a:ext cx="1298601" cy="46166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Quietly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81C7B-D8EF-43F7-811A-4894A746A038}"/>
              </a:ext>
            </a:extLst>
          </p:cNvPr>
          <p:cNvSpPr txBox="1"/>
          <p:nvPr/>
        </p:nvSpPr>
        <p:spPr>
          <a:xfrm>
            <a:off x="7558569" y="3453669"/>
            <a:ext cx="175253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Gracefully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CC21F9-D82C-4BF0-A328-6A17AE492CD4}"/>
              </a:ext>
            </a:extLst>
          </p:cNvPr>
          <p:cNvSpPr txBox="1"/>
          <p:nvPr/>
        </p:nvSpPr>
        <p:spPr>
          <a:xfrm>
            <a:off x="4282786" y="5441687"/>
            <a:ext cx="1095516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Easily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80D1EC-8382-4D00-B6D6-9B6051932D94}"/>
              </a:ext>
            </a:extLst>
          </p:cNvPr>
          <p:cNvSpPr txBox="1"/>
          <p:nvPr/>
        </p:nvSpPr>
        <p:spPr>
          <a:xfrm>
            <a:off x="2512382" y="4932938"/>
            <a:ext cx="1257218" cy="46166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Loudly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51F9A-34CF-4841-A71F-4B6BF789DCC3}"/>
              </a:ext>
            </a:extLst>
          </p:cNvPr>
          <p:cNvSpPr txBox="1"/>
          <p:nvPr/>
        </p:nvSpPr>
        <p:spPr>
          <a:xfrm>
            <a:off x="7896276" y="4667997"/>
            <a:ext cx="1257218" cy="46166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Calmly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155F5-2425-4E9E-A688-EF9E7224FD9C}"/>
              </a:ext>
            </a:extLst>
          </p:cNvPr>
          <p:cNvSpPr txBox="1"/>
          <p:nvPr/>
        </p:nvSpPr>
        <p:spPr>
          <a:xfrm>
            <a:off x="8091629" y="5638411"/>
            <a:ext cx="1095516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Sadly</a:t>
            </a:r>
            <a:endParaRPr lang="en-AU" sz="24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06E10C40-4E72-4C87-BD92-D13AD3D26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15" y="5684893"/>
            <a:ext cx="1725020" cy="1219589"/>
          </a:xfrm>
          <a:prstGeom prst="rect">
            <a:avLst/>
          </a:prstGeom>
        </p:spPr>
      </p:pic>
      <p:pic>
        <p:nvPicPr>
          <p:cNvPr id="27" name="Picture 26" descr="A cartoon of a child wearing a cape&#10;&#10;Description automatically generated">
            <a:extLst>
              <a:ext uri="{FF2B5EF4-FFF2-40B4-BE49-F238E27FC236}">
                <a16:creationId xmlns:a16="http://schemas.microsoft.com/office/drawing/2014/main" id="{272798A0-F379-43E6-951D-23C69D664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2" y="-1"/>
            <a:ext cx="2272785" cy="1606859"/>
          </a:xfrm>
          <a:prstGeom prst="rect">
            <a:avLst/>
          </a:prstGeom>
        </p:spPr>
      </p:pic>
      <p:pic>
        <p:nvPicPr>
          <p:cNvPr id="29" name="Picture 28" descr="A cartoon of a person with her hands on her face&#10;&#10;Description automatically generated">
            <a:extLst>
              <a:ext uri="{FF2B5EF4-FFF2-40B4-BE49-F238E27FC236}">
                <a16:creationId xmlns:a16="http://schemas.microsoft.com/office/drawing/2014/main" id="{443A70B3-48BC-425C-A833-4745C5CA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2272784" cy="16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3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446652" y="1224039"/>
            <a:ext cx="9012696" cy="3580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dirty="0">
                <a:latin typeface="Comic Sans MS" panose="030F0702030302020204" pitchFamily="66" charset="0"/>
              </a:rPr>
              <a:t>Circle the adverbs in each sentence. </a:t>
            </a:r>
          </a:p>
          <a:p>
            <a:endParaRPr lang="en-AU" sz="20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Comic Sans MS" panose="030F0702030302020204" pitchFamily="66" charset="0"/>
              </a:rPr>
              <a:t>She danced gracefully across the stage, captivating the audience.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Comic Sans MS" panose="030F0702030302020204" pitchFamily="66" charset="0"/>
              </a:rPr>
              <a:t>He typed quickly on his keyboard, finishing the report in record time.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Comic Sans MS" panose="030F0702030302020204" pitchFamily="66" charset="0"/>
              </a:rPr>
              <a:t>The children giggled happily as they played in the park.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Comic Sans MS" panose="030F0702030302020204" pitchFamily="66" charset="0"/>
              </a:rPr>
              <a:t>The chef sliced the vegetables carefully.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Comic Sans MS" panose="030F0702030302020204" pitchFamily="66" charset="0"/>
              </a:rPr>
              <a:t>The wind blew fiercely, rattling the windows and sending leaves swirling through the air.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5" y="85777"/>
            <a:ext cx="63031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D31B80-E0E1-4396-93A4-4578F84571D5}"/>
              </a:ext>
            </a:extLst>
          </p:cNvPr>
          <p:cNvSpPr/>
          <p:nvPr/>
        </p:nvSpPr>
        <p:spPr>
          <a:xfrm>
            <a:off x="2430261" y="1990925"/>
            <a:ext cx="1308719" cy="603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FCA25F-F37B-4C9C-B7D7-C53C4645B8DB}"/>
              </a:ext>
            </a:extLst>
          </p:cNvPr>
          <p:cNvSpPr/>
          <p:nvPr/>
        </p:nvSpPr>
        <p:spPr>
          <a:xfrm>
            <a:off x="2166713" y="2525453"/>
            <a:ext cx="921606" cy="456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360C9F-098F-4007-A834-CB62A46BB565}"/>
              </a:ext>
            </a:extLst>
          </p:cNvPr>
          <p:cNvSpPr/>
          <p:nvPr/>
        </p:nvSpPr>
        <p:spPr>
          <a:xfrm>
            <a:off x="3499661" y="2963095"/>
            <a:ext cx="921607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667D5A-ED1C-43CA-938E-3E56D9B95E26}"/>
              </a:ext>
            </a:extLst>
          </p:cNvPr>
          <p:cNvSpPr/>
          <p:nvPr/>
        </p:nvSpPr>
        <p:spPr>
          <a:xfrm>
            <a:off x="2744221" y="3847320"/>
            <a:ext cx="1073178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616DD8-B24A-4BF4-8BF6-4EBD34854ECC}"/>
              </a:ext>
            </a:extLst>
          </p:cNvPr>
          <p:cNvSpPr/>
          <p:nvPr/>
        </p:nvSpPr>
        <p:spPr>
          <a:xfrm>
            <a:off x="4718296" y="3429000"/>
            <a:ext cx="1327398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Hands on a keyboard&#10;&#10;Description automatically generated">
            <a:extLst>
              <a:ext uri="{FF2B5EF4-FFF2-40B4-BE49-F238E27FC236}">
                <a16:creationId xmlns:a16="http://schemas.microsoft.com/office/drawing/2014/main" id="{C3D29A2A-8381-424A-81C8-360BBF47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28" y="4423312"/>
            <a:ext cx="3070142" cy="2170590"/>
          </a:xfrm>
          <a:prstGeom prst="rect">
            <a:avLst/>
          </a:prstGeom>
        </p:spPr>
      </p:pic>
      <p:pic>
        <p:nvPicPr>
          <p:cNvPr id="17" name="Picture 16" descr="A cartoon of a cloud with tears&#10;&#10;Description automatically generated">
            <a:extLst>
              <a:ext uri="{FF2B5EF4-FFF2-40B4-BE49-F238E27FC236}">
                <a16:creationId xmlns:a16="http://schemas.microsoft.com/office/drawing/2014/main" id="{889618D4-D0EC-4C2D-9A70-1E5F14F4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5" y="0"/>
            <a:ext cx="2851855" cy="2016261"/>
          </a:xfrm>
          <a:prstGeom prst="rect">
            <a:avLst/>
          </a:prstGeom>
        </p:spPr>
      </p:pic>
      <p:pic>
        <p:nvPicPr>
          <p:cNvPr id="23" name="Picture 22" descr="A cartoon of a chef holding a silver platter&#10;&#10;Description automatically generated">
            <a:extLst>
              <a:ext uri="{FF2B5EF4-FFF2-40B4-BE49-F238E27FC236}">
                <a16:creationId xmlns:a16="http://schemas.microsoft.com/office/drawing/2014/main" id="{37B2B005-EEA5-41D1-87AD-DC6EBCC3D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9" y="27154"/>
            <a:ext cx="1911163" cy="13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446652" y="1224039"/>
            <a:ext cx="9012696" cy="3724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latin typeface="Comic Sans MS" panose="030F0702030302020204" pitchFamily="66" charset="0"/>
              </a:rPr>
              <a:t>Circle the adverbs in each sentence. 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sang passionately, mesmerizing the audience.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He drove carefully and patiently through the dense fog.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Slowly, the clock ticked in the kitchen.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team worked efficiently to complete the project.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walked around the park quietly.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4" y="85777"/>
            <a:ext cx="817493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D31B80-E0E1-4396-93A4-4578F84571D5}"/>
              </a:ext>
            </a:extLst>
          </p:cNvPr>
          <p:cNvSpPr/>
          <p:nvPr/>
        </p:nvSpPr>
        <p:spPr>
          <a:xfrm>
            <a:off x="2317072" y="2238688"/>
            <a:ext cx="1873187" cy="603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FCA25F-F37B-4C9C-B7D7-C53C4645B8DB}"/>
              </a:ext>
            </a:extLst>
          </p:cNvPr>
          <p:cNvSpPr/>
          <p:nvPr/>
        </p:nvSpPr>
        <p:spPr>
          <a:xfrm>
            <a:off x="2397532" y="2842369"/>
            <a:ext cx="1387964" cy="456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360C9F-098F-4007-A834-CB62A46BB565}"/>
              </a:ext>
            </a:extLst>
          </p:cNvPr>
          <p:cNvSpPr/>
          <p:nvPr/>
        </p:nvSpPr>
        <p:spPr>
          <a:xfrm>
            <a:off x="1005036" y="3319657"/>
            <a:ext cx="1001317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667D5A-ED1C-43CA-938E-3E56D9B95E26}"/>
              </a:ext>
            </a:extLst>
          </p:cNvPr>
          <p:cNvSpPr/>
          <p:nvPr/>
        </p:nvSpPr>
        <p:spPr>
          <a:xfrm>
            <a:off x="5024304" y="4489806"/>
            <a:ext cx="1073178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616DD8-B24A-4BF4-8BF6-4EBD34854ECC}"/>
              </a:ext>
            </a:extLst>
          </p:cNvPr>
          <p:cNvSpPr/>
          <p:nvPr/>
        </p:nvSpPr>
        <p:spPr>
          <a:xfrm>
            <a:off x="3509548" y="3901471"/>
            <a:ext cx="1657256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BFFA6-5E27-430E-9378-B9A395B6A8D8}"/>
              </a:ext>
            </a:extLst>
          </p:cNvPr>
          <p:cNvSpPr/>
          <p:nvPr/>
        </p:nvSpPr>
        <p:spPr>
          <a:xfrm>
            <a:off x="8698395" y="118303"/>
            <a:ext cx="108083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 descr="A cartoon of a grass circle with trees&#10;&#10;Description automatically generated">
            <a:extLst>
              <a:ext uri="{FF2B5EF4-FFF2-40B4-BE49-F238E27FC236}">
                <a16:creationId xmlns:a16="http://schemas.microsoft.com/office/drawing/2014/main" id="{A32BB745-A47A-4586-A3B0-78409E283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33" y="4404046"/>
            <a:ext cx="3470938" cy="2453953"/>
          </a:xfrm>
          <a:prstGeom prst="rect">
            <a:avLst/>
          </a:prstGeom>
        </p:spPr>
      </p:pic>
      <p:pic>
        <p:nvPicPr>
          <p:cNvPr id="13" name="Picture 12" descr="A cartoon of a child driving a car&#10;&#10;Description automatically generated">
            <a:extLst>
              <a:ext uri="{FF2B5EF4-FFF2-40B4-BE49-F238E27FC236}">
                <a16:creationId xmlns:a16="http://schemas.microsoft.com/office/drawing/2014/main" id="{5F57FE69-6678-4F9A-B550-08C4E2341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68" y="218820"/>
            <a:ext cx="2683180" cy="1897008"/>
          </a:xfrm>
          <a:prstGeom prst="rect">
            <a:avLst/>
          </a:prstGeom>
        </p:spPr>
      </p:pic>
      <p:pic>
        <p:nvPicPr>
          <p:cNvPr id="15" name="Picture 14" descr="A clock with a black background&#10;&#10;Description automatically generated">
            <a:extLst>
              <a:ext uri="{FF2B5EF4-FFF2-40B4-BE49-F238E27FC236}">
                <a16:creationId xmlns:a16="http://schemas.microsoft.com/office/drawing/2014/main" id="{DEABAA29-7F76-48CF-A3C7-D3FD10D17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5" y="269208"/>
            <a:ext cx="1557045" cy="110083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256165E-ED3B-4A8F-B912-5D4B60B2780C}"/>
              </a:ext>
            </a:extLst>
          </p:cNvPr>
          <p:cNvSpPr/>
          <p:nvPr/>
        </p:nvSpPr>
        <p:spPr>
          <a:xfrm>
            <a:off x="4327779" y="2857944"/>
            <a:ext cx="1387964" cy="456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9" grpId="0" animBg="1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446652" y="1224039"/>
            <a:ext cx="9012696" cy="3724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latin typeface="Comic Sans MS" panose="030F0702030302020204" pitchFamily="66" charset="0"/>
              </a:rPr>
              <a:t>Circle the adverbs in each sentence. 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spoke softly and gently to the class.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He ran gracefully across the finish line.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Attentively, the students listened to the teacher.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bird chirped cheerfully and merrily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They laughed happily but quietly in the library.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6532D-77D8-4A40-B33D-DC7DEF8D9EC5}"/>
              </a:ext>
            </a:extLst>
          </p:cNvPr>
          <p:cNvSpPr/>
          <p:nvPr/>
        </p:nvSpPr>
        <p:spPr>
          <a:xfrm>
            <a:off x="70274" y="85777"/>
            <a:ext cx="844126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D31B80-E0E1-4396-93A4-4578F84571D5}"/>
              </a:ext>
            </a:extLst>
          </p:cNvPr>
          <p:cNvSpPr/>
          <p:nvPr/>
        </p:nvSpPr>
        <p:spPr>
          <a:xfrm>
            <a:off x="2464989" y="2224329"/>
            <a:ext cx="1044559" cy="560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FCA25F-F37B-4C9C-B7D7-C53C4645B8DB}"/>
              </a:ext>
            </a:extLst>
          </p:cNvPr>
          <p:cNvSpPr/>
          <p:nvPr/>
        </p:nvSpPr>
        <p:spPr>
          <a:xfrm>
            <a:off x="1989159" y="2870889"/>
            <a:ext cx="1657256" cy="456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360C9F-098F-4007-A834-CB62A46BB565}"/>
              </a:ext>
            </a:extLst>
          </p:cNvPr>
          <p:cNvSpPr/>
          <p:nvPr/>
        </p:nvSpPr>
        <p:spPr>
          <a:xfrm>
            <a:off x="969149" y="3327496"/>
            <a:ext cx="1845072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667D5A-ED1C-43CA-938E-3E56D9B95E26}"/>
              </a:ext>
            </a:extLst>
          </p:cNvPr>
          <p:cNvSpPr/>
          <p:nvPr/>
        </p:nvSpPr>
        <p:spPr>
          <a:xfrm>
            <a:off x="2972959" y="4428096"/>
            <a:ext cx="1073178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616DD8-B24A-4BF4-8BF6-4EBD34854ECC}"/>
              </a:ext>
            </a:extLst>
          </p:cNvPr>
          <p:cNvSpPr/>
          <p:nvPr/>
        </p:nvSpPr>
        <p:spPr>
          <a:xfrm>
            <a:off x="3509548" y="3901471"/>
            <a:ext cx="1514756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BFFA6-5E27-430E-9378-B9A395B6A8D8}"/>
              </a:ext>
            </a:extLst>
          </p:cNvPr>
          <p:cNvSpPr/>
          <p:nvPr/>
        </p:nvSpPr>
        <p:spPr>
          <a:xfrm>
            <a:off x="8698395" y="118303"/>
            <a:ext cx="1080834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Monday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2FCBB9-4911-4ADC-960A-FC06FA21D2EB}"/>
              </a:ext>
            </a:extLst>
          </p:cNvPr>
          <p:cNvSpPr/>
          <p:nvPr/>
        </p:nvSpPr>
        <p:spPr>
          <a:xfrm>
            <a:off x="4625685" y="4475446"/>
            <a:ext cx="1073178" cy="502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cartoon of a child laughing&#10;&#10;Description automatically generated">
            <a:extLst>
              <a:ext uri="{FF2B5EF4-FFF2-40B4-BE49-F238E27FC236}">
                <a16:creationId xmlns:a16="http://schemas.microsoft.com/office/drawing/2014/main" id="{9CA5DDC1-3543-410A-ACE8-F411E8D4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05" y="4491934"/>
            <a:ext cx="3230627" cy="2284053"/>
          </a:xfrm>
          <a:prstGeom prst="rect">
            <a:avLst/>
          </a:prstGeom>
        </p:spPr>
      </p:pic>
      <p:pic>
        <p:nvPicPr>
          <p:cNvPr id="14" name="Picture 13" descr="A cartoon of a person holding a pen and paper&#10;&#10;Description automatically generated">
            <a:extLst>
              <a:ext uri="{FF2B5EF4-FFF2-40B4-BE49-F238E27FC236}">
                <a16:creationId xmlns:a16="http://schemas.microsoft.com/office/drawing/2014/main" id="{CFBEC1B2-73FE-4B04-B080-BA429185E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57" y="474705"/>
            <a:ext cx="3729375" cy="2636668"/>
          </a:xfrm>
          <a:prstGeom prst="rect">
            <a:avLst/>
          </a:prstGeom>
        </p:spPr>
      </p:pic>
      <p:pic>
        <p:nvPicPr>
          <p:cNvPr id="16" name="Picture 15" descr="A blue bird singing with notes&#10;&#10;Description automatically generated">
            <a:extLst>
              <a:ext uri="{FF2B5EF4-FFF2-40B4-BE49-F238E27FC236}">
                <a16:creationId xmlns:a16="http://schemas.microsoft.com/office/drawing/2014/main" id="{0764A5BA-2309-4754-B04D-EBA81A4C3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" y="4822344"/>
            <a:ext cx="2649488" cy="18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500B9-09A4-893C-E65D-E0F2DB38EE25}"/>
              </a:ext>
            </a:extLst>
          </p:cNvPr>
          <p:cNvSpPr txBox="1"/>
          <p:nvPr/>
        </p:nvSpPr>
        <p:spPr>
          <a:xfrm>
            <a:off x="287777" y="520195"/>
            <a:ext cx="933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D4FDC-A709-9FCA-56A2-E34BD625EAFE}"/>
              </a:ext>
            </a:extLst>
          </p:cNvPr>
          <p:cNvSpPr txBox="1"/>
          <p:nvPr/>
        </p:nvSpPr>
        <p:spPr>
          <a:xfrm>
            <a:off x="559293" y="1412748"/>
            <a:ext cx="8797771" cy="446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Comic Sans MS" panose="030F0702030302020204" pitchFamily="66" charset="0"/>
              </a:rPr>
              <a:t>Work with a partner to complete the sentences with adverbs.</a:t>
            </a:r>
          </a:p>
          <a:p>
            <a:endParaRPr lang="en-AU" sz="24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She sang ________ at the concert last night.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________, he walked down the street, enjoying the warm breeze.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They danced ________ across the ballroom floor.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The cat purred ________ as it curled up in the sunbeam.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dirty="0">
                <a:latin typeface="Comic Sans MS" panose="030F0702030302020204" pitchFamily="66" charset="0"/>
              </a:rPr>
              <a:t>________ , the chef chopped the vegetables.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61F2E-64D9-4E5F-A4E8-AB9E37286091}"/>
              </a:ext>
            </a:extLst>
          </p:cNvPr>
          <p:cNvSpPr/>
          <p:nvPr/>
        </p:nvSpPr>
        <p:spPr>
          <a:xfrm>
            <a:off x="70274" y="85777"/>
            <a:ext cx="835247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Do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86211-08CE-48C0-8C7E-6A2262FEBACD}"/>
              </a:ext>
            </a:extLst>
          </p:cNvPr>
          <p:cNvSpPr/>
          <p:nvPr/>
        </p:nvSpPr>
        <p:spPr>
          <a:xfrm>
            <a:off x="8620217" y="118303"/>
            <a:ext cx="1159012" cy="372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Tuesday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 descr="A cartoon of a cat&#10;&#10;Description automatically generated">
            <a:extLst>
              <a:ext uri="{FF2B5EF4-FFF2-40B4-BE49-F238E27FC236}">
                <a16:creationId xmlns:a16="http://schemas.microsoft.com/office/drawing/2014/main" id="{CB77A470-1694-4FCB-AB1E-8224A8FB7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09" y="1980831"/>
            <a:ext cx="1637094" cy="1157425"/>
          </a:xfrm>
          <a:prstGeom prst="rect">
            <a:avLst/>
          </a:prstGeom>
        </p:spPr>
      </p:pic>
      <p:pic>
        <p:nvPicPr>
          <p:cNvPr id="10" name="Picture 9" descr="A cartoon of a child singing into a microphone&#10;&#10;Description automatically generated">
            <a:extLst>
              <a:ext uri="{FF2B5EF4-FFF2-40B4-BE49-F238E27FC236}">
                <a16:creationId xmlns:a16="http://schemas.microsoft.com/office/drawing/2014/main" id="{F8B3C58E-3919-46D2-8307-E3143562A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13" y="5122416"/>
            <a:ext cx="2454857" cy="1735584"/>
          </a:xfrm>
          <a:prstGeom prst="rect">
            <a:avLst/>
          </a:prstGeom>
        </p:spPr>
      </p:pic>
      <p:pic>
        <p:nvPicPr>
          <p:cNvPr id="12" name="Picture 11" descr="A cartoon of a child walking&#10;&#10;Description automatically generated">
            <a:extLst>
              <a:ext uri="{FF2B5EF4-FFF2-40B4-BE49-F238E27FC236}">
                <a16:creationId xmlns:a16="http://schemas.microsoft.com/office/drawing/2014/main" id="{C294D3DA-1DF4-4A92-A954-A1F031615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4" y="-12382"/>
            <a:ext cx="2247671" cy="15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9379</TotalTime>
  <Words>961</Words>
  <Application>Microsoft Office PowerPoint</Application>
  <PresentationFormat>A4 Paper (210x297 mm)</PresentationFormat>
  <Paragraphs>169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Eaves</dc:creator>
  <cp:lastModifiedBy>EAVES Cameron [Wattle Grove Primary School]</cp:lastModifiedBy>
  <cp:revision>255</cp:revision>
  <dcterms:created xsi:type="dcterms:W3CDTF">2020-06-30T21:06:36Z</dcterms:created>
  <dcterms:modified xsi:type="dcterms:W3CDTF">2024-04-07T14:19:53Z</dcterms:modified>
</cp:coreProperties>
</file>