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97" r:id="rId4"/>
    <p:sldId id="329" r:id="rId5"/>
    <p:sldId id="284" r:id="rId6"/>
    <p:sldId id="326" r:id="rId7"/>
    <p:sldId id="330" r:id="rId8"/>
    <p:sldId id="308" r:id="rId9"/>
    <p:sldId id="331" r:id="rId10"/>
    <p:sldId id="306" r:id="rId11"/>
    <p:sldId id="332" r:id="rId12"/>
    <p:sldId id="311" r:id="rId13"/>
    <p:sldId id="322" r:id="rId14"/>
    <p:sldId id="312" r:id="rId15"/>
    <p:sldId id="324" r:id="rId16"/>
    <p:sldId id="315" r:id="rId17"/>
    <p:sldId id="323" r:id="rId18"/>
    <p:sldId id="325" r:id="rId19"/>
    <p:sldId id="313" r:id="rId20"/>
    <p:sldId id="316" r:id="rId21"/>
    <p:sldId id="317" r:id="rId22"/>
    <p:sldId id="318" r:id="rId23"/>
    <p:sldId id="320" r:id="rId24"/>
    <p:sldId id="319" r:id="rId25"/>
    <p:sldId id="314" r:id="rId26"/>
    <p:sldId id="321" r:id="rId2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86" d="100"/>
          <a:sy n="86" d="100"/>
        </p:scale>
        <p:origin x="1181" y="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nk and white checkered pattern with yellow smiley faces&#10;&#10;Description automatically generated">
            <a:extLst>
              <a:ext uri="{FF2B5EF4-FFF2-40B4-BE49-F238E27FC236}">
                <a16:creationId xmlns:a16="http://schemas.microsoft.com/office/drawing/2014/main" id="{D806F47A-B4E3-4BB5-B34C-8A9F88D1E1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 y="5960"/>
            <a:ext cx="9886036" cy="6846080"/>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A214C16C-7FBB-45CA-8BE3-9B15D897B5B0}"/>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3" name="Rectangle 2">
            <a:extLst>
              <a:ext uri="{FF2B5EF4-FFF2-40B4-BE49-F238E27FC236}">
                <a16:creationId xmlns:a16="http://schemas.microsoft.com/office/drawing/2014/main" id="{CA3C2AA7-9126-403B-BA20-227181CAA8D8}"/>
              </a:ext>
            </a:extLst>
          </p:cNvPr>
          <p:cNvSpPr/>
          <p:nvPr userDrawn="1"/>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background with a black square&#10;&#10;Description automatically generated with medium confidence">
            <a:extLst>
              <a:ext uri="{FF2B5EF4-FFF2-40B4-BE49-F238E27FC236}">
                <a16:creationId xmlns:a16="http://schemas.microsoft.com/office/drawing/2014/main" id="{2FED2267-DD83-4FFB-AA65-EF8C8AB2128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6" name="Rectangle 15">
            <a:extLst>
              <a:ext uri="{FF2B5EF4-FFF2-40B4-BE49-F238E27FC236}">
                <a16:creationId xmlns:a16="http://schemas.microsoft.com/office/drawing/2014/main" id="{235A7FDF-8313-4F81-8073-7BD799DC4353}"/>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734AB696-D873-4748-8A86-75D6F6386019}"/>
              </a:ext>
            </a:extLst>
          </p:cNvPr>
          <p:cNvSpPr/>
          <p:nvPr/>
        </p:nvSpPr>
        <p:spPr>
          <a:xfrm>
            <a:off x="1401983" y="1532670"/>
            <a:ext cx="6951903" cy="3341833"/>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FDD9136A-E37D-C183-6E1A-90D4ED2F0B3F}"/>
              </a:ext>
            </a:extLst>
          </p:cNvPr>
          <p:cNvSpPr txBox="1"/>
          <p:nvPr/>
        </p:nvSpPr>
        <p:spPr>
          <a:xfrm>
            <a:off x="1166674" y="2049424"/>
            <a:ext cx="7572652" cy="2308324"/>
          </a:xfrm>
          <a:prstGeom prst="rect">
            <a:avLst/>
          </a:prstGeom>
          <a:noFill/>
        </p:spPr>
        <p:txBody>
          <a:bodyPr wrap="square" rtlCol="0">
            <a:spAutoFit/>
          </a:bodyPr>
          <a:lstStyle/>
          <a:p>
            <a:pPr algn="ctr"/>
            <a:r>
              <a:rPr lang="en-AU" sz="7200" dirty="0">
                <a:latin typeface="+mj-lt"/>
              </a:rPr>
              <a:t>Capitalisation of Proper Nouns</a:t>
            </a:r>
          </a:p>
        </p:txBody>
      </p:sp>
      <p:pic>
        <p:nvPicPr>
          <p:cNvPr id="4" name="Picture 3" descr="A yellow tower with trees and bushes with Eiffel Tower in the background&#10;&#10;Description automatically generated">
            <a:extLst>
              <a:ext uri="{FF2B5EF4-FFF2-40B4-BE49-F238E27FC236}">
                <a16:creationId xmlns:a16="http://schemas.microsoft.com/office/drawing/2014/main" id="{4E785344-6366-4893-B53E-834F3FBAD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375" y="3820208"/>
            <a:ext cx="4440958" cy="3139757"/>
          </a:xfrm>
          <a:prstGeom prst="rect">
            <a:avLst/>
          </a:prstGeom>
        </p:spPr>
      </p:pic>
      <p:pic>
        <p:nvPicPr>
          <p:cNvPr id="6" name="Picture 5" descr="A white house with a flag on top&#10;&#10;Description automatically generated">
            <a:extLst>
              <a:ext uri="{FF2B5EF4-FFF2-40B4-BE49-F238E27FC236}">
                <a16:creationId xmlns:a16="http://schemas.microsoft.com/office/drawing/2014/main" id="{956B1014-5074-406B-A656-D3DEEAE73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319" y="-101966"/>
            <a:ext cx="3905170" cy="2760955"/>
          </a:xfrm>
          <a:prstGeom prst="rect">
            <a:avLst/>
          </a:prstGeom>
        </p:spPr>
      </p:pic>
      <p:pic>
        <p:nvPicPr>
          <p:cNvPr id="8" name="Picture 7" descr="A red planet with a black background&#10;&#10;Description automatically generated">
            <a:extLst>
              <a:ext uri="{FF2B5EF4-FFF2-40B4-BE49-F238E27FC236}">
                <a16:creationId xmlns:a16="http://schemas.microsoft.com/office/drawing/2014/main" id="{A03783A9-D3F5-45B6-B125-678DEA2ED0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33" y="4516631"/>
            <a:ext cx="2704161" cy="1911842"/>
          </a:xfrm>
          <a:prstGeom prst="rect">
            <a:avLst/>
          </a:prstGeom>
        </p:spPr>
      </p:pic>
      <p:pic>
        <p:nvPicPr>
          <p:cNvPr id="14" name="Picture 13" descr="A cartoon of a cat writing on a book&#10;&#10;Description automatically generated">
            <a:extLst>
              <a:ext uri="{FF2B5EF4-FFF2-40B4-BE49-F238E27FC236}">
                <a16:creationId xmlns:a16="http://schemas.microsoft.com/office/drawing/2014/main" id="{EEBB717B-3EB3-494A-97D8-3E752F19AA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0205" y="0"/>
            <a:ext cx="2052865" cy="1451375"/>
          </a:xfrm>
          <a:prstGeom prst="rect">
            <a:avLst/>
          </a:prstGeom>
        </p:spPr>
      </p:pic>
      <p:pic>
        <p:nvPicPr>
          <p:cNvPr id="19" name="Picture 18" descr="A pencils and pens in a cup&#10;&#10;Description automatically generated">
            <a:extLst>
              <a:ext uri="{FF2B5EF4-FFF2-40B4-BE49-F238E27FC236}">
                <a16:creationId xmlns:a16="http://schemas.microsoft.com/office/drawing/2014/main" id="{3AAA9754-C313-4263-B818-1FDCF389A0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1510" y="4865991"/>
            <a:ext cx="2372461" cy="1677330"/>
          </a:xfrm>
          <a:prstGeom prst="rect">
            <a:avLst/>
          </a:prstGeom>
        </p:spPr>
      </p:pic>
      <p:pic>
        <p:nvPicPr>
          <p:cNvPr id="27" name="Picture 26" descr="A group of books on a black background&#10;&#10;Description automatically generated">
            <a:extLst>
              <a:ext uri="{FF2B5EF4-FFF2-40B4-BE49-F238E27FC236}">
                <a16:creationId xmlns:a16="http://schemas.microsoft.com/office/drawing/2014/main" id="{A5033D10-8B64-4A2C-BA3C-DFB7148F0F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29" y="0"/>
            <a:ext cx="2285341" cy="1615736"/>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325283"/>
            <a:ext cx="9330446" cy="954107"/>
          </a:xfrm>
          <a:prstGeom prst="rect">
            <a:avLst/>
          </a:prstGeom>
          <a:noFill/>
        </p:spPr>
        <p:txBody>
          <a:bodyPr wrap="square" rtlCol="0">
            <a:spAutoFit/>
          </a:bodyPr>
          <a:lstStyle/>
          <a:p>
            <a:pPr algn="ctr"/>
            <a:r>
              <a:rPr lang="en-AU" sz="5400" dirty="0">
                <a:latin typeface="+mj-lt"/>
              </a:rPr>
              <a:t>Proper Nouns</a:t>
            </a:r>
          </a:p>
        </p:txBody>
      </p:sp>
      <p:sp>
        <p:nvSpPr>
          <p:cNvPr id="3" name="TextBox 2">
            <a:extLst>
              <a:ext uri="{FF2B5EF4-FFF2-40B4-BE49-F238E27FC236}">
                <a16:creationId xmlns:a16="http://schemas.microsoft.com/office/drawing/2014/main" id="{81BD4FDC-A709-9FCA-56A2-E34BD625EAFE}"/>
              </a:ext>
            </a:extLst>
          </p:cNvPr>
          <p:cNvSpPr txBox="1"/>
          <p:nvPr/>
        </p:nvSpPr>
        <p:spPr>
          <a:xfrm>
            <a:off x="505650" y="1086746"/>
            <a:ext cx="9042670" cy="5021055"/>
          </a:xfrm>
          <a:prstGeom prst="rect">
            <a:avLst/>
          </a:prstGeom>
          <a:noFill/>
        </p:spPr>
        <p:txBody>
          <a:bodyPr wrap="square" rtlCol="0">
            <a:spAutoFit/>
          </a:bodyPr>
          <a:lstStyle/>
          <a:p>
            <a:r>
              <a:rPr lang="en-AU" sz="2400" dirty="0">
                <a:solidFill>
                  <a:srgbClr val="00B050"/>
                </a:solidFill>
                <a:latin typeface="+mj-lt"/>
              </a:rPr>
              <a:t>With a partner, read the short text and find the proper nouns that need capital letters. There are 18 capital letters needed! Find them all.</a:t>
            </a:r>
          </a:p>
          <a:p>
            <a:endParaRPr lang="en-AU" sz="2400" dirty="0">
              <a:latin typeface="+mj-lt"/>
            </a:endParaRPr>
          </a:p>
          <a:p>
            <a:pPr>
              <a:lnSpc>
                <a:spcPct val="150000"/>
              </a:lnSpc>
            </a:pPr>
            <a:r>
              <a:rPr lang="en-AU" sz="2400" dirty="0">
                <a:latin typeface="+mj-lt"/>
              </a:rPr>
              <a:t>finland is a country in europe known for its beautiful landscapes, including forests, lakes, and islands. The capital city, helsinki, is famous for its architecture, like the helsinki cathedral. In lapland, visitors can enjoy winter activities and visit santa claus village. The longest river in finland is the kemijoki river, and the highest mountain is mount halti. The aurora borealis, or northern lights, is a stunning natural phenomenon seen in finland's far north.</a:t>
            </a:r>
          </a:p>
        </p:txBody>
      </p:sp>
      <p:sp>
        <p:nvSpPr>
          <p:cNvPr id="15" name="Rectangle 14">
            <a:extLst>
              <a:ext uri="{FF2B5EF4-FFF2-40B4-BE49-F238E27FC236}">
                <a16:creationId xmlns:a16="http://schemas.microsoft.com/office/drawing/2014/main" id="{2AB61F2E-64D9-4E5F-A4E8-AB9E37286091}"/>
              </a:ext>
            </a:extLst>
          </p:cNvPr>
          <p:cNvSpPr/>
          <p:nvPr/>
        </p:nvSpPr>
        <p:spPr>
          <a:xfrm>
            <a:off x="70274" y="85777"/>
            <a:ext cx="835247"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sp>
        <p:nvSpPr>
          <p:cNvPr id="16" name="Rectangle 15">
            <a:extLst>
              <a:ext uri="{FF2B5EF4-FFF2-40B4-BE49-F238E27FC236}">
                <a16:creationId xmlns:a16="http://schemas.microsoft.com/office/drawing/2014/main" id="{2B786211-08CE-48C0-8C7E-6A2262FEBACD}"/>
              </a:ext>
            </a:extLst>
          </p:cNvPr>
          <p:cNvSpPr/>
          <p:nvPr/>
        </p:nvSpPr>
        <p:spPr>
          <a:xfrm>
            <a:off x="8504808" y="118303"/>
            <a:ext cx="1274421"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Wednesday</a:t>
            </a:r>
            <a:endParaRPr lang="en-AU" dirty="0">
              <a:solidFill>
                <a:schemeClr val="tx1"/>
              </a:solidFill>
            </a:endParaRPr>
          </a:p>
        </p:txBody>
      </p:sp>
      <p:sp>
        <p:nvSpPr>
          <p:cNvPr id="30" name="Rectangle 29">
            <a:extLst>
              <a:ext uri="{FF2B5EF4-FFF2-40B4-BE49-F238E27FC236}">
                <a16:creationId xmlns:a16="http://schemas.microsoft.com/office/drawing/2014/main" id="{5042ADA7-DAD8-4974-B8E5-3469BDAE6622}"/>
              </a:ext>
            </a:extLst>
          </p:cNvPr>
          <p:cNvSpPr/>
          <p:nvPr/>
        </p:nvSpPr>
        <p:spPr>
          <a:xfrm>
            <a:off x="511021" y="2386758"/>
            <a:ext cx="953796"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Finland</a:t>
            </a:r>
            <a:endParaRPr lang="en-AU" dirty="0"/>
          </a:p>
        </p:txBody>
      </p:sp>
      <p:sp>
        <p:nvSpPr>
          <p:cNvPr id="32" name="Rectangle 31">
            <a:extLst>
              <a:ext uri="{FF2B5EF4-FFF2-40B4-BE49-F238E27FC236}">
                <a16:creationId xmlns:a16="http://schemas.microsoft.com/office/drawing/2014/main" id="{AF9BD58F-2E21-4F0E-8A2E-026EE93FED4D}"/>
              </a:ext>
            </a:extLst>
          </p:cNvPr>
          <p:cNvSpPr/>
          <p:nvPr/>
        </p:nvSpPr>
        <p:spPr>
          <a:xfrm>
            <a:off x="3267638" y="2386757"/>
            <a:ext cx="909030"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Europe</a:t>
            </a:r>
            <a:endParaRPr lang="en-AU" dirty="0"/>
          </a:p>
        </p:txBody>
      </p:sp>
      <p:sp>
        <p:nvSpPr>
          <p:cNvPr id="41" name="Rectangle 40">
            <a:extLst>
              <a:ext uri="{FF2B5EF4-FFF2-40B4-BE49-F238E27FC236}">
                <a16:creationId xmlns:a16="http://schemas.microsoft.com/office/drawing/2014/main" id="{A4D36FEC-228E-4107-B64D-ECD236E6CAA7}"/>
              </a:ext>
            </a:extLst>
          </p:cNvPr>
          <p:cNvSpPr/>
          <p:nvPr/>
        </p:nvSpPr>
        <p:spPr>
          <a:xfrm>
            <a:off x="6896224" y="2938190"/>
            <a:ext cx="969392"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Helsinki</a:t>
            </a:r>
            <a:endParaRPr lang="en-AU" dirty="0"/>
          </a:p>
        </p:txBody>
      </p:sp>
      <p:sp>
        <p:nvSpPr>
          <p:cNvPr id="42" name="Rectangle 41">
            <a:extLst>
              <a:ext uri="{FF2B5EF4-FFF2-40B4-BE49-F238E27FC236}">
                <a16:creationId xmlns:a16="http://schemas.microsoft.com/office/drawing/2014/main" id="{6C3B466C-F624-456C-8CD8-DBB2E51CC0DF}"/>
              </a:ext>
            </a:extLst>
          </p:cNvPr>
          <p:cNvSpPr/>
          <p:nvPr/>
        </p:nvSpPr>
        <p:spPr>
          <a:xfrm>
            <a:off x="1145875" y="5131027"/>
            <a:ext cx="1792634"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Aurora Borealis</a:t>
            </a:r>
            <a:endParaRPr lang="en-AU" dirty="0"/>
          </a:p>
        </p:txBody>
      </p:sp>
      <p:sp>
        <p:nvSpPr>
          <p:cNvPr id="43" name="Rectangle 42">
            <a:extLst>
              <a:ext uri="{FF2B5EF4-FFF2-40B4-BE49-F238E27FC236}">
                <a16:creationId xmlns:a16="http://schemas.microsoft.com/office/drawing/2014/main" id="{E055C985-2C6B-4FFE-9AD9-4B137F2A405A}"/>
              </a:ext>
            </a:extLst>
          </p:cNvPr>
          <p:cNvSpPr/>
          <p:nvPr/>
        </p:nvSpPr>
        <p:spPr>
          <a:xfrm>
            <a:off x="3954716" y="3469308"/>
            <a:ext cx="2126487"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Helsinki Cathedral</a:t>
            </a:r>
            <a:endParaRPr lang="en-AU" dirty="0"/>
          </a:p>
        </p:txBody>
      </p:sp>
      <p:sp>
        <p:nvSpPr>
          <p:cNvPr id="44" name="Rectangle 43">
            <a:extLst>
              <a:ext uri="{FF2B5EF4-FFF2-40B4-BE49-F238E27FC236}">
                <a16:creationId xmlns:a16="http://schemas.microsoft.com/office/drawing/2014/main" id="{1D284B4D-000F-48BE-A880-031159CBE74A}"/>
              </a:ext>
            </a:extLst>
          </p:cNvPr>
          <p:cNvSpPr/>
          <p:nvPr/>
        </p:nvSpPr>
        <p:spPr>
          <a:xfrm>
            <a:off x="6512402" y="3469308"/>
            <a:ext cx="1007742"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Lapland</a:t>
            </a:r>
            <a:endParaRPr lang="en-AU" dirty="0"/>
          </a:p>
        </p:txBody>
      </p:sp>
      <p:sp>
        <p:nvSpPr>
          <p:cNvPr id="46" name="Rectangle 45">
            <a:extLst>
              <a:ext uri="{FF2B5EF4-FFF2-40B4-BE49-F238E27FC236}">
                <a16:creationId xmlns:a16="http://schemas.microsoft.com/office/drawing/2014/main" id="{C00A9A8C-D856-4868-931F-8B73A6DA5277}"/>
              </a:ext>
            </a:extLst>
          </p:cNvPr>
          <p:cNvSpPr/>
          <p:nvPr/>
        </p:nvSpPr>
        <p:spPr>
          <a:xfrm>
            <a:off x="4371641" y="4002205"/>
            <a:ext cx="2233345"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Santa Claus Village</a:t>
            </a:r>
            <a:endParaRPr lang="en-AU" dirty="0"/>
          </a:p>
        </p:txBody>
      </p:sp>
      <p:sp>
        <p:nvSpPr>
          <p:cNvPr id="47" name="Rectangle 46">
            <a:extLst>
              <a:ext uri="{FF2B5EF4-FFF2-40B4-BE49-F238E27FC236}">
                <a16:creationId xmlns:a16="http://schemas.microsoft.com/office/drawing/2014/main" id="{9651AEC5-CA84-42E8-8FB4-AB2598B41FC1}"/>
              </a:ext>
            </a:extLst>
          </p:cNvPr>
          <p:cNvSpPr/>
          <p:nvPr/>
        </p:nvSpPr>
        <p:spPr>
          <a:xfrm>
            <a:off x="2195354" y="4535446"/>
            <a:ext cx="1675311"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Kemijoki River</a:t>
            </a:r>
            <a:endParaRPr lang="en-AU" dirty="0"/>
          </a:p>
        </p:txBody>
      </p:sp>
      <p:sp>
        <p:nvSpPr>
          <p:cNvPr id="48" name="Rectangle 47">
            <a:extLst>
              <a:ext uri="{FF2B5EF4-FFF2-40B4-BE49-F238E27FC236}">
                <a16:creationId xmlns:a16="http://schemas.microsoft.com/office/drawing/2014/main" id="{A87DC2E9-BA2B-44BA-A280-8A078E00E92A}"/>
              </a:ext>
            </a:extLst>
          </p:cNvPr>
          <p:cNvSpPr/>
          <p:nvPr/>
        </p:nvSpPr>
        <p:spPr>
          <a:xfrm>
            <a:off x="7466827" y="4540447"/>
            <a:ext cx="1410963"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Mount Halti</a:t>
            </a:r>
            <a:endParaRPr lang="en-AU" dirty="0"/>
          </a:p>
        </p:txBody>
      </p:sp>
      <p:sp>
        <p:nvSpPr>
          <p:cNvPr id="49" name="Rectangle 48">
            <a:extLst>
              <a:ext uri="{FF2B5EF4-FFF2-40B4-BE49-F238E27FC236}">
                <a16:creationId xmlns:a16="http://schemas.microsoft.com/office/drawing/2014/main" id="{6C507BB5-B0B8-45F1-BBF2-8D0283135C52}"/>
              </a:ext>
            </a:extLst>
          </p:cNvPr>
          <p:cNvSpPr/>
          <p:nvPr/>
        </p:nvSpPr>
        <p:spPr>
          <a:xfrm>
            <a:off x="3393404" y="5131027"/>
            <a:ext cx="1888810"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Northern Lights</a:t>
            </a:r>
            <a:endParaRPr lang="en-AU" dirty="0"/>
          </a:p>
        </p:txBody>
      </p:sp>
      <p:sp>
        <p:nvSpPr>
          <p:cNvPr id="50" name="Rectangle 49">
            <a:extLst>
              <a:ext uri="{FF2B5EF4-FFF2-40B4-BE49-F238E27FC236}">
                <a16:creationId xmlns:a16="http://schemas.microsoft.com/office/drawing/2014/main" id="{51A98252-590E-491F-B873-A2278FD3AAA9}"/>
              </a:ext>
            </a:extLst>
          </p:cNvPr>
          <p:cNvSpPr/>
          <p:nvPr/>
        </p:nvSpPr>
        <p:spPr>
          <a:xfrm>
            <a:off x="3267638" y="5659226"/>
            <a:ext cx="1038032"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Finland’s</a:t>
            </a:r>
            <a:endParaRPr lang="en-AU" dirty="0"/>
          </a:p>
        </p:txBody>
      </p:sp>
      <p:pic>
        <p:nvPicPr>
          <p:cNvPr id="6" name="Picture 5" descr="A cartoon of a child holding a flag&#10;&#10;Description automatically generated">
            <a:extLst>
              <a:ext uri="{FF2B5EF4-FFF2-40B4-BE49-F238E27FC236}">
                <a16:creationId xmlns:a16="http://schemas.microsoft.com/office/drawing/2014/main" id="{EBF61869-A4D6-4F9D-810A-FF2A2D5DB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827" y="4811390"/>
            <a:ext cx="2910713" cy="2057874"/>
          </a:xfrm>
          <a:prstGeom prst="rect">
            <a:avLst/>
          </a:prstGeom>
        </p:spPr>
      </p:pic>
      <p:pic>
        <p:nvPicPr>
          <p:cNvPr id="9" name="Picture 8" descr="A green and blue aurora borealis&#10;&#10;Description automatically generated">
            <a:extLst>
              <a:ext uri="{FF2B5EF4-FFF2-40B4-BE49-F238E27FC236}">
                <a16:creationId xmlns:a16="http://schemas.microsoft.com/office/drawing/2014/main" id="{49AAB52D-777A-49AA-8382-E0944C703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423" y="-30606"/>
            <a:ext cx="1803799" cy="1275286"/>
          </a:xfrm>
          <a:prstGeom prst="rect">
            <a:avLst/>
          </a:prstGeom>
        </p:spPr>
      </p:pic>
      <p:pic>
        <p:nvPicPr>
          <p:cNvPr id="12" name="Picture 11" descr="A blue and white flag&#10;&#10;Description automatically generated">
            <a:extLst>
              <a:ext uri="{FF2B5EF4-FFF2-40B4-BE49-F238E27FC236}">
                <a16:creationId xmlns:a16="http://schemas.microsoft.com/office/drawing/2014/main" id="{4E0F20BC-E4F3-4946-89DA-3F3CA3B9B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521" y="73727"/>
            <a:ext cx="1625247" cy="1149050"/>
          </a:xfrm>
          <a:prstGeom prst="rect">
            <a:avLst/>
          </a:prstGeom>
        </p:spPr>
      </p:pic>
    </p:spTree>
    <p:extLst>
      <p:ext uri="{BB962C8B-B14F-4D97-AF65-F5344CB8AC3E}">
        <p14:creationId xmlns:p14="http://schemas.microsoft.com/office/powerpoint/2010/main" val="365527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41" grpId="0" animBg="1"/>
      <p:bldP spid="42" grpId="0" animBg="1"/>
      <p:bldP spid="43" grpId="0" animBg="1"/>
      <p:bldP spid="44" grpId="0" animBg="1"/>
      <p:bldP spid="46" grpId="0" animBg="1"/>
      <p:bldP spid="47" grpId="0" animBg="1"/>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325283"/>
            <a:ext cx="9330446" cy="954107"/>
          </a:xfrm>
          <a:prstGeom prst="rect">
            <a:avLst/>
          </a:prstGeom>
          <a:noFill/>
        </p:spPr>
        <p:txBody>
          <a:bodyPr wrap="square" rtlCol="0">
            <a:spAutoFit/>
          </a:bodyPr>
          <a:lstStyle/>
          <a:p>
            <a:pPr algn="ctr"/>
            <a:r>
              <a:rPr lang="en-AU" sz="5400" dirty="0">
                <a:latin typeface="+mj-lt"/>
              </a:rPr>
              <a:t>Proper Nouns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279390"/>
            <a:ext cx="8896921" cy="4836389"/>
          </a:xfrm>
          <a:prstGeom prst="rect">
            <a:avLst/>
          </a:prstGeom>
          <a:noFill/>
        </p:spPr>
        <p:txBody>
          <a:bodyPr wrap="square" rtlCol="0">
            <a:spAutoFit/>
          </a:bodyPr>
          <a:lstStyle/>
          <a:p>
            <a:r>
              <a:rPr lang="en-AU" sz="2400" dirty="0">
                <a:solidFill>
                  <a:srgbClr val="00B050"/>
                </a:solidFill>
                <a:latin typeface="+mj-lt"/>
              </a:rPr>
              <a:t>Rewrite the text with the correct capital letters. </a:t>
            </a:r>
            <a:r>
              <a:rPr lang="en-AU" sz="2400" dirty="0">
                <a:solidFill>
                  <a:srgbClr val="00B050"/>
                </a:solidFill>
              </a:rPr>
              <a:t>There are 17 capital letters needed! Find them all.</a:t>
            </a:r>
          </a:p>
          <a:p>
            <a:endParaRPr lang="en-AU" sz="2400" dirty="0">
              <a:solidFill>
                <a:srgbClr val="00B050"/>
              </a:solidFill>
              <a:latin typeface="+mj-lt"/>
            </a:endParaRPr>
          </a:p>
          <a:p>
            <a:endParaRPr lang="en-AU" sz="2400" dirty="0">
              <a:latin typeface="+mj-lt"/>
            </a:endParaRPr>
          </a:p>
          <a:p>
            <a:pPr>
              <a:lnSpc>
                <a:spcPct val="150000"/>
              </a:lnSpc>
            </a:pPr>
            <a:r>
              <a:rPr lang="en-AU" sz="2400" dirty="0">
                <a:latin typeface="+mj-lt"/>
              </a:rPr>
              <a:t>Whether you speak english, japanese or french, pandas are adorable! They are black and white bears native to china. One famous place to see pandas is in chengdu. chengdu is a city in the sichuan province. The wolong nature reserve and the foping nature reserve are places that protect pandas and are open monday to sunday. Pandas are loved all over earth, especially in asia. </a:t>
            </a:r>
          </a:p>
        </p:txBody>
      </p:sp>
      <p:sp>
        <p:nvSpPr>
          <p:cNvPr id="15" name="Rectangle 14">
            <a:extLst>
              <a:ext uri="{FF2B5EF4-FFF2-40B4-BE49-F238E27FC236}">
                <a16:creationId xmlns:a16="http://schemas.microsoft.com/office/drawing/2014/main" id="{2AB61F2E-64D9-4E5F-A4E8-AB9E37286091}"/>
              </a:ext>
            </a:extLst>
          </p:cNvPr>
          <p:cNvSpPr/>
          <p:nvPr/>
        </p:nvSpPr>
        <p:spPr>
          <a:xfrm>
            <a:off x="70274" y="85777"/>
            <a:ext cx="835247"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sp>
        <p:nvSpPr>
          <p:cNvPr id="16" name="Rectangle 15">
            <a:extLst>
              <a:ext uri="{FF2B5EF4-FFF2-40B4-BE49-F238E27FC236}">
                <a16:creationId xmlns:a16="http://schemas.microsoft.com/office/drawing/2014/main" id="{2B786211-08CE-48C0-8C7E-6A2262FEBACD}"/>
              </a:ext>
            </a:extLst>
          </p:cNvPr>
          <p:cNvSpPr/>
          <p:nvPr/>
        </p:nvSpPr>
        <p:spPr>
          <a:xfrm>
            <a:off x="8504808" y="118303"/>
            <a:ext cx="1274421"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Wednesday</a:t>
            </a:r>
            <a:endParaRPr lang="en-AU" dirty="0">
              <a:solidFill>
                <a:schemeClr val="tx1"/>
              </a:solidFill>
            </a:endParaRPr>
          </a:p>
        </p:txBody>
      </p:sp>
      <p:sp>
        <p:nvSpPr>
          <p:cNvPr id="30" name="Rectangle 29">
            <a:extLst>
              <a:ext uri="{FF2B5EF4-FFF2-40B4-BE49-F238E27FC236}">
                <a16:creationId xmlns:a16="http://schemas.microsoft.com/office/drawing/2014/main" id="{5042ADA7-DAD8-4974-B8E5-3469BDAE6622}"/>
              </a:ext>
            </a:extLst>
          </p:cNvPr>
          <p:cNvSpPr/>
          <p:nvPr/>
        </p:nvSpPr>
        <p:spPr>
          <a:xfrm>
            <a:off x="3100140" y="2899322"/>
            <a:ext cx="3321745"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English, Japanese or French</a:t>
            </a:r>
            <a:endParaRPr lang="en-AU" dirty="0"/>
          </a:p>
        </p:txBody>
      </p:sp>
      <p:sp>
        <p:nvSpPr>
          <p:cNvPr id="18" name="Rectangle 17">
            <a:extLst>
              <a:ext uri="{FF2B5EF4-FFF2-40B4-BE49-F238E27FC236}">
                <a16:creationId xmlns:a16="http://schemas.microsoft.com/office/drawing/2014/main" id="{D6CF5543-1A16-4112-8019-479BE6F74B88}"/>
              </a:ext>
            </a:extLst>
          </p:cNvPr>
          <p:cNvSpPr/>
          <p:nvPr/>
        </p:nvSpPr>
        <p:spPr>
          <a:xfrm>
            <a:off x="5631773" y="3465605"/>
            <a:ext cx="710214"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China</a:t>
            </a:r>
            <a:endParaRPr lang="en-AU" dirty="0"/>
          </a:p>
        </p:txBody>
      </p:sp>
      <p:sp>
        <p:nvSpPr>
          <p:cNvPr id="19" name="Rectangle 18">
            <a:extLst>
              <a:ext uri="{FF2B5EF4-FFF2-40B4-BE49-F238E27FC236}">
                <a16:creationId xmlns:a16="http://schemas.microsoft.com/office/drawing/2014/main" id="{8D228F04-5EF4-4A67-9029-BF7A9B3AB8DF}"/>
              </a:ext>
            </a:extLst>
          </p:cNvPr>
          <p:cNvSpPr/>
          <p:nvPr/>
        </p:nvSpPr>
        <p:spPr>
          <a:xfrm>
            <a:off x="2668110" y="4030982"/>
            <a:ext cx="1054963"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Chengdu</a:t>
            </a:r>
            <a:endParaRPr lang="en-AU" dirty="0"/>
          </a:p>
        </p:txBody>
      </p:sp>
      <p:sp>
        <p:nvSpPr>
          <p:cNvPr id="20" name="Rectangle 19">
            <a:extLst>
              <a:ext uri="{FF2B5EF4-FFF2-40B4-BE49-F238E27FC236}">
                <a16:creationId xmlns:a16="http://schemas.microsoft.com/office/drawing/2014/main" id="{4E6F01D1-4345-4B76-90A0-3220540D4347}"/>
              </a:ext>
            </a:extLst>
          </p:cNvPr>
          <p:cNvSpPr/>
          <p:nvPr/>
        </p:nvSpPr>
        <p:spPr>
          <a:xfrm>
            <a:off x="3832564" y="4041859"/>
            <a:ext cx="1141522"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Chengdu</a:t>
            </a:r>
            <a:endParaRPr lang="en-AU" dirty="0"/>
          </a:p>
        </p:txBody>
      </p:sp>
      <p:sp>
        <p:nvSpPr>
          <p:cNvPr id="21" name="Rectangle 20">
            <a:extLst>
              <a:ext uri="{FF2B5EF4-FFF2-40B4-BE49-F238E27FC236}">
                <a16:creationId xmlns:a16="http://schemas.microsoft.com/office/drawing/2014/main" id="{9F099019-603C-4AB1-8CB9-832533F260BD}"/>
              </a:ext>
            </a:extLst>
          </p:cNvPr>
          <p:cNvSpPr/>
          <p:nvPr/>
        </p:nvSpPr>
        <p:spPr>
          <a:xfrm>
            <a:off x="6661396" y="4030981"/>
            <a:ext cx="991155"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Sichuan</a:t>
            </a:r>
            <a:endParaRPr lang="en-AU" dirty="0"/>
          </a:p>
        </p:txBody>
      </p:sp>
      <p:sp>
        <p:nvSpPr>
          <p:cNvPr id="22" name="Rectangle 21">
            <a:extLst>
              <a:ext uri="{FF2B5EF4-FFF2-40B4-BE49-F238E27FC236}">
                <a16:creationId xmlns:a16="http://schemas.microsoft.com/office/drawing/2014/main" id="{9201BA46-4FF5-43D6-9BEA-5D8C5F4BD75F}"/>
              </a:ext>
            </a:extLst>
          </p:cNvPr>
          <p:cNvSpPr/>
          <p:nvPr/>
        </p:nvSpPr>
        <p:spPr>
          <a:xfrm>
            <a:off x="661571" y="4609509"/>
            <a:ext cx="2791843"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Wolong Nature Reserve</a:t>
            </a:r>
            <a:endParaRPr lang="en-AU" dirty="0"/>
          </a:p>
        </p:txBody>
      </p:sp>
      <p:sp>
        <p:nvSpPr>
          <p:cNvPr id="23" name="Rectangle 22">
            <a:extLst>
              <a:ext uri="{FF2B5EF4-FFF2-40B4-BE49-F238E27FC236}">
                <a16:creationId xmlns:a16="http://schemas.microsoft.com/office/drawing/2014/main" id="{4FA66906-C393-439C-93A5-75ABC475F4B2}"/>
              </a:ext>
            </a:extLst>
          </p:cNvPr>
          <p:cNvSpPr/>
          <p:nvPr/>
        </p:nvSpPr>
        <p:spPr>
          <a:xfrm>
            <a:off x="4495432" y="4574278"/>
            <a:ext cx="2633338"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Foping Nature Reserve</a:t>
            </a:r>
            <a:endParaRPr lang="en-AU" dirty="0"/>
          </a:p>
        </p:txBody>
      </p:sp>
      <p:sp>
        <p:nvSpPr>
          <p:cNvPr id="24" name="Rectangle 23">
            <a:extLst>
              <a:ext uri="{FF2B5EF4-FFF2-40B4-BE49-F238E27FC236}">
                <a16:creationId xmlns:a16="http://schemas.microsoft.com/office/drawing/2014/main" id="{6E95316B-58B3-4DA9-B761-51E7368CDC61}"/>
              </a:ext>
            </a:extLst>
          </p:cNvPr>
          <p:cNvSpPr/>
          <p:nvPr/>
        </p:nvSpPr>
        <p:spPr>
          <a:xfrm>
            <a:off x="4267384" y="5129279"/>
            <a:ext cx="2225523"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Monday to Sunday</a:t>
            </a:r>
            <a:endParaRPr lang="en-AU" dirty="0"/>
          </a:p>
        </p:txBody>
      </p:sp>
      <p:sp>
        <p:nvSpPr>
          <p:cNvPr id="25" name="Rectangle 24">
            <a:extLst>
              <a:ext uri="{FF2B5EF4-FFF2-40B4-BE49-F238E27FC236}">
                <a16:creationId xmlns:a16="http://schemas.microsoft.com/office/drawing/2014/main" id="{6E639084-414C-483E-85D7-DE182C941481}"/>
              </a:ext>
            </a:extLst>
          </p:cNvPr>
          <p:cNvSpPr/>
          <p:nvPr/>
        </p:nvSpPr>
        <p:spPr>
          <a:xfrm>
            <a:off x="1257853" y="5670386"/>
            <a:ext cx="730745"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Earth</a:t>
            </a:r>
            <a:endParaRPr lang="en-AU" dirty="0"/>
          </a:p>
        </p:txBody>
      </p:sp>
      <p:sp>
        <p:nvSpPr>
          <p:cNvPr id="26" name="Rectangle 25">
            <a:extLst>
              <a:ext uri="{FF2B5EF4-FFF2-40B4-BE49-F238E27FC236}">
                <a16:creationId xmlns:a16="http://schemas.microsoft.com/office/drawing/2014/main" id="{25EF97DB-0564-42C0-A927-92167E957CB7}"/>
              </a:ext>
            </a:extLst>
          </p:cNvPr>
          <p:cNvSpPr/>
          <p:nvPr/>
        </p:nvSpPr>
        <p:spPr>
          <a:xfrm>
            <a:off x="3589905" y="5661080"/>
            <a:ext cx="730745"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Asia</a:t>
            </a:r>
            <a:endParaRPr lang="en-AU" dirty="0"/>
          </a:p>
        </p:txBody>
      </p:sp>
      <p:pic>
        <p:nvPicPr>
          <p:cNvPr id="5" name="Picture 4" descr="A panda bear lying on a pile of books&#10;&#10;Description automatically generated">
            <a:extLst>
              <a:ext uri="{FF2B5EF4-FFF2-40B4-BE49-F238E27FC236}">
                <a16:creationId xmlns:a16="http://schemas.microsoft.com/office/drawing/2014/main" id="{7FC60877-1FCA-46F0-81F8-C2B7565D2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6603" y="1553351"/>
            <a:ext cx="1967607" cy="1391098"/>
          </a:xfrm>
          <a:prstGeom prst="rect">
            <a:avLst/>
          </a:prstGeom>
        </p:spPr>
      </p:pic>
      <p:pic>
        <p:nvPicPr>
          <p:cNvPr id="7" name="Picture 6" descr="A panda holding a bamboo&#10;&#10;Description automatically generated">
            <a:extLst>
              <a:ext uri="{FF2B5EF4-FFF2-40B4-BE49-F238E27FC236}">
                <a16:creationId xmlns:a16="http://schemas.microsoft.com/office/drawing/2014/main" id="{885BA78B-E115-4726-9F0D-A624718C2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464" y="5484386"/>
            <a:ext cx="2040482" cy="1442621"/>
          </a:xfrm>
          <a:prstGeom prst="rect">
            <a:avLst/>
          </a:prstGeom>
        </p:spPr>
      </p:pic>
      <p:pic>
        <p:nvPicPr>
          <p:cNvPr id="9" name="Picture 8" descr="A cartoon panda bear sitting&#10;&#10;Description automatically generated">
            <a:extLst>
              <a:ext uri="{FF2B5EF4-FFF2-40B4-BE49-F238E27FC236}">
                <a16:creationId xmlns:a16="http://schemas.microsoft.com/office/drawing/2014/main" id="{39DBC090-8CB8-495C-8C8E-E3DFDBCFB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23" y="187366"/>
            <a:ext cx="1569603" cy="1109709"/>
          </a:xfrm>
          <a:prstGeom prst="rect">
            <a:avLst/>
          </a:prstGeom>
        </p:spPr>
      </p:pic>
    </p:spTree>
    <p:extLst>
      <p:ext uri="{BB962C8B-B14F-4D97-AF65-F5344CB8AC3E}">
        <p14:creationId xmlns:p14="http://schemas.microsoft.com/office/powerpoint/2010/main" val="212607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Capital Letter Quiz</a:t>
            </a:r>
          </a:p>
        </p:txBody>
      </p:sp>
      <p:sp>
        <p:nvSpPr>
          <p:cNvPr id="3" name="TextBox 2">
            <a:extLst>
              <a:ext uri="{FF2B5EF4-FFF2-40B4-BE49-F238E27FC236}">
                <a16:creationId xmlns:a16="http://schemas.microsoft.com/office/drawing/2014/main" id="{81BD4FDC-A709-9FCA-56A2-E34BD625EAFE}"/>
              </a:ext>
            </a:extLst>
          </p:cNvPr>
          <p:cNvSpPr txBox="1"/>
          <p:nvPr/>
        </p:nvSpPr>
        <p:spPr>
          <a:xfrm>
            <a:off x="648354" y="1563079"/>
            <a:ext cx="8754893" cy="1815882"/>
          </a:xfrm>
          <a:prstGeom prst="rect">
            <a:avLst/>
          </a:prstGeom>
          <a:noFill/>
        </p:spPr>
        <p:txBody>
          <a:bodyPr wrap="square" rtlCol="0">
            <a:spAutoFit/>
          </a:bodyPr>
          <a:lstStyle/>
          <a:p>
            <a:r>
              <a:rPr lang="en-US" sz="2800" dirty="0">
                <a:latin typeface="+mj-lt"/>
              </a:rPr>
              <a:t>Everyone stand up. On your whiteboard/paper, w</a:t>
            </a:r>
            <a:r>
              <a:rPr lang="en-AU" sz="2800" dirty="0">
                <a:latin typeface="+mj-lt"/>
              </a:rPr>
              <a:t>rite ‘Yes’ if the word needs a capital letter, and ‘No’ if it doesn’t. If you’re correct, you’re still in. If you’re wrong, you have to sit down. Can you last until the final word??</a:t>
            </a: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568" y="3130245"/>
            <a:ext cx="4984711" cy="3449420"/>
          </a:xfrm>
          <a:prstGeom prst="rect">
            <a:avLst/>
          </a:prstGeom>
        </p:spPr>
      </p:pic>
      <p:pic>
        <p:nvPicPr>
          <p:cNvPr id="6" name="Picture 5" descr="A colorful text with dots&#10;&#10;Description automatically generated">
            <a:extLst>
              <a:ext uri="{FF2B5EF4-FFF2-40B4-BE49-F238E27FC236}">
                <a16:creationId xmlns:a16="http://schemas.microsoft.com/office/drawing/2014/main" id="{9CFF1014-0C06-4B36-B602-11619D27C9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4814" y="3184476"/>
            <a:ext cx="4981112" cy="3449420"/>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516" y="5041409"/>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911" y="0"/>
            <a:ext cx="1818818" cy="1259531"/>
          </a:xfrm>
          <a:prstGeom prst="rect">
            <a:avLst/>
          </a:prstGeom>
        </p:spPr>
      </p:pic>
    </p:spTree>
    <p:extLst>
      <p:ext uri="{BB962C8B-B14F-4D97-AF65-F5344CB8AC3E}">
        <p14:creationId xmlns:p14="http://schemas.microsoft.com/office/powerpoint/2010/main" val="111669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90"/>
                                          </p:val>
                                        </p:tav>
                                        <p:tav tm="100000">
                                          <p:val>
                                            <p:fltVal val="0"/>
                                          </p:val>
                                        </p:tav>
                                      </p:tavLst>
                                    </p:anim>
                                    <p:animEffect transition="in" filter="fade">
                                      <p:cBhvr>
                                        <p:cTn id="10" dur="2000"/>
                                        <p:tgtEl>
                                          <p:spTgt spid="6"/>
                                        </p:tgtEl>
                                      </p:cBhvr>
                                    </p:animEffect>
                                  </p:childTnLst>
                                  <p:subTnLst>
                                    <p:audio>
                                      <p:cMediaNode vol="70000">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864109" y="2618755"/>
            <a:ext cx="4008283" cy="1446550"/>
          </a:xfrm>
          <a:prstGeom prst="rect">
            <a:avLst/>
          </a:prstGeom>
          <a:noFill/>
        </p:spPr>
        <p:txBody>
          <a:bodyPr wrap="square" rtlCol="0">
            <a:spAutoFit/>
          </a:bodyPr>
          <a:lstStyle/>
          <a:p>
            <a:pPr algn="ctr"/>
            <a:r>
              <a:rPr lang="en-US" sz="8800" dirty="0">
                <a:latin typeface="+mj-lt"/>
              </a:rPr>
              <a:t>monkey</a:t>
            </a:r>
            <a:endParaRPr lang="en-AU" sz="88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7" name="Rectangle 16">
            <a:extLst>
              <a:ext uri="{FF2B5EF4-FFF2-40B4-BE49-F238E27FC236}">
                <a16:creationId xmlns:a16="http://schemas.microsoft.com/office/drawing/2014/main" id="{7B214EA8-12F8-4163-AFC1-232813480409}"/>
              </a:ext>
            </a:extLst>
          </p:cNvPr>
          <p:cNvSpPr/>
          <p:nvPr/>
        </p:nvSpPr>
        <p:spPr>
          <a:xfrm>
            <a:off x="6962243"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346074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963648" y="2618755"/>
            <a:ext cx="3818894" cy="1446550"/>
          </a:xfrm>
          <a:prstGeom prst="rect">
            <a:avLst/>
          </a:prstGeom>
          <a:noFill/>
        </p:spPr>
        <p:txBody>
          <a:bodyPr wrap="square" rtlCol="0">
            <a:spAutoFit/>
          </a:bodyPr>
          <a:lstStyle/>
          <a:p>
            <a:pPr algn="ctr"/>
            <a:r>
              <a:rPr lang="en-US" sz="8800" dirty="0" err="1">
                <a:latin typeface="+mj-lt"/>
              </a:rPr>
              <a:t>tuesday</a:t>
            </a:r>
            <a:endParaRPr lang="en-AU" sz="88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5" name="Rectangle 14">
            <a:extLst>
              <a:ext uri="{FF2B5EF4-FFF2-40B4-BE49-F238E27FC236}">
                <a16:creationId xmlns:a16="http://schemas.microsoft.com/office/drawing/2014/main" id="{E2FDBB97-6F6A-45D8-88A4-B3F142924BD2}"/>
              </a:ext>
            </a:extLst>
          </p:cNvPr>
          <p:cNvSpPr/>
          <p:nvPr/>
        </p:nvSpPr>
        <p:spPr>
          <a:xfrm>
            <a:off x="7054256"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40713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871635" y="2618755"/>
            <a:ext cx="4008283" cy="1569660"/>
          </a:xfrm>
          <a:prstGeom prst="rect">
            <a:avLst/>
          </a:prstGeom>
          <a:noFill/>
        </p:spPr>
        <p:txBody>
          <a:bodyPr wrap="square" rtlCol="0">
            <a:spAutoFit/>
          </a:bodyPr>
          <a:lstStyle/>
          <a:p>
            <a:pPr algn="ctr"/>
            <a:r>
              <a:rPr lang="en-US" sz="9600" dirty="0">
                <a:latin typeface="+mj-lt"/>
              </a:rPr>
              <a:t>teacher</a:t>
            </a:r>
            <a:endParaRPr lang="en-AU" sz="96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7" name="Rectangle 16">
            <a:extLst>
              <a:ext uri="{FF2B5EF4-FFF2-40B4-BE49-F238E27FC236}">
                <a16:creationId xmlns:a16="http://schemas.microsoft.com/office/drawing/2014/main" id="{7B214EA8-12F8-4163-AFC1-232813480409}"/>
              </a:ext>
            </a:extLst>
          </p:cNvPr>
          <p:cNvSpPr/>
          <p:nvPr/>
        </p:nvSpPr>
        <p:spPr>
          <a:xfrm>
            <a:off x="6962243"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36181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963648" y="2383768"/>
            <a:ext cx="3818894" cy="2554545"/>
          </a:xfrm>
          <a:prstGeom prst="rect">
            <a:avLst/>
          </a:prstGeom>
          <a:noFill/>
        </p:spPr>
        <p:txBody>
          <a:bodyPr wrap="square" rtlCol="0">
            <a:spAutoFit/>
          </a:bodyPr>
          <a:lstStyle/>
          <a:p>
            <a:pPr algn="ctr"/>
            <a:r>
              <a:rPr lang="en-US" sz="8000" dirty="0">
                <a:latin typeface="+mj-lt"/>
              </a:rPr>
              <a:t>mount </a:t>
            </a:r>
            <a:r>
              <a:rPr lang="en-US" sz="8000" dirty="0" err="1">
                <a:latin typeface="+mj-lt"/>
              </a:rPr>
              <a:t>everest</a:t>
            </a:r>
            <a:endParaRPr lang="en-AU" sz="80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5" name="Rectangle 14">
            <a:extLst>
              <a:ext uri="{FF2B5EF4-FFF2-40B4-BE49-F238E27FC236}">
                <a16:creationId xmlns:a16="http://schemas.microsoft.com/office/drawing/2014/main" id="{E2FDBB97-6F6A-45D8-88A4-B3F142924BD2}"/>
              </a:ext>
            </a:extLst>
          </p:cNvPr>
          <p:cNvSpPr/>
          <p:nvPr/>
        </p:nvSpPr>
        <p:spPr>
          <a:xfrm>
            <a:off x="7054256"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252564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871635" y="2105560"/>
            <a:ext cx="4008283" cy="2646878"/>
          </a:xfrm>
          <a:prstGeom prst="rect">
            <a:avLst/>
          </a:prstGeom>
          <a:noFill/>
        </p:spPr>
        <p:txBody>
          <a:bodyPr wrap="square" rtlCol="0">
            <a:spAutoFit/>
          </a:bodyPr>
          <a:lstStyle/>
          <a:p>
            <a:pPr algn="ctr"/>
            <a:r>
              <a:rPr lang="en-US" sz="16600" dirty="0">
                <a:latin typeface="+mj-lt"/>
              </a:rPr>
              <a:t>car</a:t>
            </a:r>
            <a:endParaRPr lang="en-AU" sz="166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7" name="Rectangle 16">
            <a:extLst>
              <a:ext uri="{FF2B5EF4-FFF2-40B4-BE49-F238E27FC236}">
                <a16:creationId xmlns:a16="http://schemas.microsoft.com/office/drawing/2014/main" id="{7B214EA8-12F8-4163-AFC1-232813480409}"/>
              </a:ext>
            </a:extLst>
          </p:cNvPr>
          <p:cNvSpPr/>
          <p:nvPr/>
        </p:nvSpPr>
        <p:spPr>
          <a:xfrm>
            <a:off x="6962243"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37745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871635" y="2363012"/>
            <a:ext cx="4008283" cy="1862048"/>
          </a:xfrm>
          <a:prstGeom prst="rect">
            <a:avLst/>
          </a:prstGeom>
          <a:noFill/>
        </p:spPr>
        <p:txBody>
          <a:bodyPr wrap="square" rtlCol="0">
            <a:spAutoFit/>
          </a:bodyPr>
          <a:lstStyle/>
          <a:p>
            <a:pPr algn="ctr"/>
            <a:r>
              <a:rPr lang="en-US" sz="11500" dirty="0">
                <a:latin typeface="+mj-lt"/>
              </a:rPr>
              <a:t>winter</a:t>
            </a:r>
            <a:endParaRPr lang="en-AU" sz="115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7" name="Rectangle 16">
            <a:extLst>
              <a:ext uri="{FF2B5EF4-FFF2-40B4-BE49-F238E27FC236}">
                <a16:creationId xmlns:a16="http://schemas.microsoft.com/office/drawing/2014/main" id="{7B214EA8-12F8-4163-AFC1-232813480409}"/>
              </a:ext>
            </a:extLst>
          </p:cNvPr>
          <p:cNvSpPr/>
          <p:nvPr/>
        </p:nvSpPr>
        <p:spPr>
          <a:xfrm>
            <a:off x="6962243"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18402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964300" y="2401523"/>
            <a:ext cx="3818894" cy="1862048"/>
          </a:xfrm>
          <a:prstGeom prst="rect">
            <a:avLst/>
          </a:prstGeom>
          <a:noFill/>
        </p:spPr>
        <p:txBody>
          <a:bodyPr wrap="square" rtlCol="0">
            <a:spAutoFit/>
          </a:bodyPr>
          <a:lstStyle/>
          <a:p>
            <a:pPr algn="ctr"/>
            <a:r>
              <a:rPr lang="en-US" sz="11500" dirty="0">
                <a:latin typeface="+mj-lt"/>
              </a:rPr>
              <a:t>friend</a:t>
            </a:r>
            <a:endParaRPr lang="en-AU" sz="115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7" name="Rectangle 16">
            <a:extLst>
              <a:ext uri="{FF2B5EF4-FFF2-40B4-BE49-F238E27FC236}">
                <a16:creationId xmlns:a16="http://schemas.microsoft.com/office/drawing/2014/main" id="{7B214EA8-12F8-4163-AFC1-232813480409}"/>
              </a:ext>
            </a:extLst>
          </p:cNvPr>
          <p:cNvSpPr/>
          <p:nvPr/>
        </p:nvSpPr>
        <p:spPr>
          <a:xfrm>
            <a:off x="6962243"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208473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66109" y="1776143"/>
            <a:ext cx="8754893" cy="2179956"/>
          </a:xfrm>
          <a:prstGeom prst="rect">
            <a:avLst/>
          </a:prstGeom>
          <a:noFill/>
        </p:spPr>
        <p:txBody>
          <a:bodyPr wrap="square" rtlCol="0">
            <a:spAutoFit/>
          </a:bodyPr>
          <a:lstStyle/>
          <a:p>
            <a:r>
              <a:rPr lang="en-AU" sz="2800" dirty="0">
                <a:latin typeface="+mj-lt"/>
              </a:rPr>
              <a:t>By the end of these lessons, I will be able to:</a:t>
            </a:r>
          </a:p>
          <a:p>
            <a:endParaRPr lang="en-AU" sz="2800" dirty="0">
              <a:latin typeface="+mj-lt"/>
            </a:endParaRPr>
          </a:p>
          <a:p>
            <a:pPr marL="342900" indent="-342900">
              <a:lnSpc>
                <a:spcPct val="150000"/>
              </a:lnSpc>
              <a:buFontTx/>
              <a:buChar char="-"/>
            </a:pPr>
            <a:r>
              <a:rPr lang="en-AU" sz="2800" dirty="0">
                <a:latin typeface="+mj-lt"/>
              </a:rPr>
              <a:t>Define proper noun and give examples</a:t>
            </a:r>
          </a:p>
          <a:p>
            <a:pPr marL="342900" indent="-342900">
              <a:lnSpc>
                <a:spcPct val="150000"/>
              </a:lnSpc>
              <a:buFontTx/>
              <a:buChar char="-"/>
            </a:pPr>
            <a:r>
              <a:rPr lang="en-AU" sz="2800" dirty="0">
                <a:latin typeface="+mj-lt"/>
              </a:rPr>
              <a:t>Identify proper nouns and add capital letters </a:t>
            </a:r>
          </a:p>
        </p:txBody>
      </p:sp>
      <p:pic>
        <p:nvPicPr>
          <p:cNvPr id="10" name="Picture 9" descr="A yellow tower with trees and bushes with Eiffel Tower in the background&#10;&#10;Description automatically generated">
            <a:extLst>
              <a:ext uri="{FF2B5EF4-FFF2-40B4-BE49-F238E27FC236}">
                <a16:creationId xmlns:a16="http://schemas.microsoft.com/office/drawing/2014/main" id="{179C1713-F889-478B-AAF8-9EE3D8397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1375" y="3820208"/>
            <a:ext cx="4440958" cy="3139757"/>
          </a:xfrm>
          <a:prstGeom prst="rect">
            <a:avLst/>
          </a:prstGeom>
        </p:spPr>
      </p:pic>
      <p:pic>
        <p:nvPicPr>
          <p:cNvPr id="11" name="Picture 10" descr="A white house with a flag on top&#10;&#10;Description automatically generated">
            <a:extLst>
              <a:ext uri="{FF2B5EF4-FFF2-40B4-BE49-F238E27FC236}">
                <a16:creationId xmlns:a16="http://schemas.microsoft.com/office/drawing/2014/main" id="{FF74F978-BFD8-4381-98F5-085738192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 y="4076680"/>
            <a:ext cx="3905170" cy="2760955"/>
          </a:xfrm>
          <a:prstGeom prst="rect">
            <a:avLst/>
          </a:prstGeom>
        </p:spPr>
      </p:pic>
      <p:pic>
        <p:nvPicPr>
          <p:cNvPr id="20" name="Picture 19" descr="A cartoon of a cat writing on a book&#10;&#10;Description automatically generated">
            <a:extLst>
              <a:ext uri="{FF2B5EF4-FFF2-40B4-BE49-F238E27FC236}">
                <a16:creationId xmlns:a16="http://schemas.microsoft.com/office/drawing/2014/main" id="{20A9CB52-077F-4421-9B71-2555317E9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205" y="0"/>
            <a:ext cx="2052865" cy="1451375"/>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963648" y="2580642"/>
            <a:ext cx="3818894" cy="1569660"/>
          </a:xfrm>
          <a:prstGeom prst="rect">
            <a:avLst/>
          </a:prstGeom>
          <a:noFill/>
        </p:spPr>
        <p:txBody>
          <a:bodyPr wrap="square" rtlCol="0">
            <a:spAutoFit/>
          </a:bodyPr>
          <a:lstStyle/>
          <a:p>
            <a:pPr algn="ctr"/>
            <a:r>
              <a:rPr lang="en-US" sz="9600" dirty="0" err="1">
                <a:latin typeface="+mj-lt"/>
              </a:rPr>
              <a:t>jupiter</a:t>
            </a:r>
            <a:endParaRPr lang="en-AU" sz="96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5" name="Rectangle 14">
            <a:extLst>
              <a:ext uri="{FF2B5EF4-FFF2-40B4-BE49-F238E27FC236}">
                <a16:creationId xmlns:a16="http://schemas.microsoft.com/office/drawing/2014/main" id="{E2FDBB97-6F6A-45D8-88A4-B3F142924BD2}"/>
              </a:ext>
            </a:extLst>
          </p:cNvPr>
          <p:cNvSpPr/>
          <p:nvPr/>
        </p:nvSpPr>
        <p:spPr>
          <a:xfrm>
            <a:off x="7054256"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39779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964300" y="2497975"/>
            <a:ext cx="4008283" cy="1862048"/>
          </a:xfrm>
          <a:prstGeom prst="rect">
            <a:avLst/>
          </a:prstGeom>
          <a:noFill/>
        </p:spPr>
        <p:txBody>
          <a:bodyPr wrap="square" rtlCol="0">
            <a:spAutoFit/>
          </a:bodyPr>
          <a:lstStyle/>
          <a:p>
            <a:pPr algn="ctr"/>
            <a:r>
              <a:rPr lang="en-US" sz="11500" dirty="0" err="1">
                <a:latin typeface="+mj-lt"/>
              </a:rPr>
              <a:t>italian</a:t>
            </a:r>
            <a:endParaRPr lang="en-AU" sz="115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5" name="Rectangle 14">
            <a:extLst>
              <a:ext uri="{FF2B5EF4-FFF2-40B4-BE49-F238E27FC236}">
                <a16:creationId xmlns:a16="http://schemas.microsoft.com/office/drawing/2014/main" id="{E2FDBB97-6F6A-45D8-88A4-B3F142924BD2}"/>
              </a:ext>
            </a:extLst>
          </p:cNvPr>
          <p:cNvSpPr/>
          <p:nvPr/>
        </p:nvSpPr>
        <p:spPr>
          <a:xfrm>
            <a:off x="7054256"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355827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780597" y="2651926"/>
            <a:ext cx="4184995" cy="1569660"/>
          </a:xfrm>
          <a:prstGeom prst="rect">
            <a:avLst/>
          </a:prstGeom>
          <a:noFill/>
        </p:spPr>
        <p:txBody>
          <a:bodyPr wrap="square" rtlCol="0">
            <a:spAutoFit/>
          </a:bodyPr>
          <a:lstStyle/>
          <a:p>
            <a:pPr algn="ctr"/>
            <a:r>
              <a:rPr lang="en-US" sz="9600" dirty="0" err="1">
                <a:latin typeface="+mj-lt"/>
              </a:rPr>
              <a:t>french</a:t>
            </a:r>
            <a:endParaRPr lang="en-AU" sz="96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5" name="Rectangle 14">
            <a:extLst>
              <a:ext uri="{FF2B5EF4-FFF2-40B4-BE49-F238E27FC236}">
                <a16:creationId xmlns:a16="http://schemas.microsoft.com/office/drawing/2014/main" id="{E2FDBB97-6F6A-45D8-88A4-B3F142924BD2}"/>
              </a:ext>
            </a:extLst>
          </p:cNvPr>
          <p:cNvSpPr/>
          <p:nvPr/>
        </p:nvSpPr>
        <p:spPr>
          <a:xfrm>
            <a:off x="7054256"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189161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964300" y="2419279"/>
            <a:ext cx="3818894" cy="1862048"/>
          </a:xfrm>
          <a:prstGeom prst="rect">
            <a:avLst/>
          </a:prstGeom>
          <a:noFill/>
        </p:spPr>
        <p:txBody>
          <a:bodyPr wrap="square" rtlCol="0">
            <a:spAutoFit/>
          </a:bodyPr>
          <a:lstStyle/>
          <a:p>
            <a:pPr algn="ctr"/>
            <a:r>
              <a:rPr lang="en-US" sz="11500" dirty="0">
                <a:latin typeface="+mj-lt"/>
              </a:rPr>
              <a:t>house</a:t>
            </a:r>
            <a:endParaRPr lang="en-AU" sz="115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7" name="Rectangle 16">
            <a:extLst>
              <a:ext uri="{FF2B5EF4-FFF2-40B4-BE49-F238E27FC236}">
                <a16:creationId xmlns:a16="http://schemas.microsoft.com/office/drawing/2014/main" id="{7B214EA8-12F8-4163-AFC1-232813480409}"/>
              </a:ext>
            </a:extLst>
          </p:cNvPr>
          <p:cNvSpPr/>
          <p:nvPr/>
        </p:nvSpPr>
        <p:spPr>
          <a:xfrm>
            <a:off x="6962243"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28624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3215479" y="2997646"/>
            <a:ext cx="3409771" cy="1569660"/>
          </a:xfrm>
          <a:prstGeom prst="rect">
            <a:avLst/>
          </a:prstGeom>
          <a:noFill/>
        </p:spPr>
        <p:txBody>
          <a:bodyPr wrap="square" rtlCol="0">
            <a:spAutoFit/>
          </a:bodyPr>
          <a:lstStyle/>
          <a:p>
            <a:pPr algn="ctr"/>
            <a:r>
              <a:rPr lang="en-US" sz="9600" dirty="0" err="1">
                <a:latin typeface="+mj-lt"/>
              </a:rPr>
              <a:t>mary</a:t>
            </a:r>
            <a:endParaRPr lang="en-AU" sz="96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2576" y="3544395"/>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5" name="Rectangle 14">
            <a:extLst>
              <a:ext uri="{FF2B5EF4-FFF2-40B4-BE49-F238E27FC236}">
                <a16:creationId xmlns:a16="http://schemas.microsoft.com/office/drawing/2014/main" id="{E2FDBB97-6F6A-45D8-88A4-B3F142924BD2}"/>
              </a:ext>
            </a:extLst>
          </p:cNvPr>
          <p:cNvSpPr/>
          <p:nvPr/>
        </p:nvSpPr>
        <p:spPr>
          <a:xfrm>
            <a:off x="7055841" y="3544395"/>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38138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1776367" y="2324371"/>
            <a:ext cx="6353917" cy="2800767"/>
          </a:xfrm>
          <a:prstGeom prst="rect">
            <a:avLst/>
          </a:prstGeom>
          <a:noFill/>
        </p:spPr>
        <p:txBody>
          <a:bodyPr wrap="square" rtlCol="0">
            <a:spAutoFit/>
          </a:bodyPr>
          <a:lstStyle/>
          <a:p>
            <a:pPr algn="ctr"/>
            <a:r>
              <a:rPr lang="en-US" sz="8800" dirty="0">
                <a:latin typeface="+mj-lt"/>
              </a:rPr>
              <a:t>the white house</a:t>
            </a:r>
            <a:endParaRPr lang="en-AU" sz="88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81221" y="3835820"/>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5" name="Rectangle 14">
            <a:extLst>
              <a:ext uri="{FF2B5EF4-FFF2-40B4-BE49-F238E27FC236}">
                <a16:creationId xmlns:a16="http://schemas.microsoft.com/office/drawing/2014/main" id="{E2FDBB97-6F6A-45D8-88A4-B3F142924BD2}"/>
              </a:ext>
            </a:extLst>
          </p:cNvPr>
          <p:cNvSpPr/>
          <p:nvPr/>
        </p:nvSpPr>
        <p:spPr>
          <a:xfrm>
            <a:off x="7134486" y="3835820"/>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113540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uzzle pieces in different colors&#10;&#10;Description automatically generated">
            <a:extLst>
              <a:ext uri="{FF2B5EF4-FFF2-40B4-BE49-F238E27FC236}">
                <a16:creationId xmlns:a16="http://schemas.microsoft.com/office/drawing/2014/main" id="{61659AF4-7E5B-4318-A45F-9F954FF85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 y="8431"/>
            <a:ext cx="9886036" cy="6841137"/>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3" name="Rectangle 12">
            <a:extLst>
              <a:ext uri="{FF2B5EF4-FFF2-40B4-BE49-F238E27FC236}">
                <a16:creationId xmlns:a16="http://schemas.microsoft.com/office/drawing/2014/main" id="{6E4C12D8-A2F3-4322-BA52-D832B543DA0B}"/>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1BD4FDC-A709-9FCA-56A2-E34BD625EAFE}"/>
              </a:ext>
            </a:extLst>
          </p:cNvPr>
          <p:cNvSpPr txBox="1"/>
          <p:nvPr/>
        </p:nvSpPr>
        <p:spPr>
          <a:xfrm>
            <a:off x="2964300" y="2253966"/>
            <a:ext cx="3818894" cy="2215991"/>
          </a:xfrm>
          <a:prstGeom prst="rect">
            <a:avLst/>
          </a:prstGeom>
          <a:noFill/>
        </p:spPr>
        <p:txBody>
          <a:bodyPr wrap="square" rtlCol="0">
            <a:spAutoFit/>
          </a:bodyPr>
          <a:lstStyle/>
          <a:p>
            <a:pPr algn="ctr"/>
            <a:r>
              <a:rPr lang="en-US" sz="13800" dirty="0">
                <a:latin typeface="+mj-lt"/>
              </a:rPr>
              <a:t>river</a:t>
            </a:r>
            <a:endParaRPr lang="en-AU" sz="13800" dirty="0">
              <a:latin typeface="+mj-lt"/>
            </a:endParaRPr>
          </a:p>
        </p:txBody>
      </p:sp>
      <p:pic>
        <p:nvPicPr>
          <p:cNvPr id="5" name="Picture 4" descr="A cartoon of a child holding a pen and a clipboard&#10;&#10;Description automatically generated">
            <a:extLst>
              <a:ext uri="{FF2B5EF4-FFF2-40B4-BE49-F238E27FC236}">
                <a16:creationId xmlns:a16="http://schemas.microsoft.com/office/drawing/2014/main" id="{13A56178-211D-45BF-920B-DAF06FB4D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903" y="4937237"/>
            <a:ext cx="2924087" cy="2023468"/>
          </a:xfrm>
          <a:prstGeom prst="rect">
            <a:avLst/>
          </a:prstGeom>
        </p:spPr>
      </p:pic>
      <p:pic>
        <p:nvPicPr>
          <p:cNvPr id="9" name="Picture 8" descr="A light bulb with a brain inside&#10;&#10;Description automatically generated">
            <a:extLst>
              <a:ext uri="{FF2B5EF4-FFF2-40B4-BE49-F238E27FC236}">
                <a16:creationId xmlns:a16="http://schemas.microsoft.com/office/drawing/2014/main" id="{54336220-B419-49D7-9E4E-EEBC75328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719" y="33460"/>
            <a:ext cx="2248547" cy="1557119"/>
          </a:xfrm>
          <a:prstGeom prst="rect">
            <a:avLst/>
          </a:prstGeom>
        </p:spPr>
      </p:pic>
      <p:pic>
        <p:nvPicPr>
          <p:cNvPr id="14" name="Picture 13" descr="A group of colorful speech bubbles with question marks&#10;&#10;Description automatically generated">
            <a:extLst>
              <a:ext uri="{FF2B5EF4-FFF2-40B4-BE49-F238E27FC236}">
                <a16:creationId xmlns:a16="http://schemas.microsoft.com/office/drawing/2014/main" id="{AD958221-8DA9-442F-8556-0662BE14B2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00542" y="-169352"/>
            <a:ext cx="2248547" cy="1557119"/>
          </a:xfrm>
          <a:prstGeom prst="rect">
            <a:avLst/>
          </a:prstGeom>
        </p:spPr>
      </p:pic>
      <p:pic>
        <p:nvPicPr>
          <p:cNvPr id="16" name="Picture 15" descr="A colorful text on a black background&#10;&#10;Description automatically generated">
            <a:extLst>
              <a:ext uri="{FF2B5EF4-FFF2-40B4-BE49-F238E27FC236}">
                <a16:creationId xmlns:a16="http://schemas.microsoft.com/office/drawing/2014/main" id="{13C0FB5B-76FC-47DF-813D-B25A0BD07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97" y="148101"/>
            <a:ext cx="3311006" cy="2292871"/>
          </a:xfrm>
          <a:prstGeom prst="rect">
            <a:avLst/>
          </a:prstGeom>
        </p:spPr>
      </p:pic>
      <p:sp>
        <p:nvSpPr>
          <p:cNvPr id="4" name="Rectangle 3">
            <a:extLst>
              <a:ext uri="{FF2B5EF4-FFF2-40B4-BE49-F238E27FC236}">
                <a16:creationId xmlns:a16="http://schemas.microsoft.com/office/drawing/2014/main" id="{6FEBA164-9759-4F68-8547-7DF892B55AEF}"/>
              </a:ext>
            </a:extLst>
          </p:cNvPr>
          <p:cNvSpPr/>
          <p:nvPr/>
        </p:nvSpPr>
        <p:spPr>
          <a:xfrm>
            <a:off x="700991" y="3112124"/>
            <a:ext cx="1990943" cy="78123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Yes</a:t>
            </a:r>
            <a:endParaRPr lang="en-AU" sz="4400" dirty="0"/>
          </a:p>
        </p:txBody>
      </p:sp>
      <p:sp>
        <p:nvSpPr>
          <p:cNvPr id="17" name="Rectangle 16">
            <a:extLst>
              <a:ext uri="{FF2B5EF4-FFF2-40B4-BE49-F238E27FC236}">
                <a16:creationId xmlns:a16="http://schemas.microsoft.com/office/drawing/2014/main" id="{7B214EA8-12F8-4163-AFC1-232813480409}"/>
              </a:ext>
            </a:extLst>
          </p:cNvPr>
          <p:cNvSpPr/>
          <p:nvPr/>
        </p:nvSpPr>
        <p:spPr>
          <a:xfrm>
            <a:off x="6962243" y="3112124"/>
            <a:ext cx="1990943" cy="781235"/>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No</a:t>
            </a:r>
            <a:endParaRPr lang="en-AU" sz="4400" dirty="0"/>
          </a:p>
        </p:txBody>
      </p:sp>
    </p:spTree>
    <p:extLst>
      <p:ext uri="{BB962C8B-B14F-4D97-AF65-F5344CB8AC3E}">
        <p14:creationId xmlns:p14="http://schemas.microsoft.com/office/powerpoint/2010/main" val="89964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Proper Nouns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4" y="1690062"/>
            <a:ext cx="8754893" cy="4102533"/>
          </a:xfrm>
          <a:prstGeom prst="rect">
            <a:avLst/>
          </a:prstGeom>
          <a:noFill/>
        </p:spPr>
        <p:txBody>
          <a:bodyPr wrap="square" rtlCol="0">
            <a:spAutoFit/>
          </a:bodyPr>
          <a:lstStyle/>
          <a:p>
            <a:r>
              <a:rPr lang="en-AU" sz="2200" dirty="0">
                <a:latin typeface="+mj-lt"/>
              </a:rPr>
              <a:t>A proper noun is the name of a specific person, place, or thing. Unlike common nouns, which refer to general items, proper nouns are capitalized because they refer to unique entities. </a:t>
            </a:r>
          </a:p>
          <a:p>
            <a:endParaRPr lang="en-AU" sz="2200" dirty="0">
              <a:latin typeface="+mj-lt"/>
            </a:endParaRPr>
          </a:p>
          <a:p>
            <a:r>
              <a:rPr lang="en-AU" sz="2200" dirty="0">
                <a:latin typeface="+mj-lt"/>
              </a:rPr>
              <a:t>Examples of proper nouns include…</a:t>
            </a:r>
          </a:p>
          <a:p>
            <a:endParaRPr lang="en-AU" sz="2200" dirty="0">
              <a:latin typeface="+mj-lt"/>
            </a:endParaRPr>
          </a:p>
          <a:p>
            <a:pPr marL="342900" indent="-342900">
              <a:lnSpc>
                <a:spcPct val="150000"/>
              </a:lnSpc>
              <a:buFont typeface="Wingdings" panose="05000000000000000000" pitchFamily="2" charset="2"/>
              <a:buChar char="q"/>
            </a:pPr>
            <a:r>
              <a:rPr lang="en-AU" sz="2200" dirty="0">
                <a:latin typeface="+mj-lt"/>
              </a:rPr>
              <a:t>Names of people (e.g., John, Mary)</a:t>
            </a:r>
          </a:p>
          <a:p>
            <a:pPr marL="342900" indent="-342900">
              <a:lnSpc>
                <a:spcPct val="150000"/>
              </a:lnSpc>
              <a:buFont typeface="Wingdings" panose="05000000000000000000" pitchFamily="2" charset="2"/>
              <a:buChar char="q"/>
            </a:pPr>
            <a:r>
              <a:rPr lang="en-AU" sz="2200" dirty="0">
                <a:latin typeface="+mj-lt"/>
              </a:rPr>
              <a:t>Names of places (e.g., New York, Paris)</a:t>
            </a:r>
          </a:p>
          <a:p>
            <a:pPr marL="342900" indent="-342900">
              <a:lnSpc>
                <a:spcPct val="150000"/>
              </a:lnSpc>
              <a:buFont typeface="Wingdings" panose="05000000000000000000" pitchFamily="2" charset="2"/>
              <a:buChar char="q"/>
            </a:pPr>
            <a:r>
              <a:rPr lang="en-AU" sz="2200" dirty="0">
                <a:latin typeface="+mj-lt"/>
              </a:rPr>
              <a:t>Names of organizations (e.g., NASA, Red Cross)</a:t>
            </a:r>
          </a:p>
          <a:p>
            <a:pPr marL="342900" indent="-342900">
              <a:lnSpc>
                <a:spcPct val="150000"/>
              </a:lnSpc>
              <a:buFont typeface="Wingdings" panose="05000000000000000000" pitchFamily="2" charset="2"/>
              <a:buChar char="q"/>
            </a:pPr>
            <a:r>
              <a:rPr lang="en-AU" sz="2200" dirty="0">
                <a:latin typeface="+mj-lt"/>
              </a:rPr>
              <a:t>Titles of books, movies, or songs (e.g., Harry Potter, The Lion King).</a:t>
            </a:r>
            <a:endParaRPr lang="en-AU" sz="2200" dirty="0">
              <a:solidFill>
                <a:srgbClr val="00B050"/>
              </a:solidFill>
              <a:latin typeface="+mj-lt"/>
            </a:endParaRP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19" name="Picture 18" descr="A feather pen in a ink well&#10;&#10;Description automatically generated">
            <a:extLst>
              <a:ext uri="{FF2B5EF4-FFF2-40B4-BE49-F238E27FC236}">
                <a16:creationId xmlns:a16="http://schemas.microsoft.com/office/drawing/2014/main" id="{988FF680-548D-4B9B-B689-79585A4E5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965" y="405982"/>
            <a:ext cx="1574819" cy="1113397"/>
          </a:xfrm>
          <a:prstGeom prst="rect">
            <a:avLst/>
          </a:prstGeom>
        </p:spPr>
      </p:pic>
      <p:pic>
        <p:nvPicPr>
          <p:cNvPr id="21" name="Picture 20" descr="A pencils and pens in a cup&#10;&#10;Description automatically generated">
            <a:extLst>
              <a:ext uri="{FF2B5EF4-FFF2-40B4-BE49-F238E27FC236}">
                <a16:creationId xmlns:a16="http://schemas.microsoft.com/office/drawing/2014/main" id="{0D14E3AF-2B83-4009-B059-EAF134812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036" y="4953930"/>
            <a:ext cx="2372461" cy="1677330"/>
          </a:xfrm>
          <a:prstGeom prst="rect">
            <a:avLst/>
          </a:prstGeom>
        </p:spPr>
      </p:pic>
      <p:pic>
        <p:nvPicPr>
          <p:cNvPr id="22" name="Picture 21" descr="A group of books on a black background&#10;&#10;Description automatically generated">
            <a:extLst>
              <a:ext uri="{FF2B5EF4-FFF2-40B4-BE49-F238E27FC236}">
                <a16:creationId xmlns:a16="http://schemas.microsoft.com/office/drawing/2014/main" id="{299540A5-B1E7-4743-AD76-B9B192E18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0389" y="464255"/>
            <a:ext cx="1670057" cy="1180730"/>
          </a:xfrm>
          <a:prstGeom prst="rect">
            <a:avLst/>
          </a:prstGeom>
        </p:spPr>
      </p:pic>
    </p:spTree>
    <p:extLst>
      <p:ext uri="{BB962C8B-B14F-4D97-AF65-F5344CB8AC3E}">
        <p14:creationId xmlns:p14="http://schemas.microsoft.com/office/powerpoint/2010/main" val="13536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Proper Nouns Tips</a:t>
            </a:r>
          </a:p>
        </p:txBody>
      </p:sp>
      <p:sp>
        <p:nvSpPr>
          <p:cNvPr id="3" name="TextBox 2">
            <a:extLst>
              <a:ext uri="{FF2B5EF4-FFF2-40B4-BE49-F238E27FC236}">
                <a16:creationId xmlns:a16="http://schemas.microsoft.com/office/drawing/2014/main" id="{81BD4FDC-A709-9FCA-56A2-E34BD625EAFE}"/>
              </a:ext>
            </a:extLst>
          </p:cNvPr>
          <p:cNvSpPr txBox="1"/>
          <p:nvPr/>
        </p:nvSpPr>
        <p:spPr>
          <a:xfrm>
            <a:off x="700589" y="1702199"/>
            <a:ext cx="8754893" cy="3816429"/>
          </a:xfrm>
          <a:prstGeom prst="rect">
            <a:avLst/>
          </a:prstGeom>
          <a:noFill/>
        </p:spPr>
        <p:txBody>
          <a:bodyPr wrap="square" rtlCol="0">
            <a:spAutoFit/>
          </a:bodyPr>
          <a:lstStyle/>
          <a:p>
            <a:r>
              <a:rPr lang="en-AU" sz="2200" dirty="0">
                <a:latin typeface="+mj-lt"/>
              </a:rPr>
              <a:t>Proper nouns have to be specific. </a:t>
            </a:r>
          </a:p>
          <a:p>
            <a:endParaRPr lang="en-AU" sz="2200" dirty="0">
              <a:latin typeface="+mj-lt"/>
            </a:endParaRPr>
          </a:p>
          <a:p>
            <a:r>
              <a:rPr lang="en-AU" sz="2200" dirty="0">
                <a:latin typeface="+mj-lt"/>
              </a:rPr>
              <a:t>Examples…</a:t>
            </a:r>
          </a:p>
          <a:p>
            <a:endParaRPr lang="en-AU" sz="2200" dirty="0">
              <a:latin typeface="+mj-lt"/>
            </a:endParaRPr>
          </a:p>
          <a:p>
            <a:pPr marL="342900" indent="-342900">
              <a:buClr>
                <a:schemeClr val="tx1"/>
              </a:buClr>
              <a:buFont typeface="Wingdings" panose="05000000000000000000" pitchFamily="2" charset="2"/>
              <a:buChar char="q"/>
            </a:pPr>
            <a:r>
              <a:rPr lang="en-AU" sz="2200" dirty="0">
                <a:solidFill>
                  <a:srgbClr val="FF0000"/>
                </a:solidFill>
                <a:latin typeface="+mj-lt"/>
              </a:rPr>
              <a:t>mountain</a:t>
            </a:r>
            <a:r>
              <a:rPr lang="en-AU" sz="2200" dirty="0">
                <a:latin typeface="+mj-lt"/>
              </a:rPr>
              <a:t>       </a:t>
            </a:r>
            <a:r>
              <a:rPr lang="en-AU" sz="2200" dirty="0">
                <a:solidFill>
                  <a:srgbClr val="00B050"/>
                </a:solidFill>
                <a:latin typeface="+mj-lt"/>
              </a:rPr>
              <a:t>Mount Everest</a:t>
            </a:r>
          </a:p>
          <a:p>
            <a:pPr marL="342900" indent="-342900">
              <a:buClr>
                <a:schemeClr val="tx1"/>
              </a:buClr>
              <a:buFont typeface="Wingdings" panose="05000000000000000000" pitchFamily="2" charset="2"/>
              <a:buChar char="q"/>
            </a:pPr>
            <a:endParaRPr lang="en-AU" sz="2200" dirty="0">
              <a:latin typeface="+mj-lt"/>
            </a:endParaRPr>
          </a:p>
          <a:p>
            <a:pPr marL="342900" indent="-342900">
              <a:buClr>
                <a:schemeClr val="tx1"/>
              </a:buClr>
              <a:buFont typeface="Wingdings" panose="05000000000000000000" pitchFamily="2" charset="2"/>
              <a:buChar char="q"/>
            </a:pPr>
            <a:r>
              <a:rPr lang="en-AU" sz="2200" dirty="0">
                <a:solidFill>
                  <a:srgbClr val="FF0000"/>
                </a:solidFill>
                <a:latin typeface="+mj-lt"/>
              </a:rPr>
              <a:t>river</a:t>
            </a:r>
            <a:r>
              <a:rPr lang="en-AU" sz="2200" dirty="0">
                <a:latin typeface="+mj-lt"/>
              </a:rPr>
              <a:t>      </a:t>
            </a:r>
            <a:r>
              <a:rPr lang="en-AU" sz="2200" dirty="0">
                <a:solidFill>
                  <a:srgbClr val="00B050"/>
                </a:solidFill>
                <a:latin typeface="+mj-lt"/>
              </a:rPr>
              <a:t>Nile River</a:t>
            </a:r>
          </a:p>
          <a:p>
            <a:pPr marL="342900" indent="-342900">
              <a:buClr>
                <a:schemeClr val="tx1"/>
              </a:buClr>
              <a:buFont typeface="Wingdings" panose="05000000000000000000" pitchFamily="2" charset="2"/>
              <a:buChar char="q"/>
            </a:pPr>
            <a:endParaRPr lang="en-AU" sz="2200" dirty="0">
              <a:latin typeface="+mj-lt"/>
            </a:endParaRPr>
          </a:p>
          <a:p>
            <a:pPr marL="342900" indent="-342900">
              <a:buClr>
                <a:schemeClr val="tx1"/>
              </a:buClr>
              <a:buFont typeface="Wingdings" panose="05000000000000000000" pitchFamily="2" charset="2"/>
              <a:buChar char="q"/>
            </a:pPr>
            <a:r>
              <a:rPr lang="en-AU" sz="2200" dirty="0">
                <a:solidFill>
                  <a:srgbClr val="FF0000"/>
                </a:solidFill>
                <a:latin typeface="+mj-lt"/>
              </a:rPr>
              <a:t>A white house</a:t>
            </a:r>
            <a:r>
              <a:rPr lang="en-AU" sz="2200" dirty="0">
                <a:latin typeface="+mj-lt"/>
              </a:rPr>
              <a:t>      </a:t>
            </a:r>
            <a:r>
              <a:rPr lang="en-AU" sz="2200" dirty="0">
                <a:solidFill>
                  <a:srgbClr val="00B050"/>
                </a:solidFill>
                <a:latin typeface="+mj-lt"/>
              </a:rPr>
              <a:t>The White House</a:t>
            </a:r>
          </a:p>
          <a:p>
            <a:pPr marL="342900" indent="-342900">
              <a:buClr>
                <a:schemeClr val="tx1"/>
              </a:buClr>
              <a:buFont typeface="Wingdings" panose="05000000000000000000" pitchFamily="2" charset="2"/>
              <a:buChar char="q"/>
            </a:pPr>
            <a:endParaRPr lang="en-AU" sz="2200" dirty="0">
              <a:latin typeface="+mj-lt"/>
            </a:endParaRPr>
          </a:p>
          <a:p>
            <a:pPr marL="342900" indent="-342900">
              <a:buClr>
                <a:schemeClr val="tx1"/>
              </a:buClr>
              <a:buFont typeface="Wingdings" panose="05000000000000000000" pitchFamily="2" charset="2"/>
              <a:buChar char="q"/>
            </a:pPr>
            <a:r>
              <a:rPr lang="en-AU" sz="2200" dirty="0">
                <a:solidFill>
                  <a:srgbClr val="FF0000"/>
                </a:solidFill>
                <a:latin typeface="+mj-lt"/>
              </a:rPr>
              <a:t>building</a:t>
            </a:r>
            <a:r>
              <a:rPr lang="en-AU" sz="2200" dirty="0">
                <a:latin typeface="+mj-lt"/>
              </a:rPr>
              <a:t>      </a:t>
            </a:r>
            <a:r>
              <a:rPr lang="en-AU" sz="2200" dirty="0">
                <a:solidFill>
                  <a:srgbClr val="00B050"/>
                </a:solidFill>
                <a:latin typeface="+mj-lt"/>
              </a:rPr>
              <a:t>Empire State Building</a:t>
            </a: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9" name="Picture 8" descr="A green check mark on a black background&#10;&#10;Description automatically generated">
            <a:extLst>
              <a:ext uri="{FF2B5EF4-FFF2-40B4-BE49-F238E27FC236}">
                <a16:creationId xmlns:a16="http://schemas.microsoft.com/office/drawing/2014/main" id="{F22703B7-586D-400C-892D-5D42B1050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7083" y="3120071"/>
            <a:ext cx="517027" cy="318372"/>
          </a:xfrm>
          <a:prstGeom prst="rect">
            <a:avLst/>
          </a:prstGeom>
        </p:spPr>
      </p:pic>
      <p:pic>
        <p:nvPicPr>
          <p:cNvPr id="10" name="Picture 9" descr="A red x drawn on a black background&#10;&#10;Description automatically generated">
            <a:extLst>
              <a:ext uri="{FF2B5EF4-FFF2-40B4-BE49-F238E27FC236}">
                <a16:creationId xmlns:a16="http://schemas.microsoft.com/office/drawing/2014/main" id="{15F3D445-E916-4F43-B5B8-6AACD3A4F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497" y="3090754"/>
            <a:ext cx="612248" cy="377006"/>
          </a:xfrm>
          <a:prstGeom prst="rect">
            <a:avLst/>
          </a:prstGeom>
        </p:spPr>
      </p:pic>
      <p:pic>
        <p:nvPicPr>
          <p:cNvPr id="11" name="Picture 10" descr="A green check mark on a black background&#10;&#10;Description automatically generated">
            <a:extLst>
              <a:ext uri="{FF2B5EF4-FFF2-40B4-BE49-F238E27FC236}">
                <a16:creationId xmlns:a16="http://schemas.microsoft.com/office/drawing/2014/main" id="{B9509AB0-911E-4315-9F83-6543EC220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549" y="3777913"/>
            <a:ext cx="517027" cy="318372"/>
          </a:xfrm>
          <a:prstGeom prst="rect">
            <a:avLst/>
          </a:prstGeom>
        </p:spPr>
      </p:pic>
      <p:pic>
        <p:nvPicPr>
          <p:cNvPr id="12" name="Picture 11" descr="A red x drawn on a black background&#10;&#10;Description automatically generated">
            <a:extLst>
              <a:ext uri="{FF2B5EF4-FFF2-40B4-BE49-F238E27FC236}">
                <a16:creationId xmlns:a16="http://schemas.microsoft.com/office/drawing/2014/main" id="{EA893308-DC3A-4079-A417-DF61F88A4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54" y="3748596"/>
            <a:ext cx="612248" cy="377006"/>
          </a:xfrm>
          <a:prstGeom prst="rect">
            <a:avLst/>
          </a:prstGeom>
        </p:spPr>
      </p:pic>
      <p:pic>
        <p:nvPicPr>
          <p:cNvPr id="14" name="Picture 13" descr="A green check mark on a black background&#10;&#10;Description automatically generated">
            <a:extLst>
              <a:ext uri="{FF2B5EF4-FFF2-40B4-BE49-F238E27FC236}">
                <a16:creationId xmlns:a16="http://schemas.microsoft.com/office/drawing/2014/main" id="{33F3C72E-1306-4D94-B057-F4E7A06B6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46" y="4459767"/>
            <a:ext cx="517027" cy="318372"/>
          </a:xfrm>
          <a:prstGeom prst="rect">
            <a:avLst/>
          </a:prstGeom>
        </p:spPr>
      </p:pic>
      <p:pic>
        <p:nvPicPr>
          <p:cNvPr id="16" name="Picture 15" descr="A red x drawn on a black background&#10;&#10;Description automatically generated">
            <a:extLst>
              <a:ext uri="{FF2B5EF4-FFF2-40B4-BE49-F238E27FC236}">
                <a16:creationId xmlns:a16="http://schemas.microsoft.com/office/drawing/2014/main" id="{F0BBFA04-E0C5-42E8-9F03-97BA1B4A6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453" y="4430450"/>
            <a:ext cx="612248" cy="377006"/>
          </a:xfrm>
          <a:prstGeom prst="rect">
            <a:avLst/>
          </a:prstGeom>
        </p:spPr>
      </p:pic>
      <p:pic>
        <p:nvPicPr>
          <p:cNvPr id="17" name="Picture 16" descr="A green check mark on a black background&#10;&#10;Description automatically generated">
            <a:extLst>
              <a:ext uri="{FF2B5EF4-FFF2-40B4-BE49-F238E27FC236}">
                <a16:creationId xmlns:a16="http://schemas.microsoft.com/office/drawing/2014/main" id="{53FEEF6D-03EB-4DD4-9C12-596DBA13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383" y="5117574"/>
            <a:ext cx="517027" cy="318372"/>
          </a:xfrm>
          <a:prstGeom prst="rect">
            <a:avLst/>
          </a:prstGeom>
        </p:spPr>
      </p:pic>
      <p:pic>
        <p:nvPicPr>
          <p:cNvPr id="18" name="Picture 17" descr="A red x drawn on a black background&#10;&#10;Description automatically generated">
            <a:extLst>
              <a:ext uri="{FF2B5EF4-FFF2-40B4-BE49-F238E27FC236}">
                <a16:creationId xmlns:a16="http://schemas.microsoft.com/office/drawing/2014/main" id="{C90CCADB-0611-46F0-92C0-8877F53C1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522" y="5117574"/>
            <a:ext cx="612248" cy="377006"/>
          </a:xfrm>
          <a:prstGeom prst="rect">
            <a:avLst/>
          </a:prstGeom>
        </p:spPr>
      </p:pic>
      <p:pic>
        <p:nvPicPr>
          <p:cNvPr id="21" name="Picture 20" descr="A white house with a flag on top&#10;&#10;Description automatically generated">
            <a:extLst>
              <a:ext uri="{FF2B5EF4-FFF2-40B4-BE49-F238E27FC236}">
                <a16:creationId xmlns:a16="http://schemas.microsoft.com/office/drawing/2014/main" id="{95370B99-7F6C-4025-BA8C-103232B24F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216" y="4263999"/>
            <a:ext cx="3315266" cy="2343893"/>
          </a:xfrm>
          <a:prstGeom prst="rect">
            <a:avLst/>
          </a:prstGeom>
        </p:spPr>
      </p:pic>
      <p:pic>
        <p:nvPicPr>
          <p:cNvPr id="24" name="Picture 23" descr="A feather pen in a ink well&#10;&#10;Description automatically generated">
            <a:extLst>
              <a:ext uri="{FF2B5EF4-FFF2-40B4-BE49-F238E27FC236}">
                <a16:creationId xmlns:a16="http://schemas.microsoft.com/office/drawing/2014/main" id="{5771F0D3-A9AB-46FF-B4E2-8DE30341A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 y="5566054"/>
            <a:ext cx="1387529" cy="980983"/>
          </a:xfrm>
          <a:prstGeom prst="rect">
            <a:avLst/>
          </a:prstGeom>
        </p:spPr>
      </p:pic>
      <p:pic>
        <p:nvPicPr>
          <p:cNvPr id="25" name="Picture 24" descr="A cartoon of a cat writing on a book&#10;&#10;Description automatically generated">
            <a:extLst>
              <a:ext uri="{FF2B5EF4-FFF2-40B4-BE49-F238E27FC236}">
                <a16:creationId xmlns:a16="http://schemas.microsoft.com/office/drawing/2014/main" id="{978889C1-794B-4FB1-A960-4585A0C080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2860" y="200038"/>
            <a:ext cx="2052865" cy="1451375"/>
          </a:xfrm>
          <a:prstGeom prst="rect">
            <a:avLst/>
          </a:prstGeom>
        </p:spPr>
      </p:pic>
      <p:pic>
        <p:nvPicPr>
          <p:cNvPr id="26" name="Picture 25" descr="A pencils and pens in a cup&#10;&#10;Description automatically generated">
            <a:extLst>
              <a:ext uri="{FF2B5EF4-FFF2-40B4-BE49-F238E27FC236}">
                <a16:creationId xmlns:a16="http://schemas.microsoft.com/office/drawing/2014/main" id="{9DC1114A-2080-4295-8134-87D91F7FDE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164" y="372116"/>
            <a:ext cx="1762482" cy="1246075"/>
          </a:xfrm>
          <a:prstGeom prst="rect">
            <a:avLst/>
          </a:prstGeom>
        </p:spPr>
      </p:pic>
    </p:spTree>
    <p:extLst>
      <p:ext uri="{BB962C8B-B14F-4D97-AF65-F5344CB8AC3E}">
        <p14:creationId xmlns:p14="http://schemas.microsoft.com/office/powerpoint/2010/main" val="47595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Proper Nouns</a:t>
            </a:r>
          </a:p>
        </p:txBody>
      </p:sp>
      <p:sp>
        <p:nvSpPr>
          <p:cNvPr id="9" name="Rectangle 8">
            <a:extLst>
              <a:ext uri="{FF2B5EF4-FFF2-40B4-BE49-F238E27FC236}">
                <a16:creationId xmlns:a16="http://schemas.microsoft.com/office/drawing/2014/main" id="{E886532D-77D8-4A40-B33D-DC7DEF8D9EC5}"/>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graphicFrame>
        <p:nvGraphicFramePr>
          <p:cNvPr id="4" name="Table 4">
            <a:extLst>
              <a:ext uri="{FF2B5EF4-FFF2-40B4-BE49-F238E27FC236}">
                <a16:creationId xmlns:a16="http://schemas.microsoft.com/office/drawing/2014/main" id="{21A0B05E-BCE1-4477-96DC-3D3464B0E778}"/>
              </a:ext>
            </a:extLst>
          </p:cNvPr>
          <p:cNvGraphicFramePr>
            <a:graphicFrameLocks noGrp="1"/>
          </p:cNvGraphicFramePr>
          <p:nvPr>
            <p:extLst>
              <p:ext uri="{D42A27DB-BD31-4B8C-83A1-F6EECF244321}">
                <p14:modId xmlns:p14="http://schemas.microsoft.com/office/powerpoint/2010/main" val="2599223049"/>
              </p:ext>
            </p:extLst>
          </p:nvPr>
        </p:nvGraphicFramePr>
        <p:xfrm>
          <a:off x="1722021" y="1535857"/>
          <a:ext cx="6640744" cy="4404191"/>
        </p:xfrm>
        <a:graphic>
          <a:graphicData uri="http://schemas.openxmlformats.org/drawingml/2006/table">
            <a:tbl>
              <a:tblPr firstRow="1" bandRow="1">
                <a:tableStyleId>{5C22544A-7EE6-4342-B048-85BDC9FD1C3A}</a:tableStyleId>
              </a:tblPr>
              <a:tblGrid>
                <a:gridCol w="3320372">
                  <a:extLst>
                    <a:ext uri="{9D8B030D-6E8A-4147-A177-3AD203B41FA5}">
                      <a16:colId xmlns:a16="http://schemas.microsoft.com/office/drawing/2014/main" val="941999630"/>
                    </a:ext>
                  </a:extLst>
                </a:gridCol>
                <a:gridCol w="3320372">
                  <a:extLst>
                    <a:ext uri="{9D8B030D-6E8A-4147-A177-3AD203B41FA5}">
                      <a16:colId xmlns:a16="http://schemas.microsoft.com/office/drawing/2014/main" val="2656742633"/>
                    </a:ext>
                  </a:extLst>
                </a:gridCol>
              </a:tblGrid>
              <a:tr h="400381">
                <a:tc>
                  <a:txBody>
                    <a:bodyPr/>
                    <a:lstStyle/>
                    <a:p>
                      <a:pPr algn="ctr"/>
                      <a:r>
                        <a:rPr lang="en-US" sz="2000" dirty="0"/>
                        <a:t>Common Nouns</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2000" dirty="0"/>
                        <a:t>Proper Nouns</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702993892"/>
                  </a:ext>
                </a:extLst>
              </a:tr>
              <a:tr h="400381">
                <a:tc>
                  <a:txBody>
                    <a:bodyPr/>
                    <a:lstStyle/>
                    <a:p>
                      <a:pPr algn="ctr"/>
                      <a:r>
                        <a:rPr lang="en-US" sz="2000" dirty="0"/>
                        <a:t>country </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Australia</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7629096"/>
                  </a:ext>
                </a:extLst>
              </a:tr>
              <a:tr h="400381">
                <a:tc>
                  <a:txBody>
                    <a:bodyPr/>
                    <a:lstStyle/>
                    <a:p>
                      <a:pPr algn="ctr"/>
                      <a:r>
                        <a:rPr lang="en-US" sz="2000" dirty="0"/>
                        <a:t>city</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Paris</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412330"/>
                  </a:ext>
                </a:extLst>
              </a:tr>
              <a:tr h="400381">
                <a:tc>
                  <a:txBody>
                    <a:bodyPr/>
                    <a:lstStyle/>
                    <a:p>
                      <a:pPr algn="ctr"/>
                      <a:r>
                        <a:rPr lang="en-US" sz="2000" dirty="0"/>
                        <a:t>name</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Bill</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5937492"/>
                  </a:ext>
                </a:extLst>
              </a:tr>
              <a:tr h="400381">
                <a:tc>
                  <a:txBody>
                    <a:bodyPr/>
                    <a:lstStyle/>
                    <a:p>
                      <a:pPr algn="ctr"/>
                      <a:r>
                        <a:rPr lang="en-US" sz="2000" dirty="0"/>
                        <a:t>company</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Microsoft</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578204"/>
                  </a:ext>
                </a:extLst>
              </a:tr>
              <a:tr h="400381">
                <a:tc>
                  <a:txBody>
                    <a:bodyPr/>
                    <a:lstStyle/>
                    <a:p>
                      <a:pPr algn="ctr"/>
                      <a:r>
                        <a:rPr lang="en-US" sz="2000" dirty="0"/>
                        <a:t>river</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Amazon River</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175436"/>
                  </a:ext>
                </a:extLst>
              </a:tr>
              <a:tr h="400381">
                <a:tc>
                  <a:txBody>
                    <a:bodyPr/>
                    <a:lstStyle/>
                    <a:p>
                      <a:pPr algn="ctr"/>
                      <a:r>
                        <a:rPr lang="en-US" sz="2000"/>
                        <a:t>book</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Harry Potter</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629063"/>
                  </a:ext>
                </a:extLst>
              </a:tr>
              <a:tr h="400381">
                <a:tc>
                  <a:txBody>
                    <a:bodyPr/>
                    <a:lstStyle/>
                    <a:p>
                      <a:pPr algn="ctr"/>
                      <a:r>
                        <a:rPr lang="en-US" sz="2000" dirty="0"/>
                        <a:t>website</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Wikipedia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3911830"/>
                  </a:ext>
                </a:extLst>
              </a:tr>
              <a:tr h="400381">
                <a:tc>
                  <a:txBody>
                    <a:bodyPr/>
                    <a:lstStyle/>
                    <a:p>
                      <a:pPr algn="ctr"/>
                      <a:r>
                        <a:rPr lang="en-US" sz="2000" dirty="0"/>
                        <a:t>monument</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The Eiffel Tower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950193"/>
                  </a:ext>
                </a:extLst>
              </a:tr>
              <a:tr h="400381">
                <a:tc>
                  <a:txBody>
                    <a:bodyPr/>
                    <a:lstStyle/>
                    <a:p>
                      <a:pPr algn="ctr"/>
                      <a:r>
                        <a:rPr lang="en-US" sz="2000" dirty="0"/>
                        <a:t>planets</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Venus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590106"/>
                  </a:ext>
                </a:extLst>
              </a:tr>
              <a:tr h="400381">
                <a:tc>
                  <a:txBody>
                    <a:bodyPr/>
                    <a:lstStyle/>
                    <a:p>
                      <a:pPr algn="ctr"/>
                      <a:r>
                        <a:rPr lang="en-US" sz="2000" dirty="0"/>
                        <a:t>languages</a:t>
                      </a:r>
                      <a:endParaRPr lang="en-A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Italian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6041918"/>
                  </a:ext>
                </a:extLst>
              </a:tr>
            </a:tbl>
          </a:graphicData>
        </a:graphic>
      </p:graphicFrame>
      <p:sp>
        <p:nvSpPr>
          <p:cNvPr id="12" name="TextBox 11">
            <a:extLst>
              <a:ext uri="{FF2B5EF4-FFF2-40B4-BE49-F238E27FC236}">
                <a16:creationId xmlns:a16="http://schemas.microsoft.com/office/drawing/2014/main" id="{47ACF625-CDC7-4DD5-91A2-D0516D25694C}"/>
              </a:ext>
            </a:extLst>
          </p:cNvPr>
          <p:cNvSpPr txBox="1"/>
          <p:nvPr/>
        </p:nvSpPr>
        <p:spPr>
          <a:xfrm>
            <a:off x="3168450" y="6001603"/>
            <a:ext cx="4200017" cy="430887"/>
          </a:xfrm>
          <a:prstGeom prst="rect">
            <a:avLst/>
          </a:prstGeom>
          <a:noFill/>
        </p:spPr>
        <p:txBody>
          <a:bodyPr wrap="square" rtlCol="0">
            <a:spAutoFit/>
          </a:bodyPr>
          <a:lstStyle/>
          <a:p>
            <a:r>
              <a:rPr lang="en-AU" sz="2200" dirty="0">
                <a:latin typeface="+mj-lt"/>
              </a:rPr>
              <a:t>Tip: Seasons are not proper nouns. </a:t>
            </a:r>
            <a:endParaRPr lang="en-AU" sz="2200" dirty="0">
              <a:solidFill>
                <a:srgbClr val="00B050"/>
              </a:solidFill>
              <a:latin typeface="+mj-lt"/>
            </a:endParaRPr>
          </a:p>
        </p:txBody>
      </p:sp>
      <p:pic>
        <p:nvPicPr>
          <p:cNvPr id="15" name="Picture 14" descr="A yellow tower with trees and bushes with Eiffel Tower in the background&#10;&#10;Description automatically generated">
            <a:extLst>
              <a:ext uri="{FF2B5EF4-FFF2-40B4-BE49-F238E27FC236}">
                <a16:creationId xmlns:a16="http://schemas.microsoft.com/office/drawing/2014/main" id="{0C18429A-DAEA-4FAA-A808-AF538379A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888" y="4376690"/>
            <a:ext cx="3277149" cy="2316944"/>
          </a:xfrm>
          <a:prstGeom prst="rect">
            <a:avLst/>
          </a:prstGeom>
        </p:spPr>
      </p:pic>
      <p:pic>
        <p:nvPicPr>
          <p:cNvPr id="20" name="Picture 19" descr="A green and blue planet&#10;&#10;Description automatically generated">
            <a:extLst>
              <a:ext uri="{FF2B5EF4-FFF2-40B4-BE49-F238E27FC236}">
                <a16:creationId xmlns:a16="http://schemas.microsoft.com/office/drawing/2014/main" id="{939810AA-28D4-4314-8165-CB1BBCF83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364" y="5311623"/>
            <a:ext cx="2052866" cy="1451376"/>
          </a:xfrm>
          <a:prstGeom prst="rect">
            <a:avLst/>
          </a:prstGeom>
        </p:spPr>
      </p:pic>
      <p:pic>
        <p:nvPicPr>
          <p:cNvPr id="23" name="Picture 22" descr="A pencils and pens in a cup&#10;&#10;Description automatically generated">
            <a:extLst>
              <a:ext uri="{FF2B5EF4-FFF2-40B4-BE49-F238E27FC236}">
                <a16:creationId xmlns:a16="http://schemas.microsoft.com/office/drawing/2014/main" id="{41C4BABA-9AE6-4857-847C-BCF3DCD19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459" y="337371"/>
            <a:ext cx="2372461" cy="1677330"/>
          </a:xfrm>
          <a:prstGeom prst="rect">
            <a:avLst/>
          </a:prstGeom>
        </p:spPr>
      </p:pic>
    </p:spTree>
    <p:extLst>
      <p:ext uri="{BB962C8B-B14F-4D97-AF65-F5344CB8AC3E}">
        <p14:creationId xmlns:p14="http://schemas.microsoft.com/office/powerpoint/2010/main" val="35359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Proper Nouns</a:t>
            </a:r>
          </a:p>
        </p:txBody>
      </p:sp>
      <p:sp>
        <p:nvSpPr>
          <p:cNvPr id="3" name="TextBox 2">
            <a:extLst>
              <a:ext uri="{FF2B5EF4-FFF2-40B4-BE49-F238E27FC236}">
                <a16:creationId xmlns:a16="http://schemas.microsoft.com/office/drawing/2014/main" id="{81BD4FDC-A709-9FCA-56A2-E34BD625EAFE}"/>
              </a:ext>
            </a:extLst>
          </p:cNvPr>
          <p:cNvSpPr txBox="1"/>
          <p:nvPr/>
        </p:nvSpPr>
        <p:spPr>
          <a:xfrm>
            <a:off x="493809" y="1659285"/>
            <a:ext cx="9124414" cy="3728393"/>
          </a:xfrm>
          <a:prstGeom prst="rect">
            <a:avLst/>
          </a:prstGeom>
          <a:noFill/>
        </p:spPr>
        <p:txBody>
          <a:bodyPr wrap="square" rtlCol="0">
            <a:spAutoFit/>
          </a:bodyPr>
          <a:lstStyle/>
          <a:p>
            <a:r>
              <a:rPr lang="en-AU" sz="2400" dirty="0">
                <a:solidFill>
                  <a:srgbClr val="00B050"/>
                </a:solidFill>
                <a:latin typeface="+mj-lt"/>
              </a:rPr>
              <a:t>Word with a partner to rewrite the sentences with correct capital letters.</a:t>
            </a:r>
            <a:endParaRPr lang="en-AU" sz="2400" dirty="0">
              <a:latin typeface="+mj-lt"/>
            </a:endParaRPr>
          </a:p>
          <a:p>
            <a:pPr marL="514350" indent="-514350">
              <a:lnSpc>
                <a:spcPct val="150000"/>
              </a:lnSpc>
              <a:buFont typeface="+mj-lt"/>
              <a:buAutoNum type="arabicPeriod"/>
            </a:pPr>
            <a:r>
              <a:rPr lang="en-AU" sz="2400" dirty="0">
                <a:latin typeface="+mj-lt"/>
              </a:rPr>
              <a:t>The boy’s friend, peter, didn’t want to go to mcdonalds.</a:t>
            </a:r>
          </a:p>
          <a:p>
            <a:pPr marL="514350" indent="-514350">
              <a:lnSpc>
                <a:spcPct val="150000"/>
              </a:lnSpc>
              <a:buFont typeface="+mj-lt"/>
              <a:buAutoNum type="arabicPeriod"/>
            </a:pPr>
            <a:r>
              <a:rPr lang="en-AU" sz="2400" dirty="0">
                <a:latin typeface="+mj-lt"/>
              </a:rPr>
              <a:t>Her new dog, patsy, loved watching paw patrol on television. </a:t>
            </a:r>
          </a:p>
          <a:p>
            <a:pPr marL="514350" indent="-514350">
              <a:lnSpc>
                <a:spcPct val="150000"/>
              </a:lnSpc>
              <a:buFont typeface="+mj-lt"/>
              <a:buAutoNum type="arabicPeriod"/>
            </a:pPr>
            <a:r>
              <a:rPr lang="en-AU" sz="2400" dirty="0">
                <a:latin typeface="+mj-lt"/>
              </a:rPr>
              <a:t>‘The nile river is so long,” said amy.</a:t>
            </a:r>
          </a:p>
          <a:p>
            <a:pPr marL="514350" indent="-514350">
              <a:lnSpc>
                <a:spcPct val="150000"/>
              </a:lnSpc>
              <a:buFont typeface="+mj-lt"/>
              <a:buAutoNum type="arabicPeriod"/>
            </a:pPr>
            <a:r>
              <a:rPr lang="en-AU" sz="2400" dirty="0">
                <a:latin typeface="+mj-lt"/>
              </a:rPr>
              <a:t>harry potter was written by j.k. rowling.</a:t>
            </a:r>
          </a:p>
          <a:p>
            <a:pPr marL="514350" indent="-514350">
              <a:lnSpc>
                <a:spcPct val="150000"/>
              </a:lnSpc>
              <a:buFont typeface="+mj-lt"/>
              <a:buAutoNum type="arabicPeriod"/>
            </a:pPr>
            <a:r>
              <a:rPr lang="en-AU" sz="2400" dirty="0">
                <a:latin typeface="+mj-lt"/>
              </a:rPr>
              <a:t>The company microsoft is owned by bill gates.</a:t>
            </a:r>
          </a:p>
          <a:p>
            <a:pPr marL="514350" indent="-514350">
              <a:lnSpc>
                <a:spcPct val="150000"/>
              </a:lnSpc>
              <a:buFont typeface="+mj-lt"/>
              <a:buAutoNum type="arabicPeriod"/>
            </a:pPr>
            <a:endParaRPr lang="en-AU" sz="2400" dirty="0">
              <a:latin typeface="+mj-lt"/>
            </a:endParaRP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49005"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sp>
        <p:nvSpPr>
          <p:cNvPr id="20" name="Rectangle 19">
            <a:extLst>
              <a:ext uri="{FF2B5EF4-FFF2-40B4-BE49-F238E27FC236}">
                <a16:creationId xmlns:a16="http://schemas.microsoft.com/office/drawing/2014/main" id="{197F7E9C-9529-42C8-B345-9F3489BC77E5}"/>
              </a:ext>
            </a:extLst>
          </p:cNvPr>
          <p:cNvSpPr/>
          <p:nvPr/>
        </p:nvSpPr>
        <p:spPr>
          <a:xfrm>
            <a:off x="8698395" y="118303"/>
            <a:ext cx="108083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Monday</a:t>
            </a:r>
            <a:endParaRPr lang="en-AU" dirty="0">
              <a:solidFill>
                <a:schemeClr val="tx1"/>
              </a:solidFill>
            </a:endParaRPr>
          </a:p>
        </p:txBody>
      </p:sp>
      <p:sp>
        <p:nvSpPr>
          <p:cNvPr id="4" name="Rectangle 3">
            <a:extLst>
              <a:ext uri="{FF2B5EF4-FFF2-40B4-BE49-F238E27FC236}">
                <a16:creationId xmlns:a16="http://schemas.microsoft.com/office/drawing/2014/main" id="{BF744610-397C-4FCF-B482-AFCF85B58D54}"/>
              </a:ext>
            </a:extLst>
          </p:cNvPr>
          <p:cNvSpPr/>
          <p:nvPr/>
        </p:nvSpPr>
        <p:spPr>
          <a:xfrm>
            <a:off x="3169328" y="2219417"/>
            <a:ext cx="736847"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Peter</a:t>
            </a:r>
            <a:endParaRPr lang="en-AU" dirty="0"/>
          </a:p>
        </p:txBody>
      </p:sp>
      <p:sp>
        <p:nvSpPr>
          <p:cNvPr id="22" name="Rectangle 21">
            <a:extLst>
              <a:ext uri="{FF2B5EF4-FFF2-40B4-BE49-F238E27FC236}">
                <a16:creationId xmlns:a16="http://schemas.microsoft.com/office/drawing/2014/main" id="{DE0F49DA-6A88-48E6-830B-1557A4C4454B}"/>
              </a:ext>
            </a:extLst>
          </p:cNvPr>
          <p:cNvSpPr/>
          <p:nvPr/>
        </p:nvSpPr>
        <p:spPr>
          <a:xfrm>
            <a:off x="6422993" y="2238652"/>
            <a:ext cx="1380479"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Mcdonalds</a:t>
            </a:r>
            <a:endParaRPr lang="en-AU" dirty="0"/>
          </a:p>
        </p:txBody>
      </p:sp>
      <p:sp>
        <p:nvSpPr>
          <p:cNvPr id="24" name="Rectangle 23">
            <a:extLst>
              <a:ext uri="{FF2B5EF4-FFF2-40B4-BE49-F238E27FC236}">
                <a16:creationId xmlns:a16="http://schemas.microsoft.com/office/drawing/2014/main" id="{59E9429E-CEAB-4683-ADB3-839CB72C5307}"/>
              </a:ext>
            </a:extLst>
          </p:cNvPr>
          <p:cNvSpPr/>
          <p:nvPr/>
        </p:nvSpPr>
        <p:spPr>
          <a:xfrm>
            <a:off x="2757996" y="2777024"/>
            <a:ext cx="736848"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Patsy</a:t>
            </a:r>
            <a:endParaRPr lang="en-AU" dirty="0"/>
          </a:p>
        </p:txBody>
      </p:sp>
      <p:sp>
        <p:nvSpPr>
          <p:cNvPr id="25" name="Rectangle 24">
            <a:extLst>
              <a:ext uri="{FF2B5EF4-FFF2-40B4-BE49-F238E27FC236}">
                <a16:creationId xmlns:a16="http://schemas.microsoft.com/office/drawing/2014/main" id="{97181209-8BC9-4E40-8170-C727DDC601DD}"/>
              </a:ext>
            </a:extLst>
          </p:cNvPr>
          <p:cNvSpPr/>
          <p:nvPr/>
        </p:nvSpPr>
        <p:spPr>
          <a:xfrm>
            <a:off x="5410389" y="2767939"/>
            <a:ext cx="1380478"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Paw Patrol</a:t>
            </a:r>
            <a:endParaRPr lang="en-AU" dirty="0"/>
          </a:p>
        </p:txBody>
      </p:sp>
      <p:sp>
        <p:nvSpPr>
          <p:cNvPr id="26" name="Rectangle 25">
            <a:extLst>
              <a:ext uri="{FF2B5EF4-FFF2-40B4-BE49-F238E27FC236}">
                <a16:creationId xmlns:a16="http://schemas.microsoft.com/office/drawing/2014/main" id="{6EA57B6F-1C3A-45DA-AB37-5BDBECA1FE1D}"/>
              </a:ext>
            </a:extLst>
          </p:cNvPr>
          <p:cNvSpPr/>
          <p:nvPr/>
        </p:nvSpPr>
        <p:spPr>
          <a:xfrm>
            <a:off x="1683248" y="3317114"/>
            <a:ext cx="1074748"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Nile River</a:t>
            </a:r>
            <a:endParaRPr lang="en-AU" dirty="0"/>
          </a:p>
        </p:txBody>
      </p:sp>
      <p:sp>
        <p:nvSpPr>
          <p:cNvPr id="27" name="Rectangle 26">
            <a:extLst>
              <a:ext uri="{FF2B5EF4-FFF2-40B4-BE49-F238E27FC236}">
                <a16:creationId xmlns:a16="http://schemas.microsoft.com/office/drawing/2014/main" id="{45F3405B-6398-4B9E-A070-B7A59626EB01}"/>
              </a:ext>
            </a:extLst>
          </p:cNvPr>
          <p:cNvSpPr/>
          <p:nvPr/>
        </p:nvSpPr>
        <p:spPr>
          <a:xfrm>
            <a:off x="4697028" y="3317113"/>
            <a:ext cx="636232"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Amy</a:t>
            </a:r>
            <a:endParaRPr lang="en-AU" dirty="0"/>
          </a:p>
        </p:txBody>
      </p:sp>
      <p:sp>
        <p:nvSpPr>
          <p:cNvPr id="28" name="Rectangle 27">
            <a:extLst>
              <a:ext uri="{FF2B5EF4-FFF2-40B4-BE49-F238E27FC236}">
                <a16:creationId xmlns:a16="http://schemas.microsoft.com/office/drawing/2014/main" id="{433C2721-CCA2-4F3D-8007-26473CC4B7C6}"/>
              </a:ext>
            </a:extLst>
          </p:cNvPr>
          <p:cNvSpPr/>
          <p:nvPr/>
        </p:nvSpPr>
        <p:spPr>
          <a:xfrm>
            <a:off x="1047016" y="3857204"/>
            <a:ext cx="1536386"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Harry Potter</a:t>
            </a:r>
            <a:endParaRPr lang="en-AU" dirty="0"/>
          </a:p>
        </p:txBody>
      </p:sp>
      <p:sp>
        <p:nvSpPr>
          <p:cNvPr id="29" name="Rectangle 28">
            <a:extLst>
              <a:ext uri="{FF2B5EF4-FFF2-40B4-BE49-F238E27FC236}">
                <a16:creationId xmlns:a16="http://schemas.microsoft.com/office/drawing/2014/main" id="{E36DE1FC-3D36-4BF2-AC75-E3C78029FD77}"/>
              </a:ext>
            </a:extLst>
          </p:cNvPr>
          <p:cNvSpPr/>
          <p:nvPr/>
        </p:nvSpPr>
        <p:spPr>
          <a:xfrm>
            <a:off x="4476565" y="3873303"/>
            <a:ext cx="1380477"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J.K. Rowling</a:t>
            </a:r>
            <a:endParaRPr lang="en-AU" dirty="0"/>
          </a:p>
        </p:txBody>
      </p:sp>
      <p:sp>
        <p:nvSpPr>
          <p:cNvPr id="30" name="Rectangle 29">
            <a:extLst>
              <a:ext uri="{FF2B5EF4-FFF2-40B4-BE49-F238E27FC236}">
                <a16:creationId xmlns:a16="http://schemas.microsoft.com/office/drawing/2014/main" id="{29B3FD8C-9F2C-4238-A9FA-8A985508DBEC}"/>
              </a:ext>
            </a:extLst>
          </p:cNvPr>
          <p:cNvSpPr/>
          <p:nvPr/>
        </p:nvSpPr>
        <p:spPr>
          <a:xfrm>
            <a:off x="2796467" y="4399218"/>
            <a:ext cx="1207361"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Microsoft</a:t>
            </a:r>
            <a:endParaRPr lang="en-AU" dirty="0"/>
          </a:p>
        </p:txBody>
      </p:sp>
      <p:sp>
        <p:nvSpPr>
          <p:cNvPr id="31" name="Rectangle 30">
            <a:extLst>
              <a:ext uri="{FF2B5EF4-FFF2-40B4-BE49-F238E27FC236}">
                <a16:creationId xmlns:a16="http://schemas.microsoft.com/office/drawing/2014/main" id="{C5413B13-7D91-4869-8BEA-4EFC43129CDB}"/>
              </a:ext>
            </a:extLst>
          </p:cNvPr>
          <p:cNvSpPr/>
          <p:nvPr/>
        </p:nvSpPr>
        <p:spPr>
          <a:xfrm>
            <a:off x="5583506" y="4388782"/>
            <a:ext cx="1207361"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Bill Gates</a:t>
            </a:r>
            <a:endParaRPr lang="en-AU" dirty="0"/>
          </a:p>
        </p:txBody>
      </p:sp>
      <p:pic>
        <p:nvPicPr>
          <p:cNvPr id="36" name="Picture 35" descr="A feather pen in a ink well&#10;&#10;Description automatically generated">
            <a:extLst>
              <a:ext uri="{FF2B5EF4-FFF2-40B4-BE49-F238E27FC236}">
                <a16:creationId xmlns:a16="http://schemas.microsoft.com/office/drawing/2014/main" id="{8479300C-9835-4F8F-9B1F-12EEBB416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678" y="407693"/>
            <a:ext cx="1711242" cy="1209848"/>
          </a:xfrm>
          <a:prstGeom prst="rect">
            <a:avLst/>
          </a:prstGeom>
        </p:spPr>
      </p:pic>
      <p:pic>
        <p:nvPicPr>
          <p:cNvPr id="38" name="Picture 37" descr="A pencils and pens in a cup&#10;&#10;Description automatically generated">
            <a:extLst>
              <a:ext uri="{FF2B5EF4-FFF2-40B4-BE49-F238E27FC236}">
                <a16:creationId xmlns:a16="http://schemas.microsoft.com/office/drawing/2014/main" id="{E6608CE1-8BAF-4BC9-A1EC-8AAA6DBD5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977" y="4869707"/>
            <a:ext cx="2372461" cy="1677330"/>
          </a:xfrm>
          <a:prstGeom prst="rect">
            <a:avLst/>
          </a:prstGeom>
        </p:spPr>
      </p:pic>
      <p:pic>
        <p:nvPicPr>
          <p:cNvPr id="39" name="Picture 38" descr="A group of books on a black background&#10;&#10;Description automatically generated">
            <a:extLst>
              <a:ext uri="{FF2B5EF4-FFF2-40B4-BE49-F238E27FC236}">
                <a16:creationId xmlns:a16="http://schemas.microsoft.com/office/drawing/2014/main" id="{ABE204A3-D86A-4F86-8701-9B83B09D6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28" y="405887"/>
            <a:ext cx="1711242" cy="1209848"/>
          </a:xfrm>
          <a:prstGeom prst="rect">
            <a:avLst/>
          </a:prstGeom>
        </p:spPr>
      </p:pic>
    </p:spTree>
    <p:extLst>
      <p:ext uri="{BB962C8B-B14F-4D97-AF65-F5344CB8AC3E}">
        <p14:creationId xmlns:p14="http://schemas.microsoft.com/office/powerpoint/2010/main" val="116705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Proper Nouns</a:t>
            </a:r>
          </a:p>
        </p:txBody>
      </p:sp>
      <p:sp>
        <p:nvSpPr>
          <p:cNvPr id="3" name="TextBox 2">
            <a:extLst>
              <a:ext uri="{FF2B5EF4-FFF2-40B4-BE49-F238E27FC236}">
                <a16:creationId xmlns:a16="http://schemas.microsoft.com/office/drawing/2014/main" id="{81BD4FDC-A709-9FCA-56A2-E34BD625EAFE}"/>
              </a:ext>
            </a:extLst>
          </p:cNvPr>
          <p:cNvSpPr txBox="1"/>
          <p:nvPr/>
        </p:nvSpPr>
        <p:spPr>
          <a:xfrm>
            <a:off x="493809" y="1659285"/>
            <a:ext cx="9124414" cy="3728393"/>
          </a:xfrm>
          <a:prstGeom prst="rect">
            <a:avLst/>
          </a:prstGeom>
          <a:noFill/>
        </p:spPr>
        <p:txBody>
          <a:bodyPr wrap="square" rtlCol="0">
            <a:spAutoFit/>
          </a:bodyPr>
          <a:lstStyle/>
          <a:p>
            <a:r>
              <a:rPr lang="en-AU" sz="2400" dirty="0">
                <a:solidFill>
                  <a:srgbClr val="00B050"/>
                </a:solidFill>
                <a:latin typeface="+mj-lt"/>
              </a:rPr>
              <a:t>Rewrite the sentences in your book with correct capital letters.</a:t>
            </a:r>
            <a:endParaRPr lang="en-AU" sz="2400" dirty="0">
              <a:latin typeface="+mj-lt"/>
            </a:endParaRPr>
          </a:p>
          <a:p>
            <a:pPr marL="514350" indent="-514350">
              <a:lnSpc>
                <a:spcPct val="150000"/>
              </a:lnSpc>
              <a:buFont typeface="+mj-lt"/>
              <a:buAutoNum type="arabicPeriod"/>
            </a:pPr>
            <a:r>
              <a:rPr lang="en-AU" sz="2400" dirty="0" err="1">
                <a:latin typeface="+mj-lt"/>
              </a:rPr>
              <a:t>emily</a:t>
            </a:r>
            <a:r>
              <a:rPr lang="en-AU" sz="2400" dirty="0">
                <a:latin typeface="+mj-lt"/>
              </a:rPr>
              <a:t> went to </a:t>
            </a:r>
            <a:r>
              <a:rPr lang="en-AU" sz="2400" dirty="0" err="1">
                <a:latin typeface="+mj-lt"/>
              </a:rPr>
              <a:t>disneyland</a:t>
            </a:r>
            <a:r>
              <a:rPr lang="en-AU" sz="2400" dirty="0">
                <a:latin typeface="+mj-lt"/>
              </a:rPr>
              <a:t> last summer and met mickey mouse.</a:t>
            </a:r>
          </a:p>
          <a:p>
            <a:pPr marL="514350" indent="-514350">
              <a:lnSpc>
                <a:spcPct val="150000"/>
              </a:lnSpc>
              <a:buFont typeface="+mj-lt"/>
              <a:buAutoNum type="arabicPeriod"/>
            </a:pPr>
            <a:r>
              <a:rPr lang="en-AU" sz="2400" dirty="0">
                <a:latin typeface="+mj-lt"/>
              </a:rPr>
              <a:t>The </a:t>
            </a:r>
            <a:r>
              <a:rPr lang="en-AU" sz="2400" dirty="0" err="1">
                <a:latin typeface="+mj-lt"/>
              </a:rPr>
              <a:t>eiffel</a:t>
            </a:r>
            <a:r>
              <a:rPr lang="en-AU" sz="2400" dirty="0">
                <a:latin typeface="+mj-lt"/>
              </a:rPr>
              <a:t> tower in paris is a famous landmark. </a:t>
            </a:r>
          </a:p>
          <a:p>
            <a:pPr marL="514350" indent="-514350">
              <a:lnSpc>
                <a:spcPct val="150000"/>
              </a:lnSpc>
              <a:buFont typeface="+mj-lt"/>
              <a:buAutoNum type="arabicPeriod"/>
            </a:pPr>
            <a:r>
              <a:rPr lang="en-AU" sz="2400" dirty="0" err="1">
                <a:latin typeface="+mj-lt"/>
              </a:rPr>
              <a:t>sarah</a:t>
            </a:r>
            <a:r>
              <a:rPr lang="en-AU" sz="2400" dirty="0">
                <a:latin typeface="+mj-lt"/>
              </a:rPr>
              <a:t> visited </a:t>
            </a:r>
            <a:r>
              <a:rPr lang="en-AU" sz="2400" dirty="0" err="1">
                <a:latin typeface="+mj-lt"/>
              </a:rPr>
              <a:t>london</a:t>
            </a:r>
            <a:r>
              <a:rPr lang="en-AU" sz="2400" dirty="0">
                <a:latin typeface="+mj-lt"/>
              </a:rPr>
              <a:t> and rome during her </a:t>
            </a:r>
            <a:r>
              <a:rPr lang="en-AU" sz="2400" dirty="0" err="1">
                <a:latin typeface="+mj-lt"/>
              </a:rPr>
              <a:t>european</a:t>
            </a:r>
            <a:r>
              <a:rPr lang="en-AU" sz="2400" dirty="0">
                <a:latin typeface="+mj-lt"/>
              </a:rPr>
              <a:t> vacation. </a:t>
            </a:r>
          </a:p>
          <a:p>
            <a:pPr marL="514350" indent="-514350">
              <a:lnSpc>
                <a:spcPct val="150000"/>
              </a:lnSpc>
              <a:buFont typeface="+mj-lt"/>
              <a:buAutoNum type="arabicPeriod"/>
            </a:pPr>
            <a:r>
              <a:rPr lang="en-AU" sz="2400" dirty="0">
                <a:latin typeface="+mj-lt"/>
              </a:rPr>
              <a:t>harry potter, </a:t>
            </a:r>
            <a:r>
              <a:rPr lang="en-AU" sz="2400" dirty="0" err="1">
                <a:latin typeface="+mj-lt"/>
              </a:rPr>
              <a:t>ron</a:t>
            </a:r>
            <a:r>
              <a:rPr lang="en-AU" sz="2400" dirty="0">
                <a:latin typeface="+mj-lt"/>
              </a:rPr>
              <a:t> </a:t>
            </a:r>
            <a:r>
              <a:rPr lang="en-AU" sz="2400" dirty="0" err="1">
                <a:latin typeface="+mj-lt"/>
              </a:rPr>
              <a:t>weasley</a:t>
            </a:r>
            <a:r>
              <a:rPr lang="en-AU" sz="2400" dirty="0">
                <a:latin typeface="+mj-lt"/>
              </a:rPr>
              <a:t> and </a:t>
            </a:r>
            <a:r>
              <a:rPr lang="en-AU" sz="2400" dirty="0" err="1">
                <a:latin typeface="+mj-lt"/>
              </a:rPr>
              <a:t>hermione</a:t>
            </a:r>
            <a:r>
              <a:rPr lang="en-AU" sz="2400" dirty="0">
                <a:latin typeface="+mj-lt"/>
              </a:rPr>
              <a:t> granger attended </a:t>
            </a:r>
            <a:r>
              <a:rPr lang="en-AU" sz="2400" dirty="0" err="1">
                <a:latin typeface="+mj-lt"/>
              </a:rPr>
              <a:t>hogwarts</a:t>
            </a:r>
            <a:r>
              <a:rPr lang="en-AU" sz="2400" dirty="0">
                <a:latin typeface="+mj-lt"/>
              </a:rPr>
              <a:t> school of witchcraft and wizardry.</a:t>
            </a:r>
          </a:p>
          <a:p>
            <a:pPr marL="514350" indent="-514350">
              <a:lnSpc>
                <a:spcPct val="150000"/>
              </a:lnSpc>
              <a:buFont typeface="+mj-lt"/>
              <a:buAutoNum type="arabicPeriod"/>
            </a:pPr>
            <a:r>
              <a:rPr lang="en-AU" sz="2400" dirty="0" err="1">
                <a:latin typeface="+mj-lt"/>
              </a:rPr>
              <a:t>nASA’s</a:t>
            </a:r>
            <a:r>
              <a:rPr lang="en-AU" sz="2400" dirty="0">
                <a:latin typeface="+mj-lt"/>
              </a:rPr>
              <a:t> rover landed successfully on mars.</a:t>
            </a: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49005"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sp>
        <p:nvSpPr>
          <p:cNvPr id="20" name="Rectangle 19">
            <a:extLst>
              <a:ext uri="{FF2B5EF4-FFF2-40B4-BE49-F238E27FC236}">
                <a16:creationId xmlns:a16="http://schemas.microsoft.com/office/drawing/2014/main" id="{197F7E9C-9529-42C8-B345-9F3489BC77E5}"/>
              </a:ext>
            </a:extLst>
          </p:cNvPr>
          <p:cNvSpPr/>
          <p:nvPr/>
        </p:nvSpPr>
        <p:spPr>
          <a:xfrm>
            <a:off x="8698395" y="118303"/>
            <a:ext cx="108083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Monday</a:t>
            </a:r>
            <a:endParaRPr lang="en-AU" dirty="0">
              <a:solidFill>
                <a:schemeClr val="tx1"/>
              </a:solidFill>
            </a:endParaRPr>
          </a:p>
        </p:txBody>
      </p:sp>
      <p:sp>
        <p:nvSpPr>
          <p:cNvPr id="4" name="Rectangle 3">
            <a:extLst>
              <a:ext uri="{FF2B5EF4-FFF2-40B4-BE49-F238E27FC236}">
                <a16:creationId xmlns:a16="http://schemas.microsoft.com/office/drawing/2014/main" id="{BF744610-397C-4FCF-B482-AFCF85B58D54}"/>
              </a:ext>
            </a:extLst>
          </p:cNvPr>
          <p:cNvSpPr/>
          <p:nvPr/>
        </p:nvSpPr>
        <p:spPr>
          <a:xfrm>
            <a:off x="1009096" y="2195312"/>
            <a:ext cx="736847"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Emily</a:t>
            </a:r>
            <a:endParaRPr lang="en-AU" dirty="0"/>
          </a:p>
        </p:txBody>
      </p:sp>
      <p:sp>
        <p:nvSpPr>
          <p:cNvPr id="22" name="Rectangle 21">
            <a:extLst>
              <a:ext uri="{FF2B5EF4-FFF2-40B4-BE49-F238E27FC236}">
                <a16:creationId xmlns:a16="http://schemas.microsoft.com/office/drawing/2014/main" id="{DE0F49DA-6A88-48E6-830B-1557A4C4454B}"/>
              </a:ext>
            </a:extLst>
          </p:cNvPr>
          <p:cNvSpPr/>
          <p:nvPr/>
        </p:nvSpPr>
        <p:spPr>
          <a:xfrm>
            <a:off x="2833456" y="2191168"/>
            <a:ext cx="1380479"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Disneyland</a:t>
            </a:r>
            <a:endParaRPr lang="en-AU" dirty="0"/>
          </a:p>
        </p:txBody>
      </p:sp>
      <p:sp>
        <p:nvSpPr>
          <p:cNvPr id="24" name="Rectangle 23">
            <a:extLst>
              <a:ext uri="{FF2B5EF4-FFF2-40B4-BE49-F238E27FC236}">
                <a16:creationId xmlns:a16="http://schemas.microsoft.com/office/drawing/2014/main" id="{59E9429E-CEAB-4683-ADB3-839CB72C5307}"/>
              </a:ext>
            </a:extLst>
          </p:cNvPr>
          <p:cNvSpPr/>
          <p:nvPr/>
        </p:nvSpPr>
        <p:spPr>
          <a:xfrm>
            <a:off x="6863747" y="2210284"/>
            <a:ext cx="1850067"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Mickey Mouse</a:t>
            </a:r>
            <a:endParaRPr lang="en-AU" dirty="0"/>
          </a:p>
        </p:txBody>
      </p:sp>
      <p:sp>
        <p:nvSpPr>
          <p:cNvPr id="25" name="Rectangle 24">
            <a:extLst>
              <a:ext uri="{FF2B5EF4-FFF2-40B4-BE49-F238E27FC236}">
                <a16:creationId xmlns:a16="http://schemas.microsoft.com/office/drawing/2014/main" id="{97181209-8BC9-4E40-8170-C727DDC601DD}"/>
              </a:ext>
            </a:extLst>
          </p:cNvPr>
          <p:cNvSpPr/>
          <p:nvPr/>
        </p:nvSpPr>
        <p:spPr>
          <a:xfrm>
            <a:off x="1571176" y="2760060"/>
            <a:ext cx="1456109"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Eiffel Tower</a:t>
            </a:r>
            <a:endParaRPr lang="en-AU" dirty="0"/>
          </a:p>
        </p:txBody>
      </p:sp>
      <p:sp>
        <p:nvSpPr>
          <p:cNvPr id="26" name="Rectangle 25">
            <a:extLst>
              <a:ext uri="{FF2B5EF4-FFF2-40B4-BE49-F238E27FC236}">
                <a16:creationId xmlns:a16="http://schemas.microsoft.com/office/drawing/2014/main" id="{6EA57B6F-1C3A-45DA-AB37-5BDBECA1FE1D}"/>
              </a:ext>
            </a:extLst>
          </p:cNvPr>
          <p:cNvSpPr/>
          <p:nvPr/>
        </p:nvSpPr>
        <p:spPr>
          <a:xfrm>
            <a:off x="3339315" y="2757667"/>
            <a:ext cx="637882"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Paris</a:t>
            </a:r>
            <a:endParaRPr lang="en-AU" dirty="0"/>
          </a:p>
        </p:txBody>
      </p:sp>
      <p:sp>
        <p:nvSpPr>
          <p:cNvPr id="27" name="Rectangle 26">
            <a:extLst>
              <a:ext uri="{FF2B5EF4-FFF2-40B4-BE49-F238E27FC236}">
                <a16:creationId xmlns:a16="http://schemas.microsoft.com/office/drawing/2014/main" id="{45F3405B-6398-4B9E-A070-B7A59626EB01}"/>
              </a:ext>
            </a:extLst>
          </p:cNvPr>
          <p:cNvSpPr/>
          <p:nvPr/>
        </p:nvSpPr>
        <p:spPr>
          <a:xfrm>
            <a:off x="1050525" y="3300150"/>
            <a:ext cx="736847"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endParaRPr lang="en-AU" dirty="0"/>
          </a:p>
        </p:txBody>
      </p:sp>
      <p:sp>
        <p:nvSpPr>
          <p:cNvPr id="28" name="Rectangle 27">
            <a:extLst>
              <a:ext uri="{FF2B5EF4-FFF2-40B4-BE49-F238E27FC236}">
                <a16:creationId xmlns:a16="http://schemas.microsoft.com/office/drawing/2014/main" id="{433C2721-CCA2-4F3D-8007-26473CC4B7C6}"/>
              </a:ext>
            </a:extLst>
          </p:cNvPr>
          <p:cNvSpPr/>
          <p:nvPr/>
        </p:nvSpPr>
        <p:spPr>
          <a:xfrm>
            <a:off x="2677549" y="3308371"/>
            <a:ext cx="909030"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London</a:t>
            </a:r>
            <a:endParaRPr lang="en-AU" dirty="0"/>
          </a:p>
        </p:txBody>
      </p:sp>
      <p:sp>
        <p:nvSpPr>
          <p:cNvPr id="29" name="Rectangle 28">
            <a:extLst>
              <a:ext uri="{FF2B5EF4-FFF2-40B4-BE49-F238E27FC236}">
                <a16:creationId xmlns:a16="http://schemas.microsoft.com/office/drawing/2014/main" id="{E36DE1FC-3D36-4BF2-AC75-E3C78029FD77}"/>
              </a:ext>
            </a:extLst>
          </p:cNvPr>
          <p:cNvSpPr/>
          <p:nvPr/>
        </p:nvSpPr>
        <p:spPr>
          <a:xfrm>
            <a:off x="4108332" y="3300149"/>
            <a:ext cx="736847"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Rome</a:t>
            </a:r>
            <a:endParaRPr lang="en-AU" dirty="0"/>
          </a:p>
        </p:txBody>
      </p:sp>
      <p:sp>
        <p:nvSpPr>
          <p:cNvPr id="30" name="Rectangle 29">
            <a:extLst>
              <a:ext uri="{FF2B5EF4-FFF2-40B4-BE49-F238E27FC236}">
                <a16:creationId xmlns:a16="http://schemas.microsoft.com/office/drawing/2014/main" id="{29B3FD8C-9F2C-4238-A9FA-8A985508DBEC}"/>
              </a:ext>
            </a:extLst>
          </p:cNvPr>
          <p:cNvSpPr/>
          <p:nvPr/>
        </p:nvSpPr>
        <p:spPr>
          <a:xfrm>
            <a:off x="6174801" y="3314839"/>
            <a:ext cx="1207361"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European</a:t>
            </a:r>
            <a:endParaRPr lang="en-AU" dirty="0"/>
          </a:p>
        </p:txBody>
      </p:sp>
      <p:sp>
        <p:nvSpPr>
          <p:cNvPr id="31" name="Rectangle 30">
            <a:extLst>
              <a:ext uri="{FF2B5EF4-FFF2-40B4-BE49-F238E27FC236}">
                <a16:creationId xmlns:a16="http://schemas.microsoft.com/office/drawing/2014/main" id="{C5413B13-7D91-4869-8BEA-4EFC43129CDB}"/>
              </a:ext>
            </a:extLst>
          </p:cNvPr>
          <p:cNvSpPr/>
          <p:nvPr/>
        </p:nvSpPr>
        <p:spPr>
          <a:xfrm>
            <a:off x="1013783" y="3869041"/>
            <a:ext cx="5926828"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Harry Potter, Ron Weasley and Hermione Granger </a:t>
            </a:r>
            <a:endParaRPr lang="en-AU" dirty="0"/>
          </a:p>
        </p:txBody>
      </p:sp>
      <p:sp>
        <p:nvSpPr>
          <p:cNvPr id="17" name="Rectangle 16">
            <a:extLst>
              <a:ext uri="{FF2B5EF4-FFF2-40B4-BE49-F238E27FC236}">
                <a16:creationId xmlns:a16="http://schemas.microsoft.com/office/drawing/2014/main" id="{7331394F-CBAF-4312-97B2-F0634F70F333}"/>
              </a:ext>
            </a:extLst>
          </p:cNvPr>
          <p:cNvSpPr/>
          <p:nvPr/>
        </p:nvSpPr>
        <p:spPr>
          <a:xfrm>
            <a:off x="8170664" y="3869040"/>
            <a:ext cx="1310687"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Hogwards</a:t>
            </a:r>
            <a:endParaRPr lang="en-AU" dirty="0"/>
          </a:p>
        </p:txBody>
      </p:sp>
      <p:sp>
        <p:nvSpPr>
          <p:cNvPr id="18" name="Rectangle 17">
            <a:extLst>
              <a:ext uri="{FF2B5EF4-FFF2-40B4-BE49-F238E27FC236}">
                <a16:creationId xmlns:a16="http://schemas.microsoft.com/office/drawing/2014/main" id="{1327B50D-F64E-4111-A492-4B6204398FB3}"/>
              </a:ext>
            </a:extLst>
          </p:cNvPr>
          <p:cNvSpPr/>
          <p:nvPr/>
        </p:nvSpPr>
        <p:spPr>
          <a:xfrm>
            <a:off x="1059520" y="4429711"/>
            <a:ext cx="4151672"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of Witchcraft and Wizardry.</a:t>
            </a:r>
            <a:endParaRPr lang="en-AU" dirty="0"/>
          </a:p>
        </p:txBody>
      </p:sp>
      <p:sp>
        <p:nvSpPr>
          <p:cNvPr id="19" name="Rectangle 18">
            <a:extLst>
              <a:ext uri="{FF2B5EF4-FFF2-40B4-BE49-F238E27FC236}">
                <a16:creationId xmlns:a16="http://schemas.microsoft.com/office/drawing/2014/main" id="{01B3366E-5635-4387-9DCE-DA486B5EEDE0}"/>
              </a:ext>
            </a:extLst>
          </p:cNvPr>
          <p:cNvSpPr/>
          <p:nvPr/>
        </p:nvSpPr>
        <p:spPr>
          <a:xfrm>
            <a:off x="1009097" y="4947509"/>
            <a:ext cx="926236"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NASA’S</a:t>
            </a:r>
            <a:endParaRPr lang="en-AU" dirty="0"/>
          </a:p>
        </p:txBody>
      </p:sp>
      <p:sp>
        <p:nvSpPr>
          <p:cNvPr id="21" name="Rectangle 20">
            <a:extLst>
              <a:ext uri="{FF2B5EF4-FFF2-40B4-BE49-F238E27FC236}">
                <a16:creationId xmlns:a16="http://schemas.microsoft.com/office/drawing/2014/main" id="{13CF6A7B-EB38-42ED-8EB2-3DC13E1DB138}"/>
              </a:ext>
            </a:extLst>
          </p:cNvPr>
          <p:cNvSpPr/>
          <p:nvPr/>
        </p:nvSpPr>
        <p:spPr>
          <a:xfrm>
            <a:off x="5449412" y="4976447"/>
            <a:ext cx="725389" cy="3551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Mars</a:t>
            </a:r>
            <a:endParaRPr lang="en-AU" dirty="0"/>
          </a:p>
        </p:txBody>
      </p:sp>
      <p:pic>
        <p:nvPicPr>
          <p:cNvPr id="23" name="Picture 22" descr="A yellow tower with trees and bushes with Eiffel Tower in the background&#10;&#10;Description automatically generated">
            <a:extLst>
              <a:ext uri="{FF2B5EF4-FFF2-40B4-BE49-F238E27FC236}">
                <a16:creationId xmlns:a16="http://schemas.microsoft.com/office/drawing/2014/main" id="{67244727-233A-43DD-8D29-6D9B52758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390" y="4621686"/>
            <a:ext cx="3226921" cy="2281433"/>
          </a:xfrm>
          <a:prstGeom prst="rect">
            <a:avLst/>
          </a:prstGeom>
        </p:spPr>
      </p:pic>
      <p:pic>
        <p:nvPicPr>
          <p:cNvPr id="6" name="Picture 5" descr="A cartoon castle with flags&#10;&#10;Description automatically generated">
            <a:extLst>
              <a:ext uri="{FF2B5EF4-FFF2-40B4-BE49-F238E27FC236}">
                <a16:creationId xmlns:a16="http://schemas.microsoft.com/office/drawing/2014/main" id="{DA99D4BA-1BA0-48F7-98D1-47F45787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09" y="101145"/>
            <a:ext cx="2240776" cy="1584229"/>
          </a:xfrm>
          <a:prstGeom prst="rect">
            <a:avLst/>
          </a:prstGeom>
        </p:spPr>
      </p:pic>
      <p:pic>
        <p:nvPicPr>
          <p:cNvPr id="8" name="Picture 7" descr="A cartoon of a colosseum with Colosseum in the background&#10;&#10;Description automatically generated">
            <a:extLst>
              <a:ext uri="{FF2B5EF4-FFF2-40B4-BE49-F238E27FC236}">
                <a16:creationId xmlns:a16="http://schemas.microsoft.com/office/drawing/2014/main" id="{B67FA6EB-9B15-4BF7-A33D-38C6B3E6A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953" y="356241"/>
            <a:ext cx="1832404" cy="1295510"/>
          </a:xfrm>
          <a:prstGeom prst="rect">
            <a:avLst/>
          </a:prstGeom>
        </p:spPr>
      </p:pic>
    </p:spTree>
    <p:extLst>
      <p:ext uri="{BB962C8B-B14F-4D97-AF65-F5344CB8AC3E}">
        <p14:creationId xmlns:p14="http://schemas.microsoft.com/office/powerpoint/2010/main" val="59648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4" grpId="0" animBg="1"/>
      <p:bldP spid="25" grpId="0" animBg="1"/>
      <p:bldP spid="26" grpId="0" animBg="1"/>
      <p:bldP spid="27" grpId="0" animBg="1"/>
      <p:bldP spid="28" grpId="0" animBg="1"/>
      <p:bldP spid="29" grpId="0" animBg="1"/>
      <p:bldP spid="30" grpId="0" animBg="1"/>
      <p:bldP spid="31"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Proper Nouns</a:t>
            </a:r>
          </a:p>
        </p:txBody>
      </p:sp>
      <p:sp>
        <p:nvSpPr>
          <p:cNvPr id="3" name="TextBox 2">
            <a:extLst>
              <a:ext uri="{FF2B5EF4-FFF2-40B4-BE49-F238E27FC236}">
                <a16:creationId xmlns:a16="http://schemas.microsoft.com/office/drawing/2014/main" id="{81BD4FDC-A709-9FCA-56A2-E34BD625EAFE}"/>
              </a:ext>
            </a:extLst>
          </p:cNvPr>
          <p:cNvSpPr txBox="1"/>
          <p:nvPr/>
        </p:nvSpPr>
        <p:spPr>
          <a:xfrm>
            <a:off x="487897" y="1530293"/>
            <a:ext cx="9042670" cy="461665"/>
          </a:xfrm>
          <a:prstGeom prst="rect">
            <a:avLst/>
          </a:prstGeom>
          <a:noFill/>
        </p:spPr>
        <p:txBody>
          <a:bodyPr wrap="square" rtlCol="0">
            <a:spAutoFit/>
          </a:bodyPr>
          <a:lstStyle/>
          <a:p>
            <a:r>
              <a:rPr lang="en-AU" sz="2400" dirty="0">
                <a:latin typeface="+mj-lt"/>
              </a:rPr>
              <a:t>Work with a partner and choose the proper nouns.</a:t>
            </a:r>
            <a:endParaRPr lang="en-AU" sz="2400" b="1" u="sng" dirty="0">
              <a:latin typeface="+mj-lt"/>
            </a:endParaRPr>
          </a:p>
        </p:txBody>
      </p:sp>
      <p:sp>
        <p:nvSpPr>
          <p:cNvPr id="15" name="Rectangle 14">
            <a:extLst>
              <a:ext uri="{FF2B5EF4-FFF2-40B4-BE49-F238E27FC236}">
                <a16:creationId xmlns:a16="http://schemas.microsoft.com/office/drawing/2014/main" id="{2AB61F2E-64D9-4E5F-A4E8-AB9E37286091}"/>
              </a:ext>
            </a:extLst>
          </p:cNvPr>
          <p:cNvSpPr/>
          <p:nvPr/>
        </p:nvSpPr>
        <p:spPr>
          <a:xfrm>
            <a:off x="70274" y="85777"/>
            <a:ext cx="835247"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sp>
        <p:nvSpPr>
          <p:cNvPr id="16" name="Rectangle 15">
            <a:extLst>
              <a:ext uri="{FF2B5EF4-FFF2-40B4-BE49-F238E27FC236}">
                <a16:creationId xmlns:a16="http://schemas.microsoft.com/office/drawing/2014/main" id="{2B786211-08CE-48C0-8C7E-6A2262FEBACD}"/>
              </a:ext>
            </a:extLst>
          </p:cNvPr>
          <p:cNvSpPr/>
          <p:nvPr/>
        </p:nvSpPr>
        <p:spPr>
          <a:xfrm>
            <a:off x="8620217" y="118303"/>
            <a:ext cx="1159012"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Tuesday</a:t>
            </a:r>
            <a:endParaRPr lang="en-AU" dirty="0">
              <a:solidFill>
                <a:schemeClr val="tx1"/>
              </a:solidFill>
            </a:endParaRPr>
          </a:p>
        </p:txBody>
      </p:sp>
      <p:sp>
        <p:nvSpPr>
          <p:cNvPr id="12" name="TextBox 11">
            <a:extLst>
              <a:ext uri="{FF2B5EF4-FFF2-40B4-BE49-F238E27FC236}">
                <a16:creationId xmlns:a16="http://schemas.microsoft.com/office/drawing/2014/main" id="{A3BE55D5-5021-4367-8815-EEF39BEA4CC0}"/>
              </a:ext>
            </a:extLst>
          </p:cNvPr>
          <p:cNvSpPr txBox="1"/>
          <p:nvPr/>
        </p:nvSpPr>
        <p:spPr>
          <a:xfrm>
            <a:off x="602194" y="2491483"/>
            <a:ext cx="8701612" cy="3693319"/>
          </a:xfrm>
          <a:prstGeom prst="rect">
            <a:avLst/>
          </a:prstGeom>
          <a:noFill/>
          <a:ln w="28575">
            <a:solidFill>
              <a:schemeClr val="tx1"/>
            </a:solidFill>
          </a:ln>
        </p:spPr>
        <p:txBody>
          <a:bodyPr wrap="square" rtlCol="0">
            <a:spAutoFit/>
          </a:bodyPr>
          <a:lstStyle/>
          <a:p>
            <a:pPr>
              <a:lnSpc>
                <a:spcPct val="250000"/>
              </a:lnSpc>
            </a:pPr>
            <a:r>
              <a:rPr lang="en-AU" sz="2800" dirty="0">
                <a:latin typeface="+mj-lt"/>
              </a:rPr>
              <a:t>thomas  </a:t>
            </a:r>
            <a:r>
              <a:rPr lang="en-AU" sz="2800" dirty="0">
                <a:solidFill>
                  <a:srgbClr val="00B050"/>
                </a:solidFill>
                <a:latin typeface="+mj-lt"/>
              </a:rPr>
              <a:t>|</a:t>
            </a:r>
            <a:r>
              <a:rPr lang="en-AU" sz="2800" dirty="0">
                <a:latin typeface="+mj-lt"/>
              </a:rPr>
              <a:t>  feet  </a:t>
            </a:r>
            <a:r>
              <a:rPr lang="en-AU" sz="2800" dirty="0">
                <a:solidFill>
                  <a:srgbClr val="00B050"/>
                </a:solidFill>
                <a:latin typeface="+mj-lt"/>
              </a:rPr>
              <a:t>|</a:t>
            </a:r>
            <a:r>
              <a:rPr lang="en-AU" sz="2800" dirty="0">
                <a:latin typeface="+mj-lt"/>
              </a:rPr>
              <a:t>  house  </a:t>
            </a:r>
            <a:r>
              <a:rPr lang="en-AU" sz="2800" dirty="0">
                <a:solidFill>
                  <a:srgbClr val="00B050"/>
                </a:solidFill>
                <a:latin typeface="+mj-lt"/>
              </a:rPr>
              <a:t>|</a:t>
            </a:r>
            <a:r>
              <a:rPr lang="en-AU" sz="2800" dirty="0">
                <a:latin typeface="+mj-lt"/>
              </a:rPr>
              <a:t>  venus  </a:t>
            </a:r>
            <a:r>
              <a:rPr lang="en-AU" sz="2800" dirty="0">
                <a:solidFill>
                  <a:srgbClr val="00B050"/>
                </a:solidFill>
                <a:latin typeface="+mj-lt"/>
              </a:rPr>
              <a:t>|</a:t>
            </a:r>
            <a:r>
              <a:rPr lang="en-AU" sz="2800" dirty="0">
                <a:latin typeface="+mj-lt"/>
              </a:rPr>
              <a:t>  tuesday  </a:t>
            </a:r>
            <a:r>
              <a:rPr lang="en-AU" sz="2800" dirty="0">
                <a:solidFill>
                  <a:srgbClr val="00B050"/>
                </a:solidFill>
                <a:latin typeface="+mj-lt"/>
              </a:rPr>
              <a:t>|</a:t>
            </a:r>
            <a:r>
              <a:rPr lang="en-AU" sz="2800" dirty="0">
                <a:latin typeface="+mj-lt"/>
              </a:rPr>
              <a:t>  spring  </a:t>
            </a:r>
            <a:r>
              <a:rPr lang="en-AU" sz="2800" dirty="0">
                <a:solidFill>
                  <a:srgbClr val="00B050"/>
                </a:solidFill>
                <a:latin typeface="+mj-lt"/>
              </a:rPr>
              <a:t>|</a:t>
            </a:r>
            <a:r>
              <a:rPr lang="en-AU" sz="2800" dirty="0">
                <a:latin typeface="+mj-lt"/>
              </a:rPr>
              <a:t>  tree  </a:t>
            </a:r>
            <a:r>
              <a:rPr lang="en-AU" sz="2800" dirty="0">
                <a:solidFill>
                  <a:srgbClr val="00B050"/>
                </a:solidFill>
                <a:latin typeface="+mj-lt"/>
              </a:rPr>
              <a:t>|</a:t>
            </a:r>
            <a:r>
              <a:rPr lang="en-AU" sz="2800" dirty="0">
                <a:latin typeface="+mj-lt"/>
              </a:rPr>
              <a:t>  river  </a:t>
            </a:r>
            <a:r>
              <a:rPr lang="en-AU" sz="2800" dirty="0">
                <a:solidFill>
                  <a:srgbClr val="00B050"/>
                </a:solidFill>
                <a:latin typeface="+mj-lt"/>
              </a:rPr>
              <a:t>|</a:t>
            </a:r>
            <a:r>
              <a:rPr lang="en-AU" sz="2800" dirty="0">
                <a:latin typeface="+mj-lt"/>
              </a:rPr>
              <a:t>  paris  </a:t>
            </a:r>
            <a:r>
              <a:rPr lang="en-AU" sz="2800" dirty="0">
                <a:solidFill>
                  <a:srgbClr val="00B050"/>
                </a:solidFill>
                <a:latin typeface="+mj-lt"/>
              </a:rPr>
              <a:t>|</a:t>
            </a:r>
            <a:r>
              <a:rPr lang="en-AU" sz="2800" dirty="0">
                <a:latin typeface="+mj-lt"/>
              </a:rPr>
              <a:t>  statue of liberty  </a:t>
            </a:r>
            <a:r>
              <a:rPr lang="en-AU" sz="2800" dirty="0">
                <a:solidFill>
                  <a:srgbClr val="00B050"/>
                </a:solidFill>
                <a:latin typeface="+mj-lt"/>
              </a:rPr>
              <a:t>|</a:t>
            </a:r>
            <a:r>
              <a:rPr lang="en-AU" sz="2800" dirty="0">
                <a:latin typeface="+mj-lt"/>
              </a:rPr>
              <a:t>  teacher  </a:t>
            </a:r>
            <a:r>
              <a:rPr lang="en-AU" sz="2800" dirty="0">
                <a:solidFill>
                  <a:srgbClr val="00B050"/>
                </a:solidFill>
                <a:latin typeface="+mj-lt"/>
              </a:rPr>
              <a:t>|</a:t>
            </a:r>
            <a:r>
              <a:rPr lang="en-AU" sz="2800" dirty="0">
                <a:latin typeface="+mj-lt"/>
              </a:rPr>
              <a:t>  cat  </a:t>
            </a:r>
            <a:r>
              <a:rPr lang="en-AU" sz="2800" dirty="0">
                <a:solidFill>
                  <a:srgbClr val="00B050"/>
                </a:solidFill>
                <a:latin typeface="+mj-lt"/>
              </a:rPr>
              <a:t>|</a:t>
            </a:r>
            <a:r>
              <a:rPr lang="en-AU" sz="2800" dirty="0">
                <a:latin typeface="+mj-lt"/>
              </a:rPr>
              <a:t>  monkey </a:t>
            </a:r>
            <a:r>
              <a:rPr lang="en-AU" sz="2800" dirty="0">
                <a:solidFill>
                  <a:srgbClr val="00B050"/>
                </a:solidFill>
                <a:latin typeface="+mj-lt"/>
              </a:rPr>
              <a:t> |  </a:t>
            </a:r>
            <a:r>
              <a:rPr lang="en-AU" sz="2800" dirty="0">
                <a:latin typeface="+mj-lt"/>
              </a:rPr>
              <a:t>friday  </a:t>
            </a:r>
            <a:r>
              <a:rPr lang="en-AU" sz="2800" dirty="0">
                <a:solidFill>
                  <a:srgbClr val="00B050"/>
                </a:solidFill>
                <a:latin typeface="+mj-lt"/>
              </a:rPr>
              <a:t>|</a:t>
            </a:r>
            <a:r>
              <a:rPr lang="en-AU" sz="2800" dirty="0">
                <a:latin typeface="+mj-lt"/>
              </a:rPr>
              <a:t>  europe  </a:t>
            </a:r>
            <a:r>
              <a:rPr lang="en-AU" sz="2800" dirty="0">
                <a:solidFill>
                  <a:srgbClr val="00B050"/>
                </a:solidFill>
                <a:latin typeface="+mj-lt"/>
              </a:rPr>
              <a:t>|</a:t>
            </a:r>
            <a:r>
              <a:rPr lang="en-AU" sz="2800" dirty="0">
                <a:latin typeface="+mj-lt"/>
              </a:rPr>
              <a:t>  play  </a:t>
            </a:r>
            <a:r>
              <a:rPr lang="en-AU" sz="2800" dirty="0">
                <a:solidFill>
                  <a:srgbClr val="00B050"/>
                </a:solidFill>
                <a:latin typeface="+mj-lt"/>
              </a:rPr>
              <a:t>|</a:t>
            </a:r>
            <a:r>
              <a:rPr lang="en-AU" sz="2800" dirty="0">
                <a:latin typeface="+mj-lt"/>
              </a:rPr>
              <a:t>  soccer  </a:t>
            </a:r>
            <a:r>
              <a:rPr lang="en-AU" sz="2800" dirty="0">
                <a:solidFill>
                  <a:srgbClr val="00B050"/>
                </a:solidFill>
                <a:latin typeface="+mj-lt"/>
              </a:rPr>
              <a:t>|</a:t>
            </a:r>
            <a:r>
              <a:rPr lang="en-AU" sz="2800" dirty="0">
                <a:latin typeface="+mj-lt"/>
              </a:rPr>
              <a:t>  china  </a:t>
            </a:r>
            <a:r>
              <a:rPr lang="en-AU" sz="2800" dirty="0">
                <a:solidFill>
                  <a:srgbClr val="00B050"/>
                </a:solidFill>
                <a:latin typeface="+mj-lt"/>
              </a:rPr>
              <a:t>|</a:t>
            </a:r>
            <a:r>
              <a:rPr lang="en-AU" sz="2800" dirty="0">
                <a:latin typeface="+mj-lt"/>
              </a:rPr>
              <a:t> </a:t>
            </a:r>
          </a:p>
          <a:p>
            <a:endParaRPr lang="en-AU" sz="2400" dirty="0">
              <a:latin typeface="+mj-lt"/>
            </a:endParaRPr>
          </a:p>
        </p:txBody>
      </p:sp>
      <p:sp>
        <p:nvSpPr>
          <p:cNvPr id="14" name="Oval 13">
            <a:extLst>
              <a:ext uri="{FF2B5EF4-FFF2-40B4-BE49-F238E27FC236}">
                <a16:creationId xmlns:a16="http://schemas.microsoft.com/office/drawing/2014/main" id="{EB1255BC-5F0C-4105-B5E2-1252B400E6CC}"/>
              </a:ext>
            </a:extLst>
          </p:cNvPr>
          <p:cNvSpPr/>
          <p:nvPr/>
        </p:nvSpPr>
        <p:spPr>
          <a:xfrm>
            <a:off x="4577138" y="2929665"/>
            <a:ext cx="1031344"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3BA179E7-2DCD-4284-88C6-48A00306AB43}"/>
              </a:ext>
            </a:extLst>
          </p:cNvPr>
          <p:cNvSpPr/>
          <p:nvPr/>
        </p:nvSpPr>
        <p:spPr>
          <a:xfrm>
            <a:off x="5849603" y="2912514"/>
            <a:ext cx="1323554"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246B399E-9A15-4F92-A892-6AF6214E2BCB}"/>
              </a:ext>
            </a:extLst>
          </p:cNvPr>
          <p:cNvSpPr/>
          <p:nvPr/>
        </p:nvSpPr>
        <p:spPr>
          <a:xfrm>
            <a:off x="649646" y="2946874"/>
            <a:ext cx="1170276"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AF4E0B68-0E95-4834-8090-BDC0C42A78DB}"/>
              </a:ext>
            </a:extLst>
          </p:cNvPr>
          <p:cNvSpPr/>
          <p:nvPr/>
        </p:nvSpPr>
        <p:spPr>
          <a:xfrm>
            <a:off x="2824676" y="4005945"/>
            <a:ext cx="841723"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DB972219-F031-439C-B2EE-7C18598665BA}"/>
              </a:ext>
            </a:extLst>
          </p:cNvPr>
          <p:cNvSpPr/>
          <p:nvPr/>
        </p:nvSpPr>
        <p:spPr>
          <a:xfrm>
            <a:off x="4027861" y="4001375"/>
            <a:ext cx="2408449"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4C6236BC-4FA2-4570-B8EF-637E3844A7E5}"/>
              </a:ext>
            </a:extLst>
          </p:cNvPr>
          <p:cNvSpPr/>
          <p:nvPr/>
        </p:nvSpPr>
        <p:spPr>
          <a:xfrm>
            <a:off x="2222890" y="5025866"/>
            <a:ext cx="944366"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698F7605-18FB-4DDA-907A-4B52CDA3F03A}"/>
              </a:ext>
            </a:extLst>
          </p:cNvPr>
          <p:cNvSpPr/>
          <p:nvPr/>
        </p:nvSpPr>
        <p:spPr>
          <a:xfrm>
            <a:off x="3526822" y="5077655"/>
            <a:ext cx="1160588"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37E35FE1-6640-42AE-A03D-8EC7A0834C01}"/>
              </a:ext>
            </a:extLst>
          </p:cNvPr>
          <p:cNvSpPr/>
          <p:nvPr/>
        </p:nvSpPr>
        <p:spPr>
          <a:xfrm>
            <a:off x="7482208" y="5077654"/>
            <a:ext cx="944367"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623AB86C-1684-417E-95E1-680E781F200A}"/>
              </a:ext>
            </a:extLst>
          </p:cNvPr>
          <p:cNvSpPr/>
          <p:nvPr/>
        </p:nvSpPr>
        <p:spPr>
          <a:xfrm>
            <a:off x="1706168" y="4036301"/>
            <a:ext cx="841723"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descr="A yellow tower with trees and bushes with Eiffel Tower in the background&#10;&#10;Description automatically generated">
            <a:extLst>
              <a:ext uri="{FF2B5EF4-FFF2-40B4-BE49-F238E27FC236}">
                <a16:creationId xmlns:a16="http://schemas.microsoft.com/office/drawing/2014/main" id="{2736C51B-6FF4-4100-9A51-8CB60B1F3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309" y="5282635"/>
            <a:ext cx="2308710" cy="1632258"/>
          </a:xfrm>
          <a:prstGeom prst="rect">
            <a:avLst/>
          </a:prstGeom>
        </p:spPr>
      </p:pic>
      <p:pic>
        <p:nvPicPr>
          <p:cNvPr id="39" name="Picture 38" descr="A cartoon of a cat writing on a book&#10;&#10;Description automatically generated">
            <a:extLst>
              <a:ext uri="{FF2B5EF4-FFF2-40B4-BE49-F238E27FC236}">
                <a16:creationId xmlns:a16="http://schemas.microsoft.com/office/drawing/2014/main" id="{2D9C80EB-2427-4493-BF77-81C6DD0E6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941" y="493048"/>
            <a:ext cx="2052865" cy="1451375"/>
          </a:xfrm>
          <a:prstGeom prst="rect">
            <a:avLst/>
          </a:prstGeom>
        </p:spPr>
      </p:pic>
      <p:pic>
        <p:nvPicPr>
          <p:cNvPr id="41" name="Picture 40" descr="A group of books on a black background&#10;&#10;Description automatically generated">
            <a:extLst>
              <a:ext uri="{FF2B5EF4-FFF2-40B4-BE49-F238E27FC236}">
                <a16:creationId xmlns:a16="http://schemas.microsoft.com/office/drawing/2014/main" id="{E67ECE3D-257E-47C4-943A-1224B1E68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279" y="349731"/>
            <a:ext cx="1590624" cy="1124571"/>
          </a:xfrm>
          <a:prstGeom prst="rect">
            <a:avLst/>
          </a:prstGeom>
        </p:spPr>
      </p:pic>
    </p:spTree>
    <p:extLst>
      <p:ext uri="{BB962C8B-B14F-4D97-AF65-F5344CB8AC3E}">
        <p14:creationId xmlns:p14="http://schemas.microsoft.com/office/powerpoint/2010/main" val="241087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6" grpId="0" animBg="1"/>
      <p:bldP spid="28" grpId="0" animBg="1"/>
      <p:bldP spid="30" grpId="0" animBg="1"/>
      <p:bldP spid="32" grpId="0" animBg="1"/>
      <p:bldP spid="33"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954107"/>
          </a:xfrm>
          <a:prstGeom prst="rect">
            <a:avLst/>
          </a:prstGeom>
          <a:noFill/>
        </p:spPr>
        <p:txBody>
          <a:bodyPr wrap="square" rtlCol="0">
            <a:spAutoFit/>
          </a:bodyPr>
          <a:lstStyle/>
          <a:p>
            <a:pPr algn="ctr"/>
            <a:r>
              <a:rPr lang="en-AU" sz="5400" dirty="0">
                <a:latin typeface="+mj-lt"/>
              </a:rPr>
              <a:t>Proper Nouns</a:t>
            </a:r>
          </a:p>
        </p:txBody>
      </p:sp>
      <p:sp>
        <p:nvSpPr>
          <p:cNvPr id="3" name="TextBox 2">
            <a:extLst>
              <a:ext uri="{FF2B5EF4-FFF2-40B4-BE49-F238E27FC236}">
                <a16:creationId xmlns:a16="http://schemas.microsoft.com/office/drawing/2014/main" id="{81BD4FDC-A709-9FCA-56A2-E34BD625EAFE}"/>
              </a:ext>
            </a:extLst>
          </p:cNvPr>
          <p:cNvSpPr txBox="1"/>
          <p:nvPr/>
        </p:nvSpPr>
        <p:spPr>
          <a:xfrm>
            <a:off x="487897" y="1530293"/>
            <a:ext cx="9042670" cy="461665"/>
          </a:xfrm>
          <a:prstGeom prst="rect">
            <a:avLst/>
          </a:prstGeom>
          <a:noFill/>
        </p:spPr>
        <p:txBody>
          <a:bodyPr wrap="square" rtlCol="0">
            <a:spAutoFit/>
          </a:bodyPr>
          <a:lstStyle/>
          <a:p>
            <a:r>
              <a:rPr lang="en-AU" sz="2400" dirty="0">
                <a:latin typeface="+mj-lt"/>
              </a:rPr>
              <a:t>Choose the proper nouns from the box and put them in to sentences.</a:t>
            </a:r>
            <a:endParaRPr lang="en-AU" sz="2400" b="1" u="sng" dirty="0">
              <a:latin typeface="+mj-lt"/>
            </a:endParaRPr>
          </a:p>
        </p:txBody>
      </p:sp>
      <p:sp>
        <p:nvSpPr>
          <p:cNvPr id="15" name="Rectangle 14">
            <a:extLst>
              <a:ext uri="{FF2B5EF4-FFF2-40B4-BE49-F238E27FC236}">
                <a16:creationId xmlns:a16="http://schemas.microsoft.com/office/drawing/2014/main" id="{2AB61F2E-64D9-4E5F-A4E8-AB9E37286091}"/>
              </a:ext>
            </a:extLst>
          </p:cNvPr>
          <p:cNvSpPr/>
          <p:nvPr/>
        </p:nvSpPr>
        <p:spPr>
          <a:xfrm>
            <a:off x="70274" y="85777"/>
            <a:ext cx="835247"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sp>
        <p:nvSpPr>
          <p:cNvPr id="16" name="Rectangle 15">
            <a:extLst>
              <a:ext uri="{FF2B5EF4-FFF2-40B4-BE49-F238E27FC236}">
                <a16:creationId xmlns:a16="http://schemas.microsoft.com/office/drawing/2014/main" id="{2B786211-08CE-48C0-8C7E-6A2262FEBACD}"/>
              </a:ext>
            </a:extLst>
          </p:cNvPr>
          <p:cNvSpPr/>
          <p:nvPr/>
        </p:nvSpPr>
        <p:spPr>
          <a:xfrm>
            <a:off x="8620217" y="118303"/>
            <a:ext cx="1159012"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Tuesday</a:t>
            </a:r>
            <a:endParaRPr lang="en-AU" dirty="0">
              <a:solidFill>
                <a:schemeClr val="tx1"/>
              </a:solidFill>
            </a:endParaRPr>
          </a:p>
        </p:txBody>
      </p:sp>
      <p:sp>
        <p:nvSpPr>
          <p:cNvPr id="12" name="TextBox 11">
            <a:extLst>
              <a:ext uri="{FF2B5EF4-FFF2-40B4-BE49-F238E27FC236}">
                <a16:creationId xmlns:a16="http://schemas.microsoft.com/office/drawing/2014/main" id="{A3BE55D5-5021-4367-8815-EEF39BEA4CC0}"/>
              </a:ext>
            </a:extLst>
          </p:cNvPr>
          <p:cNvSpPr txBox="1"/>
          <p:nvPr/>
        </p:nvSpPr>
        <p:spPr>
          <a:xfrm>
            <a:off x="602194" y="2491483"/>
            <a:ext cx="8701612" cy="3693319"/>
          </a:xfrm>
          <a:prstGeom prst="rect">
            <a:avLst/>
          </a:prstGeom>
          <a:noFill/>
          <a:ln w="28575">
            <a:solidFill>
              <a:schemeClr val="tx1"/>
            </a:solidFill>
          </a:ln>
        </p:spPr>
        <p:txBody>
          <a:bodyPr wrap="square" rtlCol="0">
            <a:spAutoFit/>
          </a:bodyPr>
          <a:lstStyle/>
          <a:p>
            <a:pPr>
              <a:lnSpc>
                <a:spcPct val="250000"/>
              </a:lnSpc>
            </a:pPr>
            <a:r>
              <a:rPr lang="en-AU" sz="2800" dirty="0">
                <a:latin typeface="+mj-lt"/>
              </a:rPr>
              <a:t>cheese  </a:t>
            </a:r>
            <a:r>
              <a:rPr lang="en-AU" sz="2800" dirty="0">
                <a:solidFill>
                  <a:srgbClr val="00B050"/>
                </a:solidFill>
                <a:latin typeface="+mj-lt"/>
              </a:rPr>
              <a:t>|</a:t>
            </a:r>
            <a:r>
              <a:rPr lang="en-AU" sz="2800" dirty="0">
                <a:latin typeface="+mj-lt"/>
              </a:rPr>
              <a:t>  cat  </a:t>
            </a:r>
            <a:r>
              <a:rPr lang="en-AU" sz="2800" dirty="0">
                <a:solidFill>
                  <a:srgbClr val="00B050"/>
                </a:solidFill>
                <a:latin typeface="+mj-lt"/>
              </a:rPr>
              <a:t>|</a:t>
            </a:r>
            <a:r>
              <a:rPr lang="en-AU" sz="2800" dirty="0">
                <a:latin typeface="+mj-lt"/>
              </a:rPr>
              <a:t>  palace  </a:t>
            </a:r>
            <a:r>
              <a:rPr lang="en-AU" sz="2800" dirty="0">
                <a:solidFill>
                  <a:srgbClr val="00B050"/>
                </a:solidFill>
                <a:latin typeface="+mj-lt"/>
              </a:rPr>
              <a:t>|</a:t>
            </a:r>
            <a:r>
              <a:rPr lang="en-AU" sz="2800" dirty="0">
                <a:latin typeface="+mj-lt"/>
              </a:rPr>
              <a:t>  harry potter  </a:t>
            </a:r>
            <a:r>
              <a:rPr lang="en-AU" sz="2800" dirty="0">
                <a:solidFill>
                  <a:srgbClr val="00B050"/>
                </a:solidFill>
                <a:latin typeface="+mj-lt"/>
              </a:rPr>
              <a:t>|</a:t>
            </a:r>
            <a:r>
              <a:rPr lang="en-AU" sz="2800" dirty="0">
                <a:latin typeface="+mj-lt"/>
              </a:rPr>
              <a:t>  mars  </a:t>
            </a:r>
            <a:r>
              <a:rPr lang="en-AU" sz="2800" dirty="0">
                <a:solidFill>
                  <a:srgbClr val="00B050"/>
                </a:solidFill>
                <a:latin typeface="+mj-lt"/>
              </a:rPr>
              <a:t>|</a:t>
            </a:r>
            <a:r>
              <a:rPr lang="en-AU" sz="2800" dirty="0">
                <a:latin typeface="+mj-lt"/>
              </a:rPr>
              <a:t>  earth  </a:t>
            </a:r>
            <a:r>
              <a:rPr lang="en-AU" sz="2800" dirty="0">
                <a:solidFill>
                  <a:srgbClr val="00B050"/>
                </a:solidFill>
                <a:latin typeface="+mj-lt"/>
              </a:rPr>
              <a:t>|</a:t>
            </a:r>
            <a:r>
              <a:rPr lang="en-AU" sz="2800" dirty="0">
                <a:latin typeface="+mj-lt"/>
              </a:rPr>
              <a:t>  chat  </a:t>
            </a:r>
            <a:r>
              <a:rPr lang="en-AU" sz="2800" dirty="0">
                <a:solidFill>
                  <a:srgbClr val="00B050"/>
                </a:solidFill>
                <a:latin typeface="+mj-lt"/>
              </a:rPr>
              <a:t>|</a:t>
            </a:r>
            <a:r>
              <a:rPr lang="en-AU" sz="2800" dirty="0">
                <a:latin typeface="+mj-lt"/>
              </a:rPr>
              <a:t>  burger  </a:t>
            </a:r>
            <a:r>
              <a:rPr lang="en-AU" sz="2800" dirty="0">
                <a:solidFill>
                  <a:srgbClr val="00B050"/>
                </a:solidFill>
                <a:latin typeface="+mj-lt"/>
              </a:rPr>
              <a:t>|</a:t>
            </a:r>
            <a:r>
              <a:rPr lang="en-AU" sz="2800" dirty="0">
                <a:latin typeface="+mj-lt"/>
              </a:rPr>
              <a:t>  asia  </a:t>
            </a:r>
            <a:r>
              <a:rPr lang="en-AU" sz="2800" dirty="0">
                <a:solidFill>
                  <a:srgbClr val="00B050"/>
                </a:solidFill>
                <a:latin typeface="+mj-lt"/>
              </a:rPr>
              <a:t>|</a:t>
            </a:r>
            <a:r>
              <a:rPr lang="en-AU" sz="2800" dirty="0">
                <a:latin typeface="+mj-lt"/>
              </a:rPr>
              <a:t>  sunday  </a:t>
            </a:r>
            <a:r>
              <a:rPr lang="en-AU" sz="2800" dirty="0">
                <a:solidFill>
                  <a:srgbClr val="00B050"/>
                </a:solidFill>
                <a:latin typeface="+mj-lt"/>
              </a:rPr>
              <a:t>|</a:t>
            </a:r>
            <a:r>
              <a:rPr lang="en-AU" sz="2800" dirty="0">
                <a:latin typeface="+mj-lt"/>
              </a:rPr>
              <a:t>  pizza  </a:t>
            </a:r>
            <a:r>
              <a:rPr lang="en-AU" sz="2800" dirty="0">
                <a:solidFill>
                  <a:srgbClr val="00B050"/>
                </a:solidFill>
                <a:latin typeface="+mj-lt"/>
              </a:rPr>
              <a:t>|</a:t>
            </a:r>
            <a:r>
              <a:rPr lang="en-AU" sz="2800" dirty="0">
                <a:latin typeface="+mj-lt"/>
              </a:rPr>
              <a:t>  rome  </a:t>
            </a:r>
            <a:r>
              <a:rPr lang="en-AU" sz="2800" dirty="0">
                <a:solidFill>
                  <a:srgbClr val="00B050"/>
                </a:solidFill>
                <a:latin typeface="+mj-lt"/>
              </a:rPr>
              <a:t>|</a:t>
            </a:r>
            <a:r>
              <a:rPr lang="en-AU" sz="2800" dirty="0">
                <a:latin typeface="+mj-lt"/>
              </a:rPr>
              <a:t>  bun </a:t>
            </a:r>
            <a:r>
              <a:rPr lang="en-AU" sz="2800" dirty="0">
                <a:solidFill>
                  <a:srgbClr val="00B050"/>
                </a:solidFill>
                <a:latin typeface="+mj-lt"/>
              </a:rPr>
              <a:t> |  </a:t>
            </a:r>
            <a:r>
              <a:rPr lang="en-AU" sz="2800" dirty="0">
                <a:latin typeface="+mj-lt"/>
              </a:rPr>
              <a:t>phone  </a:t>
            </a:r>
            <a:r>
              <a:rPr lang="en-AU" sz="2800" dirty="0">
                <a:solidFill>
                  <a:srgbClr val="00B050"/>
                </a:solidFill>
                <a:latin typeface="+mj-lt"/>
              </a:rPr>
              <a:t>|</a:t>
            </a:r>
            <a:r>
              <a:rPr lang="en-AU" sz="2800" dirty="0">
                <a:latin typeface="+mj-lt"/>
              </a:rPr>
              <a:t>  canada  </a:t>
            </a:r>
            <a:r>
              <a:rPr lang="en-AU" sz="2800" dirty="0">
                <a:solidFill>
                  <a:srgbClr val="00B050"/>
                </a:solidFill>
                <a:latin typeface="+mj-lt"/>
              </a:rPr>
              <a:t>|</a:t>
            </a:r>
            <a:r>
              <a:rPr lang="en-AU" sz="2800" dirty="0">
                <a:latin typeface="+mj-lt"/>
              </a:rPr>
              <a:t>  tiger  </a:t>
            </a:r>
            <a:r>
              <a:rPr lang="en-AU" sz="2800" dirty="0">
                <a:solidFill>
                  <a:srgbClr val="00B050"/>
                </a:solidFill>
                <a:latin typeface="+mj-lt"/>
              </a:rPr>
              <a:t>|</a:t>
            </a:r>
            <a:r>
              <a:rPr lang="en-AU" sz="2800" dirty="0">
                <a:latin typeface="+mj-lt"/>
              </a:rPr>
              <a:t>  baseball  </a:t>
            </a:r>
            <a:r>
              <a:rPr lang="en-AU" sz="2800" dirty="0">
                <a:solidFill>
                  <a:srgbClr val="00B050"/>
                </a:solidFill>
                <a:latin typeface="+mj-lt"/>
              </a:rPr>
              <a:t>|</a:t>
            </a:r>
            <a:r>
              <a:rPr lang="en-AU" sz="2800" dirty="0">
                <a:latin typeface="+mj-lt"/>
              </a:rPr>
              <a:t>  peter  </a:t>
            </a:r>
            <a:r>
              <a:rPr lang="en-AU" sz="2800" dirty="0">
                <a:solidFill>
                  <a:srgbClr val="00B050"/>
                </a:solidFill>
                <a:latin typeface="+mj-lt"/>
              </a:rPr>
              <a:t>|</a:t>
            </a:r>
            <a:r>
              <a:rPr lang="en-AU" sz="2800" dirty="0">
                <a:latin typeface="+mj-lt"/>
              </a:rPr>
              <a:t> italian</a:t>
            </a:r>
          </a:p>
          <a:p>
            <a:endParaRPr lang="en-AU" sz="2400" dirty="0">
              <a:latin typeface="+mj-lt"/>
            </a:endParaRPr>
          </a:p>
        </p:txBody>
      </p:sp>
      <p:sp>
        <p:nvSpPr>
          <p:cNvPr id="14" name="Oval 13">
            <a:extLst>
              <a:ext uri="{FF2B5EF4-FFF2-40B4-BE49-F238E27FC236}">
                <a16:creationId xmlns:a16="http://schemas.microsoft.com/office/drawing/2014/main" id="{EB1255BC-5F0C-4105-B5E2-1252B400E6CC}"/>
              </a:ext>
            </a:extLst>
          </p:cNvPr>
          <p:cNvSpPr/>
          <p:nvPr/>
        </p:nvSpPr>
        <p:spPr>
          <a:xfrm>
            <a:off x="4437328" y="2939179"/>
            <a:ext cx="1859344"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3BA179E7-2DCD-4284-88C6-48A00306AB43}"/>
              </a:ext>
            </a:extLst>
          </p:cNvPr>
          <p:cNvSpPr/>
          <p:nvPr/>
        </p:nvSpPr>
        <p:spPr>
          <a:xfrm>
            <a:off x="6630837" y="2939180"/>
            <a:ext cx="876435"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246B399E-9A15-4F92-A892-6AF6214E2BCB}"/>
              </a:ext>
            </a:extLst>
          </p:cNvPr>
          <p:cNvSpPr/>
          <p:nvPr/>
        </p:nvSpPr>
        <p:spPr>
          <a:xfrm>
            <a:off x="7841437" y="2929665"/>
            <a:ext cx="876435"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AF4E0B68-0E95-4834-8090-BDC0C42A78DB}"/>
              </a:ext>
            </a:extLst>
          </p:cNvPr>
          <p:cNvSpPr/>
          <p:nvPr/>
        </p:nvSpPr>
        <p:spPr>
          <a:xfrm>
            <a:off x="3169643" y="4014203"/>
            <a:ext cx="763165"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DB972219-F031-439C-B2EE-7C18598665BA}"/>
              </a:ext>
            </a:extLst>
          </p:cNvPr>
          <p:cNvSpPr/>
          <p:nvPr/>
        </p:nvSpPr>
        <p:spPr>
          <a:xfrm>
            <a:off x="6791274" y="4014203"/>
            <a:ext cx="1050163"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4C6236BC-4FA2-4570-B8EF-637E3844A7E5}"/>
              </a:ext>
            </a:extLst>
          </p:cNvPr>
          <p:cNvSpPr/>
          <p:nvPr/>
        </p:nvSpPr>
        <p:spPr>
          <a:xfrm>
            <a:off x="2045337" y="5025866"/>
            <a:ext cx="1124306"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698F7605-18FB-4DDA-907A-4B52CDA3F03A}"/>
              </a:ext>
            </a:extLst>
          </p:cNvPr>
          <p:cNvSpPr/>
          <p:nvPr/>
        </p:nvSpPr>
        <p:spPr>
          <a:xfrm>
            <a:off x="6296672" y="5117410"/>
            <a:ext cx="944367" cy="5121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37E35FE1-6640-42AE-A03D-8EC7A0834C01}"/>
              </a:ext>
            </a:extLst>
          </p:cNvPr>
          <p:cNvSpPr/>
          <p:nvPr/>
        </p:nvSpPr>
        <p:spPr>
          <a:xfrm>
            <a:off x="7482208" y="5077654"/>
            <a:ext cx="1050163"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623AB86C-1684-417E-95E1-680E781F200A}"/>
              </a:ext>
            </a:extLst>
          </p:cNvPr>
          <p:cNvSpPr/>
          <p:nvPr/>
        </p:nvSpPr>
        <p:spPr>
          <a:xfrm>
            <a:off x="4167509" y="4036301"/>
            <a:ext cx="1160588" cy="6036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descr="A cartoon of a cat writing on a book&#10;&#10;Description automatically generated">
            <a:extLst>
              <a:ext uri="{FF2B5EF4-FFF2-40B4-BE49-F238E27FC236}">
                <a16:creationId xmlns:a16="http://schemas.microsoft.com/office/drawing/2014/main" id="{1A974C2E-324D-4B4B-ABC6-1AF036FCA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358" y="282635"/>
            <a:ext cx="2052865" cy="1451375"/>
          </a:xfrm>
          <a:prstGeom prst="rect">
            <a:avLst/>
          </a:prstGeom>
        </p:spPr>
      </p:pic>
      <p:pic>
        <p:nvPicPr>
          <p:cNvPr id="27" name="Picture 26" descr="A pencils and pens in a cup&#10;&#10;Description automatically generated">
            <a:extLst>
              <a:ext uri="{FF2B5EF4-FFF2-40B4-BE49-F238E27FC236}">
                <a16:creationId xmlns:a16="http://schemas.microsoft.com/office/drawing/2014/main" id="{BF1C25E4-7EAF-4A80-AD0A-417AC77F3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437" y="5123991"/>
            <a:ext cx="2372461" cy="1677330"/>
          </a:xfrm>
          <a:prstGeom prst="rect">
            <a:avLst/>
          </a:prstGeom>
        </p:spPr>
      </p:pic>
      <p:pic>
        <p:nvPicPr>
          <p:cNvPr id="29" name="Picture 28" descr="A group of books on a black background&#10;&#10;Description automatically generated">
            <a:extLst>
              <a:ext uri="{FF2B5EF4-FFF2-40B4-BE49-F238E27FC236}">
                <a16:creationId xmlns:a16="http://schemas.microsoft.com/office/drawing/2014/main" id="{361C676D-C35F-4B87-946B-094CF0B1E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72" y="381740"/>
            <a:ext cx="1745398" cy="1233996"/>
          </a:xfrm>
          <a:prstGeom prst="rect">
            <a:avLst/>
          </a:prstGeom>
        </p:spPr>
      </p:pic>
    </p:spTree>
    <p:extLst>
      <p:ext uri="{BB962C8B-B14F-4D97-AF65-F5344CB8AC3E}">
        <p14:creationId xmlns:p14="http://schemas.microsoft.com/office/powerpoint/2010/main" val="21561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6" grpId="0" animBg="1"/>
      <p:bldP spid="28" grpId="0" animBg="1"/>
      <p:bldP spid="30" grpId="0" animBg="1"/>
      <p:bldP spid="32" grpId="0" animBg="1"/>
      <p:bldP spid="33" grpId="0" animBg="1"/>
      <p:bldP spid="2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9823</TotalTime>
  <Words>872</Words>
  <Application>Microsoft Office PowerPoint</Application>
  <PresentationFormat>A4 Paper (210x297 mm)</PresentationFormat>
  <Paragraphs>184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241</cp:revision>
  <dcterms:created xsi:type="dcterms:W3CDTF">2020-06-30T21:06:36Z</dcterms:created>
  <dcterms:modified xsi:type="dcterms:W3CDTF">2024-04-14T02:48:24Z</dcterms:modified>
</cp:coreProperties>
</file>