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84" r:id="rId4"/>
    <p:sldId id="290" r:id="rId5"/>
    <p:sldId id="292" r:id="rId6"/>
    <p:sldId id="293" r:id="rId7"/>
    <p:sldId id="294" r:id="rId8"/>
    <p:sldId id="287" r:id="rId9"/>
    <p:sldId id="289" r:id="rId1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p:scale>
          <a:sx n="70" d="100"/>
          <a:sy n="70" d="100"/>
        </p:scale>
        <p:origin x="1675" y="39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attern of mustaches and tie&#10;&#10;Description automatically generated">
            <a:extLst>
              <a:ext uri="{FF2B5EF4-FFF2-40B4-BE49-F238E27FC236}">
                <a16:creationId xmlns:a16="http://schemas.microsoft.com/office/drawing/2014/main" id="{304C6013-23AE-4D2D-8580-4B2838C546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A214C16C-7FBB-45CA-8BE3-9B15D897B5B0}"/>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3" name="Rectangle 2">
            <a:extLst>
              <a:ext uri="{FF2B5EF4-FFF2-40B4-BE49-F238E27FC236}">
                <a16:creationId xmlns:a16="http://schemas.microsoft.com/office/drawing/2014/main" id="{CA3C2AA7-9126-403B-BA20-227181CAA8D8}"/>
              </a:ext>
            </a:extLst>
          </p:cNvPr>
          <p:cNvSpPr/>
          <p:nvPr userDrawn="1"/>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background with a black square&#10;&#10;Description automatically generated with medium confidence">
            <a:extLst>
              <a:ext uri="{FF2B5EF4-FFF2-40B4-BE49-F238E27FC236}">
                <a16:creationId xmlns:a16="http://schemas.microsoft.com/office/drawing/2014/main" id="{2FED2267-DD83-4FFB-AA65-EF8C8AB2128F}"/>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16" name="Rectangle 15">
            <a:extLst>
              <a:ext uri="{FF2B5EF4-FFF2-40B4-BE49-F238E27FC236}">
                <a16:creationId xmlns:a16="http://schemas.microsoft.com/office/drawing/2014/main" id="{235A7FDF-8313-4F81-8073-7BD799DC4353}"/>
              </a:ext>
            </a:extLst>
          </p:cNvPr>
          <p:cNvSpPr/>
          <p:nvPr/>
        </p:nvSpPr>
        <p:spPr>
          <a:xfrm>
            <a:off x="428625" y="359055"/>
            <a:ext cx="9048750" cy="6139889"/>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734AB696-D873-4748-8A86-75D6F6386019}"/>
              </a:ext>
            </a:extLst>
          </p:cNvPr>
          <p:cNvSpPr/>
          <p:nvPr/>
        </p:nvSpPr>
        <p:spPr>
          <a:xfrm>
            <a:off x="2122714" y="1883229"/>
            <a:ext cx="5725886" cy="3091542"/>
          </a:xfrm>
          <a:prstGeom prst="rect">
            <a:avLst/>
          </a:prstGeom>
          <a:solidFill>
            <a:schemeClr val="bg1"/>
          </a:solidFill>
          <a:ln w="19050">
            <a:solidFill>
              <a:schemeClr val="tx1"/>
            </a:solidFill>
            <a:prstDash val="lgDash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FDD9136A-E37D-C183-6E1A-90D4ED2F0B3F}"/>
              </a:ext>
            </a:extLst>
          </p:cNvPr>
          <p:cNvSpPr txBox="1"/>
          <p:nvPr/>
        </p:nvSpPr>
        <p:spPr>
          <a:xfrm>
            <a:off x="1567542" y="2274838"/>
            <a:ext cx="6932297" cy="2308324"/>
          </a:xfrm>
          <a:prstGeom prst="rect">
            <a:avLst/>
          </a:prstGeom>
          <a:noFill/>
        </p:spPr>
        <p:txBody>
          <a:bodyPr wrap="square" rtlCol="0">
            <a:spAutoFit/>
          </a:bodyPr>
          <a:lstStyle/>
          <a:p>
            <a:pPr algn="ctr"/>
            <a:r>
              <a:rPr lang="en-US" sz="7200" dirty="0">
                <a:latin typeface="+mj-lt"/>
              </a:rPr>
              <a:t>Father’s Day Acrostic Poems</a:t>
            </a:r>
            <a:endParaRPr lang="en-AU" sz="7200" dirty="0">
              <a:latin typeface="+mj-lt"/>
            </a:endParaRPr>
          </a:p>
        </p:txBody>
      </p:sp>
      <p:pic>
        <p:nvPicPr>
          <p:cNvPr id="7" name="Picture 6" descr="A yellow mug with a heart and text on it&#10;&#10;Description automatically generated">
            <a:extLst>
              <a:ext uri="{FF2B5EF4-FFF2-40B4-BE49-F238E27FC236}">
                <a16:creationId xmlns:a16="http://schemas.microsoft.com/office/drawing/2014/main" id="{E1A953E9-C5E0-4CB4-AF86-254041C74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1" y="118358"/>
            <a:ext cx="2118213" cy="1497576"/>
          </a:xfrm>
          <a:prstGeom prst="rect">
            <a:avLst/>
          </a:prstGeom>
        </p:spPr>
      </p:pic>
      <p:pic>
        <p:nvPicPr>
          <p:cNvPr id="11" name="Picture 10" descr="A cartoon of a child riding on a person's shoulders&#10;&#10;Description automatically generated">
            <a:extLst>
              <a:ext uri="{FF2B5EF4-FFF2-40B4-BE49-F238E27FC236}">
                <a16:creationId xmlns:a16="http://schemas.microsoft.com/office/drawing/2014/main" id="{5EEB5164-66EB-46B1-87CC-23B29E3F9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7520" y="600380"/>
            <a:ext cx="2570960" cy="1817668"/>
          </a:xfrm>
          <a:prstGeom prst="rect">
            <a:avLst/>
          </a:prstGeom>
        </p:spPr>
      </p:pic>
      <p:pic>
        <p:nvPicPr>
          <p:cNvPr id="17" name="Picture 16" descr="A cartoon of a person carrying a child on his shoulders&#10;&#10;Description automatically generated">
            <a:extLst>
              <a:ext uri="{FF2B5EF4-FFF2-40B4-BE49-F238E27FC236}">
                <a16:creationId xmlns:a16="http://schemas.microsoft.com/office/drawing/2014/main" id="{E57B33EE-B35C-449C-8F55-EC017BD1B8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057993"/>
            <a:ext cx="1955426" cy="1382486"/>
          </a:xfrm>
          <a:prstGeom prst="rect">
            <a:avLst/>
          </a:prstGeom>
        </p:spPr>
      </p:pic>
      <p:pic>
        <p:nvPicPr>
          <p:cNvPr id="19" name="Picture 18" descr="A blue tie with yellow stars and a white collar&#10;&#10;Description automatically generated">
            <a:extLst>
              <a:ext uri="{FF2B5EF4-FFF2-40B4-BE49-F238E27FC236}">
                <a16:creationId xmlns:a16="http://schemas.microsoft.com/office/drawing/2014/main" id="{E641A6F4-CACB-46FE-9D66-B46429D092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064" y="5242066"/>
            <a:ext cx="1555225" cy="1099544"/>
          </a:xfrm>
          <a:prstGeom prst="rect">
            <a:avLst/>
          </a:prstGeom>
        </p:spPr>
      </p:pic>
      <p:pic>
        <p:nvPicPr>
          <p:cNvPr id="21" name="Picture 20" descr="A yellow badge with blue ribbons&#10;&#10;Description automatically generated">
            <a:extLst>
              <a:ext uri="{FF2B5EF4-FFF2-40B4-BE49-F238E27FC236}">
                <a16:creationId xmlns:a16="http://schemas.microsoft.com/office/drawing/2014/main" id="{D3807249-2348-40E1-8475-B70829DFD4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6219" y="224889"/>
            <a:ext cx="1816852" cy="1284514"/>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dirty="0">
                <a:latin typeface="+mj-lt"/>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66109" y="1776143"/>
            <a:ext cx="8754893" cy="2179956"/>
          </a:xfrm>
          <a:prstGeom prst="rect">
            <a:avLst/>
          </a:prstGeom>
          <a:noFill/>
        </p:spPr>
        <p:txBody>
          <a:bodyPr wrap="square" rtlCol="0">
            <a:spAutoFit/>
          </a:bodyPr>
          <a:lstStyle/>
          <a:p>
            <a:r>
              <a:rPr lang="en-AU" sz="2800" dirty="0">
                <a:latin typeface="+mj-lt"/>
              </a:rPr>
              <a:t>By the end of these lessons, I will be able to:</a:t>
            </a:r>
          </a:p>
          <a:p>
            <a:endParaRPr lang="en-AU" sz="2800" dirty="0">
              <a:latin typeface="+mj-lt"/>
            </a:endParaRPr>
          </a:p>
          <a:p>
            <a:pPr marL="342900" indent="-342900">
              <a:lnSpc>
                <a:spcPct val="150000"/>
              </a:lnSpc>
              <a:buFontTx/>
              <a:buChar char="-"/>
            </a:pPr>
            <a:r>
              <a:rPr lang="en-AU" sz="2800" dirty="0">
                <a:latin typeface="+mj-lt"/>
              </a:rPr>
              <a:t>Explain what an acrostic poem is.</a:t>
            </a:r>
          </a:p>
          <a:p>
            <a:pPr marL="342900" indent="-342900">
              <a:lnSpc>
                <a:spcPct val="150000"/>
              </a:lnSpc>
              <a:buFontTx/>
              <a:buChar char="-"/>
            </a:pPr>
            <a:r>
              <a:rPr lang="en-AU" sz="2800" dirty="0">
                <a:latin typeface="+mj-lt"/>
              </a:rPr>
              <a:t>Write an acrostic poem about your dad for Father’s Day.</a:t>
            </a:r>
          </a:p>
        </p:txBody>
      </p:sp>
      <p:pic>
        <p:nvPicPr>
          <p:cNvPr id="8" name="Picture 7" descr="A yellow mug with a heart and text on it&#10;&#10;Description automatically generated">
            <a:extLst>
              <a:ext uri="{FF2B5EF4-FFF2-40B4-BE49-F238E27FC236}">
                <a16:creationId xmlns:a16="http://schemas.microsoft.com/office/drawing/2014/main" id="{6F8D21B5-E557-4E80-AA29-5371F3073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1" y="118358"/>
            <a:ext cx="2118213" cy="1497576"/>
          </a:xfrm>
          <a:prstGeom prst="rect">
            <a:avLst/>
          </a:prstGeom>
        </p:spPr>
      </p:pic>
      <p:pic>
        <p:nvPicPr>
          <p:cNvPr id="9" name="Picture 8" descr="A cartoon of a child riding on a person's shoulders&#10;&#10;Description automatically generated">
            <a:extLst>
              <a:ext uri="{FF2B5EF4-FFF2-40B4-BE49-F238E27FC236}">
                <a16:creationId xmlns:a16="http://schemas.microsoft.com/office/drawing/2014/main" id="{B0AD2F93-EC92-4998-8AE4-15E6D1E8F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1463" y="4066728"/>
            <a:ext cx="3038080" cy="2147922"/>
          </a:xfrm>
          <a:prstGeom prst="rect">
            <a:avLst/>
          </a:prstGeom>
        </p:spPr>
      </p:pic>
      <p:pic>
        <p:nvPicPr>
          <p:cNvPr id="10" name="Picture 9" descr="A cartoon of a person carrying a child on his shoulders&#10;&#10;Description automatically generated">
            <a:extLst>
              <a:ext uri="{FF2B5EF4-FFF2-40B4-BE49-F238E27FC236}">
                <a16:creationId xmlns:a16="http://schemas.microsoft.com/office/drawing/2014/main" id="{247F8AB5-598A-462A-80BC-D380AC0461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717" y="4725079"/>
            <a:ext cx="2426309" cy="1715400"/>
          </a:xfrm>
          <a:prstGeom prst="rect">
            <a:avLst/>
          </a:prstGeom>
        </p:spPr>
      </p:pic>
      <p:pic>
        <p:nvPicPr>
          <p:cNvPr id="12" name="Picture 11" descr="A blue tie with yellow stars and a white collar&#10;&#10;Description automatically generated">
            <a:extLst>
              <a:ext uri="{FF2B5EF4-FFF2-40B4-BE49-F238E27FC236}">
                <a16:creationId xmlns:a16="http://schemas.microsoft.com/office/drawing/2014/main" id="{12B4ECFE-4546-4C8C-AB0D-8952EAC1FD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064" y="4985657"/>
            <a:ext cx="1917897" cy="1355953"/>
          </a:xfrm>
          <a:prstGeom prst="rect">
            <a:avLst/>
          </a:prstGeom>
        </p:spPr>
      </p:pic>
      <p:pic>
        <p:nvPicPr>
          <p:cNvPr id="16" name="Picture 15" descr="A yellow badge with blue ribbons&#10;&#10;Description automatically generated">
            <a:extLst>
              <a:ext uri="{FF2B5EF4-FFF2-40B4-BE49-F238E27FC236}">
                <a16:creationId xmlns:a16="http://schemas.microsoft.com/office/drawing/2014/main" id="{796899EB-1267-441E-84B4-71F9C517D0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6219" y="224889"/>
            <a:ext cx="1816852" cy="1284514"/>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Acrostic Poems</a:t>
            </a:r>
            <a:endParaRPr lang="en-AU" sz="60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374923"/>
            <a:ext cx="8754893" cy="2352952"/>
          </a:xfrm>
          <a:prstGeom prst="rect">
            <a:avLst/>
          </a:prstGeom>
          <a:noFill/>
        </p:spPr>
        <p:txBody>
          <a:bodyPr wrap="square" rtlCol="0">
            <a:spAutoFit/>
          </a:bodyPr>
          <a:lstStyle/>
          <a:p>
            <a:pPr>
              <a:lnSpc>
                <a:spcPct val="150000"/>
              </a:lnSpc>
            </a:pPr>
            <a:r>
              <a:rPr lang="en-AU" sz="2000" dirty="0">
                <a:latin typeface="+mj-lt"/>
              </a:rPr>
              <a:t>An acrostic poem is a type of poem where the first letter of each line spells out a word or message when read vertically. </a:t>
            </a:r>
          </a:p>
          <a:p>
            <a:pPr>
              <a:lnSpc>
                <a:spcPct val="150000"/>
              </a:lnSpc>
            </a:pPr>
            <a:r>
              <a:rPr lang="en-AU" sz="2000" dirty="0">
                <a:latin typeface="+mj-lt"/>
              </a:rPr>
              <a:t>For example, if the topic is "spring," each line of the poem would start with a letter from the word "spring," and the lines might describe things related with the season like flowers, rain, or sunshine.</a:t>
            </a:r>
          </a:p>
        </p:txBody>
      </p:sp>
      <p:sp>
        <p:nvSpPr>
          <p:cNvPr id="8" name="TextBox 7">
            <a:extLst>
              <a:ext uri="{FF2B5EF4-FFF2-40B4-BE49-F238E27FC236}">
                <a16:creationId xmlns:a16="http://schemas.microsoft.com/office/drawing/2014/main" id="{37980600-C961-4309-867F-10DEF67FAC30}"/>
              </a:ext>
            </a:extLst>
          </p:cNvPr>
          <p:cNvSpPr txBox="1"/>
          <p:nvPr/>
        </p:nvSpPr>
        <p:spPr>
          <a:xfrm>
            <a:off x="5696007" y="3856998"/>
            <a:ext cx="3634439" cy="2542363"/>
          </a:xfrm>
          <a:prstGeom prst="rect">
            <a:avLst/>
          </a:prstGeom>
          <a:noFill/>
          <a:ln w="28575">
            <a:solidFill>
              <a:srgbClr val="FFC000"/>
            </a:solidFill>
          </a:ln>
        </p:spPr>
        <p:txBody>
          <a:bodyPr wrap="square">
            <a:spAutoFit/>
          </a:bodyPr>
          <a:lstStyle/>
          <a:p>
            <a:pPr>
              <a:lnSpc>
                <a:spcPct val="150000"/>
              </a:lnSpc>
            </a:pPr>
            <a:r>
              <a:rPr lang="en-AU" sz="1800" b="1" u="sng" dirty="0">
                <a:latin typeface="+mj-lt"/>
              </a:rPr>
              <a:t>S</a:t>
            </a:r>
            <a:r>
              <a:rPr lang="en-AU" sz="1800" dirty="0">
                <a:latin typeface="+mj-lt"/>
              </a:rPr>
              <a:t>oothing rains fall from the sky,</a:t>
            </a:r>
          </a:p>
          <a:p>
            <a:pPr>
              <a:lnSpc>
                <a:spcPct val="150000"/>
              </a:lnSpc>
            </a:pPr>
            <a:r>
              <a:rPr lang="en-AU" sz="1800" b="1" u="sng" dirty="0">
                <a:latin typeface="+mj-lt"/>
              </a:rPr>
              <a:t>P</a:t>
            </a:r>
            <a:r>
              <a:rPr lang="en-AU" sz="1800" dirty="0">
                <a:latin typeface="+mj-lt"/>
              </a:rPr>
              <a:t>layful breezes dance nearby.</a:t>
            </a:r>
          </a:p>
          <a:p>
            <a:pPr>
              <a:lnSpc>
                <a:spcPct val="150000"/>
              </a:lnSpc>
            </a:pPr>
            <a:r>
              <a:rPr lang="en-AU" sz="1800" b="1" u="sng" dirty="0">
                <a:latin typeface="+mj-lt"/>
              </a:rPr>
              <a:t>R</a:t>
            </a:r>
            <a:r>
              <a:rPr lang="en-AU" sz="1800" dirty="0">
                <a:latin typeface="+mj-lt"/>
              </a:rPr>
              <a:t>oses bloom in colours bright,</a:t>
            </a:r>
          </a:p>
          <a:p>
            <a:pPr>
              <a:lnSpc>
                <a:spcPct val="150000"/>
              </a:lnSpc>
            </a:pPr>
            <a:r>
              <a:rPr lang="en-AU" sz="1800" b="1" u="sng" dirty="0">
                <a:latin typeface="+mj-lt"/>
              </a:rPr>
              <a:t>I</a:t>
            </a:r>
            <a:r>
              <a:rPr lang="en-AU" sz="1800" dirty="0">
                <a:latin typeface="+mj-lt"/>
              </a:rPr>
              <a:t>n the garden, a lovely sight.</a:t>
            </a:r>
          </a:p>
          <a:p>
            <a:pPr>
              <a:lnSpc>
                <a:spcPct val="150000"/>
              </a:lnSpc>
            </a:pPr>
            <a:r>
              <a:rPr lang="en-AU" sz="1800" b="1" u="sng" dirty="0">
                <a:latin typeface="+mj-lt"/>
              </a:rPr>
              <a:t>N</a:t>
            </a:r>
            <a:r>
              <a:rPr lang="en-AU" sz="1800" dirty="0">
                <a:latin typeface="+mj-lt"/>
              </a:rPr>
              <a:t>ature wakes from winter's sleep,</a:t>
            </a:r>
          </a:p>
          <a:p>
            <a:pPr>
              <a:lnSpc>
                <a:spcPct val="150000"/>
              </a:lnSpc>
            </a:pPr>
            <a:r>
              <a:rPr lang="en-AU" sz="1800" b="1" u="sng" dirty="0">
                <a:latin typeface="+mj-lt"/>
              </a:rPr>
              <a:t>G</a:t>
            </a:r>
            <a:r>
              <a:rPr lang="en-AU" sz="1800" dirty="0">
                <a:latin typeface="+mj-lt"/>
              </a:rPr>
              <a:t>rass grows green, so lush and deep.</a:t>
            </a:r>
          </a:p>
        </p:txBody>
      </p:sp>
      <p:pic>
        <p:nvPicPr>
          <p:cNvPr id="6" name="Picture 5" descr="A row of yellow and white flowers&#10;&#10;Description automatically generated">
            <a:extLst>
              <a:ext uri="{FF2B5EF4-FFF2-40B4-BE49-F238E27FC236}">
                <a16:creationId xmlns:a16="http://schemas.microsoft.com/office/drawing/2014/main" id="{2198C10E-40D3-4012-BA4F-79C0A7C39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58" y="3713036"/>
            <a:ext cx="4003234" cy="2830286"/>
          </a:xfrm>
          <a:prstGeom prst="rect">
            <a:avLst/>
          </a:prstGeom>
        </p:spPr>
      </p:pic>
      <p:pic>
        <p:nvPicPr>
          <p:cNvPr id="14" name="Picture 13" descr="A blue bird singing with notes&#10;&#10;Description automatically generated">
            <a:extLst>
              <a:ext uri="{FF2B5EF4-FFF2-40B4-BE49-F238E27FC236}">
                <a16:creationId xmlns:a16="http://schemas.microsoft.com/office/drawing/2014/main" id="{06164E10-8364-4BCB-B3B7-35BACDCD8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058" y="277871"/>
            <a:ext cx="1551700" cy="1097052"/>
          </a:xfrm>
          <a:prstGeom prst="rect">
            <a:avLst/>
          </a:prstGeom>
        </p:spPr>
      </p:pic>
      <p:pic>
        <p:nvPicPr>
          <p:cNvPr id="16" name="Picture 15" descr="A cartoon sun with a smiling face&#10;&#10;Description automatically generated">
            <a:extLst>
              <a:ext uri="{FF2B5EF4-FFF2-40B4-BE49-F238E27FC236}">
                <a16:creationId xmlns:a16="http://schemas.microsoft.com/office/drawing/2014/main" id="{F07E60E5-1E1F-4312-AC64-54E0535BD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9" y="0"/>
            <a:ext cx="1944729" cy="1374923"/>
          </a:xfrm>
          <a:prstGeom prst="rect">
            <a:avLst/>
          </a:prstGeom>
        </p:spPr>
      </p:pic>
    </p:spTree>
    <p:extLst>
      <p:ext uri="{BB962C8B-B14F-4D97-AF65-F5344CB8AC3E}">
        <p14:creationId xmlns:p14="http://schemas.microsoft.com/office/powerpoint/2010/main" val="145475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Father’s Day Acrostic Poems</a:t>
            </a:r>
            <a:endParaRPr lang="en-AU" sz="6000" dirty="0">
              <a:latin typeface="+mj-lt"/>
            </a:endParaRPr>
          </a:p>
        </p:txBody>
      </p:sp>
      <p:sp>
        <p:nvSpPr>
          <p:cNvPr id="9" name="TextBox 8">
            <a:extLst>
              <a:ext uri="{FF2B5EF4-FFF2-40B4-BE49-F238E27FC236}">
                <a16:creationId xmlns:a16="http://schemas.microsoft.com/office/drawing/2014/main" id="{9F1DCC0A-A28C-42DD-A83B-D97ECA52A047}"/>
              </a:ext>
            </a:extLst>
          </p:cNvPr>
          <p:cNvSpPr txBox="1"/>
          <p:nvPr/>
        </p:nvSpPr>
        <p:spPr>
          <a:xfrm>
            <a:off x="5293236" y="1679723"/>
            <a:ext cx="4037211" cy="4619854"/>
          </a:xfrm>
          <a:prstGeom prst="rect">
            <a:avLst/>
          </a:prstGeom>
          <a:noFill/>
          <a:ln w="28575">
            <a:solidFill>
              <a:srgbClr val="0070C0"/>
            </a:solidFill>
          </a:ln>
        </p:spPr>
        <p:txBody>
          <a:bodyPr wrap="square">
            <a:spAutoFit/>
          </a:bodyPr>
          <a:lstStyle/>
          <a:p>
            <a:pPr algn="just">
              <a:lnSpc>
                <a:spcPct val="150000"/>
              </a:lnSpc>
            </a:pPr>
            <a:r>
              <a:rPr lang="en-AU" b="1" u="sng" dirty="0">
                <a:latin typeface="+mj-lt"/>
              </a:rPr>
              <a:t>F</a:t>
            </a:r>
            <a:r>
              <a:rPr lang="en-AU" dirty="0">
                <a:latin typeface="+mj-lt"/>
              </a:rPr>
              <a:t>orever grateful for your guidance,</a:t>
            </a:r>
          </a:p>
          <a:p>
            <a:pPr algn="just">
              <a:lnSpc>
                <a:spcPct val="150000"/>
              </a:lnSpc>
            </a:pPr>
            <a:r>
              <a:rPr lang="en-AU" b="1" u="sng" dirty="0">
                <a:latin typeface="+mj-lt"/>
              </a:rPr>
              <a:t>A</a:t>
            </a:r>
            <a:r>
              <a:rPr lang="en-AU" dirty="0">
                <a:latin typeface="+mj-lt"/>
              </a:rPr>
              <a:t>lways there, a steady presence.</a:t>
            </a:r>
          </a:p>
          <a:p>
            <a:pPr algn="just">
              <a:lnSpc>
                <a:spcPct val="150000"/>
              </a:lnSpc>
            </a:pPr>
            <a:r>
              <a:rPr lang="en-AU" b="1" u="sng" dirty="0">
                <a:latin typeface="+mj-lt"/>
              </a:rPr>
              <a:t>T</a:t>
            </a:r>
            <a:r>
              <a:rPr lang="en-AU" dirty="0">
                <a:latin typeface="+mj-lt"/>
              </a:rPr>
              <a:t>eaching us with patience and wisdom,</a:t>
            </a:r>
          </a:p>
          <a:p>
            <a:pPr algn="just">
              <a:lnSpc>
                <a:spcPct val="150000"/>
              </a:lnSpc>
            </a:pPr>
            <a:r>
              <a:rPr lang="en-AU" b="1" u="sng" dirty="0">
                <a:latin typeface="+mj-lt"/>
              </a:rPr>
              <a:t>H</a:t>
            </a:r>
            <a:r>
              <a:rPr lang="en-AU" dirty="0">
                <a:latin typeface="+mj-lt"/>
              </a:rPr>
              <a:t>elping us navigate life's kingdom.</a:t>
            </a:r>
          </a:p>
          <a:p>
            <a:pPr algn="just">
              <a:lnSpc>
                <a:spcPct val="150000"/>
              </a:lnSpc>
            </a:pPr>
            <a:r>
              <a:rPr lang="en-AU" b="1" u="sng" dirty="0">
                <a:latin typeface="+mj-lt"/>
              </a:rPr>
              <a:t>E</a:t>
            </a:r>
            <a:r>
              <a:rPr lang="en-AU" dirty="0">
                <a:latin typeface="+mj-lt"/>
              </a:rPr>
              <a:t>ver reliable, a rock in our lives,</a:t>
            </a:r>
          </a:p>
          <a:p>
            <a:pPr algn="just">
              <a:lnSpc>
                <a:spcPct val="150000"/>
              </a:lnSpc>
            </a:pPr>
            <a:r>
              <a:rPr lang="en-AU" b="1" u="sng" dirty="0">
                <a:latin typeface="+mj-lt"/>
              </a:rPr>
              <a:t>R</a:t>
            </a:r>
            <a:r>
              <a:rPr lang="en-AU" dirty="0">
                <a:latin typeface="+mj-lt"/>
              </a:rPr>
              <a:t>espected for the love you provide.</a:t>
            </a:r>
          </a:p>
          <a:p>
            <a:pPr algn="just">
              <a:lnSpc>
                <a:spcPct val="150000"/>
              </a:lnSpc>
            </a:pPr>
            <a:r>
              <a:rPr lang="en-AU" b="1" u="sng" dirty="0">
                <a:latin typeface="+mj-lt"/>
              </a:rPr>
              <a:t>S</a:t>
            </a:r>
            <a:r>
              <a:rPr lang="en-AU" dirty="0">
                <a:latin typeface="+mj-lt"/>
              </a:rPr>
              <a:t>acrifices made, often unseen.</a:t>
            </a:r>
          </a:p>
          <a:p>
            <a:pPr>
              <a:lnSpc>
                <a:spcPct val="150000"/>
              </a:lnSpc>
            </a:pPr>
            <a:endParaRPr lang="en-AU" dirty="0">
              <a:latin typeface="+mj-lt"/>
            </a:endParaRPr>
          </a:p>
          <a:p>
            <a:pPr>
              <a:lnSpc>
                <a:spcPct val="150000"/>
              </a:lnSpc>
            </a:pPr>
            <a:r>
              <a:rPr lang="en-AU" b="1" u="sng" dirty="0">
                <a:latin typeface="+mj-lt"/>
              </a:rPr>
              <a:t>D</a:t>
            </a:r>
            <a:r>
              <a:rPr lang="en-AU" dirty="0">
                <a:latin typeface="+mj-lt"/>
              </a:rPr>
              <a:t>evoted to family, a lifelong dream.</a:t>
            </a:r>
          </a:p>
          <a:p>
            <a:pPr>
              <a:lnSpc>
                <a:spcPct val="150000"/>
              </a:lnSpc>
            </a:pPr>
            <a:r>
              <a:rPr lang="en-AU" b="1" u="sng" dirty="0">
                <a:latin typeface="+mj-lt"/>
              </a:rPr>
              <a:t>A</a:t>
            </a:r>
            <a:r>
              <a:rPr lang="en-AU" dirty="0">
                <a:latin typeface="+mj-lt"/>
              </a:rPr>
              <a:t>ffectionate gestures, big and small,</a:t>
            </a:r>
          </a:p>
          <a:p>
            <a:pPr>
              <a:lnSpc>
                <a:spcPct val="150000"/>
              </a:lnSpc>
            </a:pPr>
            <a:r>
              <a:rPr lang="en-AU" b="1" u="sng" dirty="0">
                <a:latin typeface="+mj-lt"/>
              </a:rPr>
              <a:t>Y</a:t>
            </a:r>
            <a:r>
              <a:rPr lang="en-AU" dirty="0">
                <a:latin typeface="+mj-lt"/>
              </a:rPr>
              <a:t>ear after year, you stand tall.</a:t>
            </a:r>
          </a:p>
        </p:txBody>
      </p:sp>
      <p:sp>
        <p:nvSpPr>
          <p:cNvPr id="13" name="TextBox 12">
            <a:extLst>
              <a:ext uri="{FF2B5EF4-FFF2-40B4-BE49-F238E27FC236}">
                <a16:creationId xmlns:a16="http://schemas.microsoft.com/office/drawing/2014/main" id="{59EFE93B-0A46-4164-8C7C-AAC938D03CF9}"/>
              </a:ext>
            </a:extLst>
          </p:cNvPr>
          <p:cNvSpPr txBox="1"/>
          <p:nvPr/>
        </p:nvSpPr>
        <p:spPr>
          <a:xfrm>
            <a:off x="575553" y="1679723"/>
            <a:ext cx="4377447" cy="3737946"/>
          </a:xfrm>
          <a:prstGeom prst="rect">
            <a:avLst/>
          </a:prstGeom>
          <a:noFill/>
        </p:spPr>
        <p:txBody>
          <a:bodyPr wrap="square" rtlCol="0">
            <a:spAutoFit/>
          </a:bodyPr>
          <a:lstStyle/>
          <a:p>
            <a:pPr>
              <a:lnSpc>
                <a:spcPct val="150000"/>
              </a:lnSpc>
            </a:pPr>
            <a:r>
              <a:rPr lang="en-AU" sz="2000" dirty="0">
                <a:latin typeface="+mj-lt"/>
              </a:rPr>
              <a:t>Write an acrostic poem for your dad for Father’s Day. You may want to use things like ‘Best Dad’, ‘Father’s Day’ or even your dad’s name. Think of the word(s) you want to use and start brainstorming words and sentences that describe your dad. It’s fun if your poem rhymes but it doesn’t have to.</a:t>
            </a:r>
          </a:p>
        </p:txBody>
      </p:sp>
      <p:pic>
        <p:nvPicPr>
          <p:cNvPr id="16" name="Picture 15" descr="A cartoon of a person carrying a child on his shoulders&#10;&#10;Description automatically generated">
            <a:extLst>
              <a:ext uri="{FF2B5EF4-FFF2-40B4-BE49-F238E27FC236}">
                <a16:creationId xmlns:a16="http://schemas.microsoft.com/office/drawing/2014/main" id="{A1EA80C0-FE07-43EE-8E94-430C516BD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375" y="3318972"/>
            <a:ext cx="2558143" cy="1808607"/>
          </a:xfrm>
          <a:prstGeom prst="rect">
            <a:avLst/>
          </a:prstGeom>
        </p:spPr>
      </p:pic>
      <p:pic>
        <p:nvPicPr>
          <p:cNvPr id="18" name="Picture 17" descr="A yellow badge with blue ribbons&#10;&#10;Description automatically generated">
            <a:extLst>
              <a:ext uri="{FF2B5EF4-FFF2-40B4-BE49-F238E27FC236}">
                <a16:creationId xmlns:a16="http://schemas.microsoft.com/office/drawing/2014/main" id="{820860E7-B4E2-43AB-BB4B-016F417D1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805" y="5155965"/>
            <a:ext cx="1816852" cy="1284514"/>
          </a:xfrm>
          <a:prstGeom prst="rect">
            <a:avLst/>
          </a:prstGeom>
        </p:spPr>
      </p:pic>
      <p:pic>
        <p:nvPicPr>
          <p:cNvPr id="19" name="Picture 18" descr="A yellow mug with a heart and text on it&#10;&#10;Description automatically generated">
            <a:extLst>
              <a:ext uri="{FF2B5EF4-FFF2-40B4-BE49-F238E27FC236}">
                <a16:creationId xmlns:a16="http://schemas.microsoft.com/office/drawing/2014/main" id="{477B50CF-802D-4B3F-9337-953B3585A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38" y="966470"/>
            <a:ext cx="1008845" cy="713253"/>
          </a:xfrm>
          <a:prstGeom prst="rect">
            <a:avLst/>
          </a:prstGeom>
        </p:spPr>
      </p:pic>
    </p:spTree>
    <p:extLst>
      <p:ext uri="{BB962C8B-B14F-4D97-AF65-F5344CB8AC3E}">
        <p14:creationId xmlns:p14="http://schemas.microsoft.com/office/powerpoint/2010/main" val="271592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Father’s Day Acrostic Poems</a:t>
            </a:r>
            <a:endParaRPr lang="en-AU" sz="6000" dirty="0">
              <a:latin typeface="+mj-lt"/>
            </a:endParaRPr>
          </a:p>
        </p:txBody>
      </p:sp>
      <p:sp>
        <p:nvSpPr>
          <p:cNvPr id="11" name="TextBox 10">
            <a:extLst>
              <a:ext uri="{FF2B5EF4-FFF2-40B4-BE49-F238E27FC236}">
                <a16:creationId xmlns:a16="http://schemas.microsoft.com/office/drawing/2014/main" id="{4D0EB8C6-C927-49C2-875B-B29765577656}"/>
              </a:ext>
            </a:extLst>
          </p:cNvPr>
          <p:cNvSpPr txBox="1"/>
          <p:nvPr/>
        </p:nvSpPr>
        <p:spPr>
          <a:xfrm>
            <a:off x="668197" y="2144259"/>
            <a:ext cx="4037211" cy="3373359"/>
          </a:xfrm>
          <a:prstGeom prst="rect">
            <a:avLst/>
          </a:prstGeom>
          <a:noFill/>
          <a:ln w="28575">
            <a:solidFill>
              <a:schemeClr val="accent6">
                <a:lumMod val="60000"/>
                <a:lumOff val="40000"/>
              </a:schemeClr>
            </a:solidFill>
          </a:ln>
        </p:spPr>
        <p:txBody>
          <a:bodyPr wrap="square">
            <a:spAutoFit/>
          </a:bodyPr>
          <a:lstStyle/>
          <a:p>
            <a:pPr>
              <a:lnSpc>
                <a:spcPct val="150000"/>
              </a:lnSpc>
            </a:pPr>
            <a:r>
              <a:rPr lang="en-AU" b="1" u="sng" dirty="0">
                <a:latin typeface="+mj-lt"/>
              </a:rPr>
              <a:t>B</a:t>
            </a:r>
            <a:r>
              <a:rPr lang="en-AU" dirty="0">
                <a:latin typeface="+mj-lt"/>
              </a:rPr>
              <a:t>uilding memories, strong and lasting,</a:t>
            </a:r>
          </a:p>
          <a:p>
            <a:pPr>
              <a:lnSpc>
                <a:spcPct val="150000"/>
              </a:lnSpc>
            </a:pPr>
            <a:r>
              <a:rPr lang="en-AU" b="1" u="sng" dirty="0">
                <a:latin typeface="+mj-lt"/>
              </a:rPr>
              <a:t>E</a:t>
            </a:r>
            <a:r>
              <a:rPr lang="en-AU" dirty="0">
                <a:latin typeface="+mj-lt"/>
              </a:rPr>
              <a:t>ver-present, a steady casting.</a:t>
            </a:r>
          </a:p>
          <a:p>
            <a:pPr>
              <a:lnSpc>
                <a:spcPct val="150000"/>
              </a:lnSpc>
            </a:pPr>
            <a:r>
              <a:rPr lang="en-AU" b="1" u="sng" dirty="0">
                <a:latin typeface="+mj-lt"/>
              </a:rPr>
              <a:t>S</a:t>
            </a:r>
            <a:r>
              <a:rPr lang="en-AU" dirty="0">
                <a:latin typeface="+mj-lt"/>
              </a:rPr>
              <a:t>upportive guidance, always near,</a:t>
            </a:r>
          </a:p>
          <a:p>
            <a:pPr>
              <a:lnSpc>
                <a:spcPct val="150000"/>
              </a:lnSpc>
            </a:pPr>
            <a:r>
              <a:rPr lang="en-AU" b="1" u="sng" dirty="0">
                <a:latin typeface="+mj-lt"/>
              </a:rPr>
              <a:t>T</a:t>
            </a:r>
            <a:r>
              <a:rPr lang="en-AU" dirty="0">
                <a:latin typeface="+mj-lt"/>
              </a:rPr>
              <a:t>eaching lessons, year after year.</a:t>
            </a:r>
          </a:p>
          <a:p>
            <a:pPr>
              <a:lnSpc>
                <a:spcPct val="150000"/>
              </a:lnSpc>
            </a:pPr>
            <a:endParaRPr lang="en-AU" dirty="0">
              <a:latin typeface="+mj-lt"/>
            </a:endParaRPr>
          </a:p>
          <a:p>
            <a:pPr>
              <a:lnSpc>
                <a:spcPct val="150000"/>
              </a:lnSpc>
            </a:pPr>
            <a:r>
              <a:rPr lang="en-AU" b="1" u="sng" dirty="0">
                <a:latin typeface="+mj-lt"/>
              </a:rPr>
              <a:t>D</a:t>
            </a:r>
            <a:r>
              <a:rPr lang="en-AU" dirty="0">
                <a:latin typeface="+mj-lt"/>
              </a:rPr>
              <a:t>edicated love, a constant thread,</a:t>
            </a:r>
          </a:p>
          <a:p>
            <a:pPr>
              <a:lnSpc>
                <a:spcPct val="150000"/>
              </a:lnSpc>
            </a:pPr>
            <a:r>
              <a:rPr lang="en-AU" b="1" u="sng" dirty="0">
                <a:latin typeface="+mj-lt"/>
              </a:rPr>
              <a:t>A</a:t>
            </a:r>
            <a:r>
              <a:rPr lang="en-AU" dirty="0">
                <a:latin typeface="+mj-lt"/>
              </a:rPr>
              <a:t>lways there, no matter what's said.</a:t>
            </a:r>
          </a:p>
          <a:p>
            <a:pPr>
              <a:lnSpc>
                <a:spcPct val="150000"/>
              </a:lnSpc>
            </a:pPr>
            <a:r>
              <a:rPr lang="en-AU" b="1" u="sng" dirty="0">
                <a:latin typeface="+mj-lt"/>
              </a:rPr>
              <a:t>D</a:t>
            </a:r>
            <a:r>
              <a:rPr lang="en-AU" dirty="0">
                <a:latin typeface="+mj-lt"/>
              </a:rPr>
              <a:t>emonstrating strength in every way.</a:t>
            </a:r>
          </a:p>
        </p:txBody>
      </p:sp>
      <p:sp>
        <p:nvSpPr>
          <p:cNvPr id="6" name="TextBox 5">
            <a:extLst>
              <a:ext uri="{FF2B5EF4-FFF2-40B4-BE49-F238E27FC236}">
                <a16:creationId xmlns:a16="http://schemas.microsoft.com/office/drawing/2014/main" id="{46B2F03E-7DB1-43FB-81E2-620EC06B9D4A}"/>
              </a:ext>
            </a:extLst>
          </p:cNvPr>
          <p:cNvSpPr txBox="1"/>
          <p:nvPr/>
        </p:nvSpPr>
        <p:spPr>
          <a:xfrm>
            <a:off x="4996543" y="2144259"/>
            <a:ext cx="4158343" cy="3788858"/>
          </a:xfrm>
          <a:prstGeom prst="rect">
            <a:avLst/>
          </a:prstGeom>
          <a:noFill/>
          <a:ln w="28575">
            <a:solidFill>
              <a:srgbClr val="00B0F0"/>
            </a:solidFill>
          </a:ln>
        </p:spPr>
        <p:txBody>
          <a:bodyPr wrap="square">
            <a:spAutoFit/>
          </a:bodyPr>
          <a:lstStyle/>
          <a:p>
            <a:pPr>
              <a:lnSpc>
                <a:spcPct val="150000"/>
              </a:lnSpc>
            </a:pPr>
            <a:r>
              <a:rPr lang="en-AU" b="1" u="sng" dirty="0">
                <a:latin typeface="+mj-lt"/>
              </a:rPr>
              <a:t>F</a:t>
            </a:r>
            <a:r>
              <a:rPr lang="en-AU" dirty="0">
                <a:latin typeface="+mj-lt"/>
              </a:rPr>
              <a:t>riendly smiles, laughter shared,</a:t>
            </a:r>
          </a:p>
          <a:p>
            <a:pPr>
              <a:lnSpc>
                <a:spcPct val="150000"/>
              </a:lnSpc>
            </a:pPr>
            <a:r>
              <a:rPr lang="en-AU" b="1" u="sng" dirty="0">
                <a:latin typeface="+mj-lt"/>
              </a:rPr>
              <a:t>U</a:t>
            </a:r>
            <a:r>
              <a:rPr lang="en-AU" dirty="0">
                <a:latin typeface="+mj-lt"/>
              </a:rPr>
              <a:t>nderstanding heart that's always cared.</a:t>
            </a:r>
          </a:p>
          <a:p>
            <a:pPr>
              <a:lnSpc>
                <a:spcPct val="150000"/>
              </a:lnSpc>
            </a:pPr>
            <a:r>
              <a:rPr lang="en-AU" b="1" u="sng" dirty="0">
                <a:latin typeface="+mj-lt"/>
              </a:rPr>
              <a:t>N</a:t>
            </a:r>
            <a:r>
              <a:rPr lang="en-AU" dirty="0">
                <a:latin typeface="+mj-lt"/>
              </a:rPr>
              <a:t>urturing spirit, always glad,</a:t>
            </a:r>
          </a:p>
          <a:p>
            <a:pPr>
              <a:lnSpc>
                <a:spcPct val="150000"/>
              </a:lnSpc>
            </a:pPr>
            <a:r>
              <a:rPr lang="en-AU" b="1" u="sng" dirty="0">
                <a:latin typeface="+mj-lt"/>
              </a:rPr>
              <a:t>N</a:t>
            </a:r>
            <a:r>
              <a:rPr lang="en-AU" dirty="0">
                <a:latin typeface="+mj-lt"/>
              </a:rPr>
              <a:t>ever failing to make us feel rad.</a:t>
            </a:r>
          </a:p>
          <a:p>
            <a:pPr>
              <a:lnSpc>
                <a:spcPct val="150000"/>
              </a:lnSpc>
            </a:pPr>
            <a:r>
              <a:rPr lang="en-AU" b="1" u="sng" dirty="0">
                <a:latin typeface="+mj-lt"/>
              </a:rPr>
              <a:t>Y</a:t>
            </a:r>
            <a:r>
              <a:rPr lang="en-AU" dirty="0">
                <a:latin typeface="+mj-lt"/>
              </a:rPr>
              <a:t>earning for moments with you, so bright,</a:t>
            </a:r>
          </a:p>
          <a:p>
            <a:pPr>
              <a:lnSpc>
                <a:spcPct val="150000"/>
              </a:lnSpc>
            </a:pPr>
            <a:endParaRPr lang="en-AU" dirty="0">
              <a:latin typeface="+mj-lt"/>
            </a:endParaRPr>
          </a:p>
          <a:p>
            <a:pPr>
              <a:lnSpc>
                <a:spcPct val="150000"/>
              </a:lnSpc>
            </a:pPr>
            <a:r>
              <a:rPr lang="en-AU" b="1" u="sng" dirty="0">
                <a:latin typeface="+mj-lt"/>
              </a:rPr>
              <a:t>D</a:t>
            </a:r>
            <a:r>
              <a:rPr lang="en-AU" dirty="0">
                <a:latin typeface="+mj-lt"/>
              </a:rPr>
              <a:t>ad, you fill our lives with light.</a:t>
            </a:r>
          </a:p>
          <a:p>
            <a:pPr>
              <a:lnSpc>
                <a:spcPct val="150000"/>
              </a:lnSpc>
            </a:pPr>
            <a:r>
              <a:rPr lang="en-AU" b="1" u="sng" dirty="0">
                <a:latin typeface="+mj-lt"/>
              </a:rPr>
              <a:t>A</a:t>
            </a:r>
            <a:r>
              <a:rPr lang="en-AU" dirty="0">
                <a:latin typeface="+mj-lt"/>
              </a:rPr>
              <a:t>lways joking, never sad, </a:t>
            </a:r>
          </a:p>
          <a:p>
            <a:pPr>
              <a:lnSpc>
                <a:spcPct val="150000"/>
              </a:lnSpc>
            </a:pPr>
            <a:r>
              <a:rPr lang="en-AU" b="1" u="sng" dirty="0">
                <a:latin typeface="+mj-lt"/>
              </a:rPr>
              <a:t>D</a:t>
            </a:r>
            <a:r>
              <a:rPr lang="en-AU" dirty="0">
                <a:latin typeface="+mj-lt"/>
              </a:rPr>
              <a:t>ad, you’re the best dad.</a:t>
            </a:r>
            <a:endParaRPr lang="en-AU" b="1" u="sng" dirty="0">
              <a:latin typeface="+mj-lt"/>
            </a:endParaRPr>
          </a:p>
        </p:txBody>
      </p:sp>
      <p:pic>
        <p:nvPicPr>
          <p:cNvPr id="7" name="Picture 6" descr="A yellow mug with a heart and text on it&#10;&#10;Description automatically generated">
            <a:extLst>
              <a:ext uri="{FF2B5EF4-FFF2-40B4-BE49-F238E27FC236}">
                <a16:creationId xmlns:a16="http://schemas.microsoft.com/office/drawing/2014/main" id="{299C9479-9B97-4C47-8EED-5EA4998B6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6219" y="5048711"/>
            <a:ext cx="2118213" cy="1497576"/>
          </a:xfrm>
          <a:prstGeom prst="rect">
            <a:avLst/>
          </a:prstGeom>
        </p:spPr>
      </p:pic>
      <p:pic>
        <p:nvPicPr>
          <p:cNvPr id="8" name="Picture 7" descr="A cartoon of a child riding on a person's shoulders&#10;&#10;Description automatically generated">
            <a:extLst>
              <a:ext uri="{FF2B5EF4-FFF2-40B4-BE49-F238E27FC236}">
                <a16:creationId xmlns:a16="http://schemas.microsoft.com/office/drawing/2014/main" id="{856790D3-3A5E-4662-A4D7-07139B582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928" y="5137109"/>
            <a:ext cx="2570960" cy="1817668"/>
          </a:xfrm>
          <a:prstGeom prst="rect">
            <a:avLst/>
          </a:prstGeom>
        </p:spPr>
      </p:pic>
      <p:pic>
        <p:nvPicPr>
          <p:cNvPr id="12" name="Picture 11" descr="A blue tie with yellow stars and a white collar&#10;&#10;Description automatically generated">
            <a:extLst>
              <a:ext uri="{FF2B5EF4-FFF2-40B4-BE49-F238E27FC236}">
                <a16:creationId xmlns:a16="http://schemas.microsoft.com/office/drawing/2014/main" id="{8B35E082-36FE-433D-8ED7-F9D7259E7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22" y="707100"/>
            <a:ext cx="1988821" cy="1406096"/>
          </a:xfrm>
          <a:prstGeom prst="rect">
            <a:avLst/>
          </a:prstGeom>
        </p:spPr>
      </p:pic>
      <p:pic>
        <p:nvPicPr>
          <p:cNvPr id="14" name="Picture 13" descr="A yellow badge with blue ribbons&#10;&#10;Description automatically generated">
            <a:extLst>
              <a:ext uri="{FF2B5EF4-FFF2-40B4-BE49-F238E27FC236}">
                <a16:creationId xmlns:a16="http://schemas.microsoft.com/office/drawing/2014/main" id="{AA10ED3B-2AEA-49ED-A8F5-8ECB9EAD5A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899" y="1310605"/>
            <a:ext cx="1816852" cy="1284514"/>
          </a:xfrm>
          <a:prstGeom prst="rect">
            <a:avLst/>
          </a:prstGeom>
        </p:spPr>
      </p:pic>
    </p:spTree>
    <p:extLst>
      <p:ext uri="{BB962C8B-B14F-4D97-AF65-F5344CB8AC3E}">
        <p14:creationId xmlns:p14="http://schemas.microsoft.com/office/powerpoint/2010/main" val="228855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Father’s Day Acrostic Poems</a:t>
            </a:r>
            <a:endParaRPr lang="en-AU" sz="6000" dirty="0">
              <a:latin typeface="+mj-lt"/>
            </a:endParaRPr>
          </a:p>
        </p:txBody>
      </p:sp>
      <p:sp>
        <p:nvSpPr>
          <p:cNvPr id="11" name="TextBox 10">
            <a:extLst>
              <a:ext uri="{FF2B5EF4-FFF2-40B4-BE49-F238E27FC236}">
                <a16:creationId xmlns:a16="http://schemas.microsoft.com/office/drawing/2014/main" id="{4D0EB8C6-C927-49C2-875B-B29765577656}"/>
              </a:ext>
            </a:extLst>
          </p:cNvPr>
          <p:cNvSpPr txBox="1"/>
          <p:nvPr/>
        </p:nvSpPr>
        <p:spPr>
          <a:xfrm>
            <a:off x="668197" y="1936510"/>
            <a:ext cx="4037211" cy="4204356"/>
          </a:xfrm>
          <a:prstGeom prst="rect">
            <a:avLst/>
          </a:prstGeom>
          <a:noFill/>
          <a:ln w="28575">
            <a:solidFill>
              <a:srgbClr val="FF0000"/>
            </a:solidFill>
          </a:ln>
        </p:spPr>
        <p:txBody>
          <a:bodyPr wrap="square">
            <a:spAutoFit/>
          </a:bodyPr>
          <a:lstStyle/>
          <a:p>
            <a:pPr>
              <a:lnSpc>
                <a:spcPct val="150000"/>
              </a:lnSpc>
            </a:pPr>
            <a:r>
              <a:rPr lang="en-AU" b="1" u="sng" dirty="0">
                <a:latin typeface="+mj-lt"/>
              </a:rPr>
              <a:t>J</a:t>
            </a:r>
            <a:r>
              <a:rPr lang="en-AU" dirty="0">
                <a:latin typeface="+mj-lt"/>
              </a:rPr>
              <a:t>ust and fair in all you do,</a:t>
            </a:r>
          </a:p>
          <a:p>
            <a:pPr>
              <a:lnSpc>
                <a:spcPct val="150000"/>
              </a:lnSpc>
            </a:pPr>
            <a:r>
              <a:rPr lang="en-AU" b="1" u="sng" dirty="0">
                <a:latin typeface="+mj-lt"/>
              </a:rPr>
              <a:t>O</a:t>
            </a:r>
            <a:r>
              <a:rPr lang="en-AU" dirty="0">
                <a:latin typeface="+mj-lt"/>
              </a:rPr>
              <a:t>ffering wisdom, tried and true.</a:t>
            </a:r>
          </a:p>
          <a:p>
            <a:pPr>
              <a:lnSpc>
                <a:spcPct val="150000"/>
              </a:lnSpc>
            </a:pPr>
            <a:r>
              <a:rPr lang="en-AU" b="1" u="sng" dirty="0">
                <a:latin typeface="+mj-lt"/>
              </a:rPr>
              <a:t>H</a:t>
            </a:r>
            <a:r>
              <a:rPr lang="en-AU" dirty="0">
                <a:latin typeface="+mj-lt"/>
              </a:rPr>
              <a:t>olding us close in your embrace,</a:t>
            </a:r>
          </a:p>
          <a:p>
            <a:pPr>
              <a:lnSpc>
                <a:spcPct val="150000"/>
              </a:lnSpc>
            </a:pPr>
            <a:r>
              <a:rPr lang="en-AU" b="1" u="sng" dirty="0">
                <a:latin typeface="+mj-lt"/>
              </a:rPr>
              <a:t>N</a:t>
            </a:r>
            <a:r>
              <a:rPr lang="en-AU" dirty="0">
                <a:latin typeface="+mj-lt"/>
              </a:rPr>
              <a:t>urturing love in every space.</a:t>
            </a:r>
          </a:p>
          <a:p>
            <a:pPr>
              <a:lnSpc>
                <a:spcPct val="150000"/>
              </a:lnSpc>
            </a:pPr>
            <a:endParaRPr lang="en-AU" dirty="0">
              <a:latin typeface="+mj-lt"/>
            </a:endParaRPr>
          </a:p>
          <a:p>
            <a:pPr>
              <a:lnSpc>
                <a:spcPct val="150000"/>
              </a:lnSpc>
            </a:pPr>
            <a:r>
              <a:rPr lang="en-AU" b="1" u="sng" dirty="0">
                <a:latin typeface="+mj-lt"/>
              </a:rPr>
              <a:t>S</a:t>
            </a:r>
            <a:r>
              <a:rPr lang="en-AU" dirty="0">
                <a:latin typeface="+mj-lt"/>
              </a:rPr>
              <a:t>hining example of strength and grace,</a:t>
            </a:r>
          </a:p>
          <a:p>
            <a:pPr>
              <a:lnSpc>
                <a:spcPct val="150000"/>
              </a:lnSpc>
            </a:pPr>
            <a:r>
              <a:rPr lang="en-AU" b="1" u="sng" dirty="0">
                <a:latin typeface="+mj-lt"/>
              </a:rPr>
              <a:t>M</a:t>
            </a:r>
            <a:r>
              <a:rPr lang="en-AU" dirty="0">
                <a:latin typeface="+mj-lt"/>
              </a:rPr>
              <a:t>odelling kindness, leaving a trace.</a:t>
            </a:r>
          </a:p>
          <a:p>
            <a:pPr>
              <a:lnSpc>
                <a:spcPct val="150000"/>
              </a:lnSpc>
            </a:pPr>
            <a:r>
              <a:rPr lang="en-AU" b="1" u="sng" dirty="0">
                <a:latin typeface="+mj-lt"/>
              </a:rPr>
              <a:t>I</a:t>
            </a:r>
            <a:r>
              <a:rPr lang="en-AU" dirty="0">
                <a:latin typeface="+mj-lt"/>
              </a:rPr>
              <a:t>nspiring us to reach new heights,</a:t>
            </a:r>
          </a:p>
          <a:p>
            <a:pPr>
              <a:lnSpc>
                <a:spcPct val="150000"/>
              </a:lnSpc>
            </a:pPr>
            <a:r>
              <a:rPr lang="en-AU" b="1" u="sng" dirty="0">
                <a:latin typeface="+mj-lt"/>
              </a:rPr>
              <a:t>T</a:t>
            </a:r>
            <a:r>
              <a:rPr lang="en-AU" dirty="0">
                <a:latin typeface="+mj-lt"/>
              </a:rPr>
              <a:t>eaching us to navigate life's flights.</a:t>
            </a:r>
          </a:p>
          <a:p>
            <a:pPr>
              <a:lnSpc>
                <a:spcPct val="150000"/>
              </a:lnSpc>
            </a:pPr>
            <a:r>
              <a:rPr lang="en-AU" b="1" u="sng" dirty="0">
                <a:latin typeface="+mj-lt"/>
              </a:rPr>
              <a:t>H</a:t>
            </a:r>
            <a:r>
              <a:rPr lang="en-AU" dirty="0">
                <a:latin typeface="+mj-lt"/>
              </a:rPr>
              <a:t>onouring you on this special day.</a:t>
            </a:r>
          </a:p>
        </p:txBody>
      </p:sp>
      <p:sp>
        <p:nvSpPr>
          <p:cNvPr id="6" name="TextBox 5">
            <a:extLst>
              <a:ext uri="{FF2B5EF4-FFF2-40B4-BE49-F238E27FC236}">
                <a16:creationId xmlns:a16="http://schemas.microsoft.com/office/drawing/2014/main" id="{46B2F03E-7DB1-43FB-81E2-620EC06B9D4A}"/>
              </a:ext>
            </a:extLst>
          </p:cNvPr>
          <p:cNvSpPr txBox="1"/>
          <p:nvPr/>
        </p:nvSpPr>
        <p:spPr>
          <a:xfrm>
            <a:off x="4996543" y="2144259"/>
            <a:ext cx="4333904" cy="3788858"/>
          </a:xfrm>
          <a:prstGeom prst="rect">
            <a:avLst/>
          </a:prstGeom>
          <a:noFill/>
          <a:ln w="28575">
            <a:solidFill>
              <a:srgbClr val="7030A0"/>
            </a:solidFill>
          </a:ln>
        </p:spPr>
        <p:txBody>
          <a:bodyPr wrap="square">
            <a:spAutoFit/>
          </a:bodyPr>
          <a:lstStyle/>
          <a:p>
            <a:pPr>
              <a:lnSpc>
                <a:spcPct val="150000"/>
              </a:lnSpc>
            </a:pPr>
            <a:r>
              <a:rPr lang="en-AU" b="1" u="sng" dirty="0">
                <a:latin typeface="+mj-lt"/>
              </a:rPr>
              <a:t>B</a:t>
            </a:r>
            <a:r>
              <a:rPr lang="en-AU" dirty="0">
                <a:latin typeface="+mj-lt"/>
              </a:rPr>
              <a:t>rave and caring, a beacon of light,</a:t>
            </a:r>
          </a:p>
          <a:p>
            <a:pPr>
              <a:lnSpc>
                <a:spcPct val="150000"/>
              </a:lnSpc>
            </a:pPr>
            <a:r>
              <a:rPr lang="en-AU" b="1" u="sng" dirty="0">
                <a:latin typeface="+mj-lt"/>
              </a:rPr>
              <a:t>R</a:t>
            </a:r>
            <a:r>
              <a:rPr lang="en-AU" dirty="0">
                <a:latin typeface="+mj-lt"/>
              </a:rPr>
              <a:t>adiating warmth, even in the darkest night.</a:t>
            </a:r>
          </a:p>
          <a:p>
            <a:pPr>
              <a:lnSpc>
                <a:spcPct val="150000"/>
              </a:lnSpc>
            </a:pPr>
            <a:r>
              <a:rPr lang="en-AU" b="1" u="sng" dirty="0">
                <a:latin typeface="+mj-lt"/>
              </a:rPr>
              <a:t>A</a:t>
            </a:r>
            <a:r>
              <a:rPr lang="en-AU" dirty="0">
                <a:latin typeface="+mj-lt"/>
              </a:rPr>
              <a:t> pillar of strength, steady and true,</a:t>
            </a:r>
          </a:p>
          <a:p>
            <a:pPr>
              <a:lnSpc>
                <a:spcPct val="150000"/>
              </a:lnSpc>
            </a:pPr>
            <a:r>
              <a:rPr lang="en-AU" b="1" u="sng" dirty="0">
                <a:latin typeface="+mj-lt"/>
              </a:rPr>
              <a:t>D</a:t>
            </a:r>
            <a:r>
              <a:rPr lang="en-AU" dirty="0">
                <a:latin typeface="+mj-lt"/>
              </a:rPr>
              <a:t>etermined to guide us in all we pursue.</a:t>
            </a:r>
          </a:p>
          <a:p>
            <a:pPr>
              <a:lnSpc>
                <a:spcPct val="150000"/>
              </a:lnSpc>
            </a:pPr>
            <a:endParaRPr lang="en-AU" dirty="0">
              <a:latin typeface="+mj-lt"/>
            </a:endParaRPr>
          </a:p>
          <a:p>
            <a:pPr>
              <a:lnSpc>
                <a:spcPct val="150000"/>
              </a:lnSpc>
            </a:pPr>
            <a:r>
              <a:rPr lang="en-AU" b="1" u="sng" dirty="0">
                <a:latin typeface="+mj-lt"/>
              </a:rPr>
              <a:t>P</a:t>
            </a:r>
            <a:r>
              <a:rPr lang="en-AU" dirty="0">
                <a:latin typeface="+mj-lt"/>
              </a:rPr>
              <a:t>assionate about family, with love to impart,</a:t>
            </a:r>
          </a:p>
          <a:p>
            <a:pPr>
              <a:lnSpc>
                <a:spcPct val="150000"/>
              </a:lnSpc>
            </a:pPr>
            <a:r>
              <a:rPr lang="en-AU" b="1" u="sng" dirty="0">
                <a:latin typeface="+mj-lt"/>
              </a:rPr>
              <a:t>I</a:t>
            </a:r>
            <a:r>
              <a:rPr lang="en-AU" dirty="0">
                <a:latin typeface="+mj-lt"/>
              </a:rPr>
              <a:t>nspiring us to be kind and smart.</a:t>
            </a:r>
          </a:p>
          <a:p>
            <a:pPr>
              <a:lnSpc>
                <a:spcPct val="150000"/>
              </a:lnSpc>
            </a:pPr>
            <a:r>
              <a:rPr lang="en-AU" b="1" u="sng" dirty="0">
                <a:latin typeface="+mj-lt"/>
              </a:rPr>
              <a:t>T</a:t>
            </a:r>
            <a:r>
              <a:rPr lang="en-AU" dirty="0">
                <a:latin typeface="+mj-lt"/>
              </a:rPr>
              <a:t>aking on challenges with grace and grit,</a:t>
            </a:r>
          </a:p>
          <a:p>
            <a:pPr>
              <a:lnSpc>
                <a:spcPct val="150000"/>
              </a:lnSpc>
            </a:pPr>
            <a:r>
              <a:rPr lang="en-AU" b="1" u="sng" dirty="0">
                <a:latin typeface="+mj-lt"/>
              </a:rPr>
              <a:t>T</a:t>
            </a:r>
            <a:r>
              <a:rPr lang="en-AU" dirty="0">
                <a:latin typeface="+mj-lt"/>
              </a:rPr>
              <a:t>eaching us lessons that we'll never forget.</a:t>
            </a:r>
          </a:p>
        </p:txBody>
      </p:sp>
      <p:pic>
        <p:nvPicPr>
          <p:cNvPr id="8" name="Picture 7" descr="A cartoon of a person carrying a child on his shoulders&#10;&#10;Description automatically generated">
            <a:extLst>
              <a:ext uri="{FF2B5EF4-FFF2-40B4-BE49-F238E27FC236}">
                <a16:creationId xmlns:a16="http://schemas.microsoft.com/office/drawing/2014/main" id="{2EF567FA-7C3E-4207-9C7A-D5DECAB76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76" y="5097968"/>
            <a:ext cx="2489437" cy="1760032"/>
          </a:xfrm>
          <a:prstGeom prst="rect">
            <a:avLst/>
          </a:prstGeom>
        </p:spPr>
      </p:pic>
    </p:spTree>
    <p:extLst>
      <p:ext uri="{BB962C8B-B14F-4D97-AF65-F5344CB8AC3E}">
        <p14:creationId xmlns:p14="http://schemas.microsoft.com/office/powerpoint/2010/main" val="18331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US" sz="6000" dirty="0">
                <a:latin typeface="+mj-lt"/>
              </a:rPr>
              <a:t>Sentence Starters</a:t>
            </a:r>
            <a:endParaRPr lang="en-AU" sz="6000" dirty="0">
              <a:latin typeface="+mj-lt"/>
            </a:endParaRPr>
          </a:p>
        </p:txBody>
      </p:sp>
      <p:sp>
        <p:nvSpPr>
          <p:cNvPr id="11" name="TextBox 10">
            <a:extLst>
              <a:ext uri="{FF2B5EF4-FFF2-40B4-BE49-F238E27FC236}">
                <a16:creationId xmlns:a16="http://schemas.microsoft.com/office/drawing/2014/main" id="{4D0EB8C6-C927-49C2-875B-B29765577656}"/>
              </a:ext>
            </a:extLst>
          </p:cNvPr>
          <p:cNvSpPr txBox="1"/>
          <p:nvPr/>
        </p:nvSpPr>
        <p:spPr>
          <a:xfrm>
            <a:off x="700855" y="1474302"/>
            <a:ext cx="3609889" cy="4619854"/>
          </a:xfrm>
          <a:prstGeom prst="rect">
            <a:avLst/>
          </a:prstGeom>
          <a:noFill/>
          <a:ln w="28575">
            <a:noFill/>
          </a:ln>
        </p:spPr>
        <p:txBody>
          <a:bodyPr wrap="square">
            <a:spAutoFit/>
          </a:bodyPr>
          <a:lstStyle/>
          <a:p>
            <a:pPr>
              <a:lnSpc>
                <a:spcPct val="150000"/>
              </a:lnSpc>
            </a:pPr>
            <a:r>
              <a:rPr lang="en-AU" sz="2000" dirty="0">
                <a:latin typeface="+mj-lt"/>
              </a:rPr>
              <a:t>F - "For my dad, who..."</a:t>
            </a:r>
          </a:p>
          <a:p>
            <a:pPr>
              <a:lnSpc>
                <a:spcPct val="150000"/>
              </a:lnSpc>
            </a:pPr>
            <a:r>
              <a:rPr lang="en-AU" sz="2000" dirty="0">
                <a:latin typeface="+mj-lt"/>
              </a:rPr>
              <a:t>A - "Always there to..."</a:t>
            </a:r>
          </a:p>
          <a:p>
            <a:pPr>
              <a:lnSpc>
                <a:spcPct val="150000"/>
              </a:lnSpc>
            </a:pPr>
            <a:r>
              <a:rPr lang="en-AU" sz="2000" dirty="0">
                <a:latin typeface="+mj-lt"/>
              </a:rPr>
              <a:t>T - "Teaching me..."</a:t>
            </a:r>
          </a:p>
          <a:p>
            <a:pPr>
              <a:lnSpc>
                <a:spcPct val="150000"/>
              </a:lnSpc>
            </a:pPr>
            <a:r>
              <a:rPr lang="en-AU" sz="2000" dirty="0">
                <a:latin typeface="+mj-lt"/>
              </a:rPr>
              <a:t>H - "Hugs me when..."</a:t>
            </a:r>
          </a:p>
          <a:p>
            <a:pPr>
              <a:lnSpc>
                <a:spcPct val="150000"/>
              </a:lnSpc>
            </a:pPr>
            <a:r>
              <a:rPr lang="en-AU" sz="2000" dirty="0">
                <a:latin typeface="+mj-lt"/>
              </a:rPr>
              <a:t>E - "Every day, he..."</a:t>
            </a:r>
          </a:p>
          <a:p>
            <a:pPr>
              <a:lnSpc>
                <a:spcPct val="150000"/>
              </a:lnSpc>
            </a:pPr>
            <a:r>
              <a:rPr lang="en-AU" sz="2000" dirty="0">
                <a:latin typeface="+mj-lt"/>
              </a:rPr>
              <a:t>R - "Ready to help with..."</a:t>
            </a:r>
          </a:p>
          <a:p>
            <a:pPr>
              <a:lnSpc>
                <a:spcPct val="150000"/>
              </a:lnSpc>
            </a:pPr>
            <a:r>
              <a:rPr lang="en-AU" sz="2000" dirty="0">
                <a:latin typeface="+mj-lt"/>
              </a:rPr>
              <a:t>S - "Shares stories about..."</a:t>
            </a:r>
          </a:p>
          <a:p>
            <a:pPr>
              <a:lnSpc>
                <a:spcPct val="150000"/>
              </a:lnSpc>
            </a:pPr>
            <a:r>
              <a:rPr lang="en-AU" sz="2000" dirty="0">
                <a:latin typeface="+mj-lt"/>
              </a:rPr>
              <a:t>D - "Does his best to..."</a:t>
            </a:r>
          </a:p>
          <a:p>
            <a:pPr>
              <a:lnSpc>
                <a:spcPct val="150000"/>
              </a:lnSpc>
            </a:pPr>
            <a:r>
              <a:rPr lang="en-AU" sz="2000" dirty="0">
                <a:latin typeface="+mj-lt"/>
              </a:rPr>
              <a:t>A - "Always makes me laugh by..."</a:t>
            </a:r>
          </a:p>
          <a:p>
            <a:pPr>
              <a:lnSpc>
                <a:spcPct val="150000"/>
              </a:lnSpc>
            </a:pPr>
            <a:r>
              <a:rPr lang="en-AU" sz="2000" dirty="0">
                <a:latin typeface="+mj-lt"/>
              </a:rPr>
              <a:t>Y - "You're special because..."</a:t>
            </a:r>
          </a:p>
        </p:txBody>
      </p:sp>
      <p:sp>
        <p:nvSpPr>
          <p:cNvPr id="5" name="TextBox 4">
            <a:extLst>
              <a:ext uri="{FF2B5EF4-FFF2-40B4-BE49-F238E27FC236}">
                <a16:creationId xmlns:a16="http://schemas.microsoft.com/office/drawing/2014/main" id="{78990336-B879-4D98-9C00-09BBD3C5B6C2}"/>
              </a:ext>
            </a:extLst>
          </p:cNvPr>
          <p:cNvSpPr txBox="1"/>
          <p:nvPr/>
        </p:nvSpPr>
        <p:spPr>
          <a:xfrm>
            <a:off x="4953000" y="1474302"/>
            <a:ext cx="4252145" cy="4661276"/>
          </a:xfrm>
          <a:prstGeom prst="rect">
            <a:avLst/>
          </a:prstGeom>
          <a:noFill/>
          <a:ln w="28575">
            <a:noFill/>
          </a:ln>
        </p:spPr>
        <p:txBody>
          <a:bodyPr wrap="square">
            <a:spAutoFit/>
          </a:bodyPr>
          <a:lstStyle/>
          <a:p>
            <a:pPr>
              <a:lnSpc>
                <a:spcPct val="150000"/>
              </a:lnSpc>
            </a:pPr>
            <a:r>
              <a:rPr lang="en-AU" sz="2000" dirty="0">
                <a:latin typeface="+mj-lt"/>
              </a:rPr>
              <a:t>L - "Listens to me when..."</a:t>
            </a:r>
          </a:p>
          <a:p>
            <a:pPr>
              <a:lnSpc>
                <a:spcPct val="150000"/>
              </a:lnSpc>
            </a:pPr>
            <a:r>
              <a:rPr lang="en-AU" sz="2000" dirty="0">
                <a:latin typeface="+mj-lt"/>
              </a:rPr>
              <a:t>O - "Offers hugs and..."</a:t>
            </a:r>
          </a:p>
          <a:p>
            <a:pPr>
              <a:lnSpc>
                <a:spcPct val="150000"/>
              </a:lnSpc>
            </a:pPr>
            <a:r>
              <a:rPr lang="en-AU" sz="2000" dirty="0">
                <a:latin typeface="+mj-lt"/>
              </a:rPr>
              <a:t>V - "Values our time together..."</a:t>
            </a:r>
          </a:p>
          <a:p>
            <a:pPr>
              <a:lnSpc>
                <a:spcPct val="150000"/>
              </a:lnSpc>
            </a:pPr>
            <a:r>
              <a:rPr lang="en-AU" sz="2000" dirty="0">
                <a:latin typeface="+mj-lt"/>
              </a:rPr>
              <a:t>I - "Inspires me to..."</a:t>
            </a:r>
          </a:p>
          <a:p>
            <a:pPr>
              <a:lnSpc>
                <a:spcPct val="150000"/>
              </a:lnSpc>
            </a:pPr>
            <a:r>
              <a:rPr lang="en-AU" sz="2000" dirty="0">
                <a:latin typeface="+mj-lt"/>
              </a:rPr>
              <a:t>N - "Never gives up on..."</a:t>
            </a:r>
          </a:p>
          <a:p>
            <a:pPr>
              <a:lnSpc>
                <a:spcPct val="150000"/>
              </a:lnSpc>
            </a:pPr>
            <a:r>
              <a:rPr lang="en-AU" sz="2000" dirty="0">
                <a:latin typeface="+mj-lt"/>
              </a:rPr>
              <a:t>G - "Gives the best advice about..."</a:t>
            </a:r>
          </a:p>
          <a:p>
            <a:pPr>
              <a:lnSpc>
                <a:spcPct val="150000"/>
              </a:lnSpc>
            </a:pPr>
            <a:r>
              <a:rPr lang="en-AU" sz="2000" dirty="0">
                <a:latin typeface="+mj-lt"/>
              </a:rPr>
              <a:t>C - "Cooks delicious meals for..."</a:t>
            </a:r>
          </a:p>
          <a:p>
            <a:pPr>
              <a:lnSpc>
                <a:spcPct val="150000"/>
              </a:lnSpc>
            </a:pPr>
            <a:r>
              <a:rPr lang="en-AU" sz="2000" dirty="0">
                <a:latin typeface="+mj-lt"/>
              </a:rPr>
              <a:t>A - "Always encourages me to..."</a:t>
            </a:r>
          </a:p>
          <a:p>
            <a:pPr>
              <a:lnSpc>
                <a:spcPct val="150000"/>
              </a:lnSpc>
            </a:pPr>
            <a:r>
              <a:rPr lang="en-AU" sz="2000" dirty="0">
                <a:latin typeface="+mj-lt"/>
              </a:rPr>
              <a:t>R - "Reads bedtime stories and..."</a:t>
            </a:r>
          </a:p>
          <a:p>
            <a:pPr>
              <a:lnSpc>
                <a:spcPct val="150000"/>
              </a:lnSpc>
            </a:pPr>
            <a:r>
              <a:rPr lang="en-AU" sz="2000" dirty="0">
                <a:latin typeface="+mj-lt"/>
              </a:rPr>
              <a:t>E - “Enthusiastically..."</a:t>
            </a:r>
          </a:p>
        </p:txBody>
      </p:sp>
      <p:pic>
        <p:nvPicPr>
          <p:cNvPr id="7" name="Picture 6" descr="A yellow mug with a heart and text on it&#10;&#10;Description automatically generated">
            <a:extLst>
              <a:ext uri="{FF2B5EF4-FFF2-40B4-BE49-F238E27FC236}">
                <a16:creationId xmlns:a16="http://schemas.microsoft.com/office/drawing/2014/main" id="{8BE02792-1FB1-42AF-8190-BC881DF9B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20" y="118358"/>
            <a:ext cx="1816852" cy="1284514"/>
          </a:xfrm>
          <a:prstGeom prst="rect">
            <a:avLst/>
          </a:prstGeom>
        </p:spPr>
      </p:pic>
      <p:pic>
        <p:nvPicPr>
          <p:cNvPr id="8" name="Picture 7" descr="A cartoon of a child riding on a person's shoulders&#10;&#10;Description automatically generated">
            <a:extLst>
              <a:ext uri="{FF2B5EF4-FFF2-40B4-BE49-F238E27FC236}">
                <a16:creationId xmlns:a16="http://schemas.microsoft.com/office/drawing/2014/main" id="{95532183-3935-4632-A3E4-5409D931C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2489" y="2064809"/>
            <a:ext cx="3092509" cy="2186403"/>
          </a:xfrm>
          <a:prstGeom prst="rect">
            <a:avLst/>
          </a:prstGeom>
        </p:spPr>
      </p:pic>
      <p:pic>
        <p:nvPicPr>
          <p:cNvPr id="12" name="Picture 11" descr="A yellow badge with blue ribbons&#10;&#10;Description automatically generated">
            <a:extLst>
              <a:ext uri="{FF2B5EF4-FFF2-40B4-BE49-F238E27FC236}">
                <a16:creationId xmlns:a16="http://schemas.microsoft.com/office/drawing/2014/main" id="{A9A94C7F-A988-4AEC-9AB9-C74C1D353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5851" y="966470"/>
            <a:ext cx="1816852" cy="1284514"/>
          </a:xfrm>
          <a:prstGeom prst="rect">
            <a:avLst/>
          </a:prstGeom>
        </p:spPr>
      </p:pic>
    </p:spTree>
    <p:extLst>
      <p:ext uri="{BB962C8B-B14F-4D97-AF65-F5344CB8AC3E}">
        <p14:creationId xmlns:p14="http://schemas.microsoft.com/office/powerpoint/2010/main" val="35344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US" sz="5400" dirty="0">
                <a:latin typeface="+mj-lt"/>
              </a:rPr>
              <a:t>Vocabulary</a:t>
            </a:r>
            <a:endParaRPr lang="en-AU" sz="5400" dirty="0">
              <a:latin typeface="+mj-lt"/>
            </a:endParaRPr>
          </a:p>
        </p:txBody>
      </p:sp>
      <p:sp>
        <p:nvSpPr>
          <p:cNvPr id="4" name="Rectangle 3">
            <a:extLst>
              <a:ext uri="{FF2B5EF4-FFF2-40B4-BE49-F238E27FC236}">
                <a16:creationId xmlns:a16="http://schemas.microsoft.com/office/drawing/2014/main" id="{42A198E2-F4E4-4445-8549-50964EF0DCDD}"/>
              </a:ext>
            </a:extLst>
          </p:cNvPr>
          <p:cNvSpPr/>
          <p:nvPr/>
        </p:nvSpPr>
        <p:spPr>
          <a:xfrm>
            <a:off x="516403" y="1792899"/>
            <a:ext cx="2311153" cy="683581"/>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Supportive</a:t>
            </a:r>
            <a:endParaRPr lang="en-AU" sz="3600" dirty="0"/>
          </a:p>
        </p:txBody>
      </p:sp>
      <p:sp>
        <p:nvSpPr>
          <p:cNvPr id="5" name="Rectangle 4">
            <a:extLst>
              <a:ext uri="{FF2B5EF4-FFF2-40B4-BE49-F238E27FC236}">
                <a16:creationId xmlns:a16="http://schemas.microsoft.com/office/drawing/2014/main" id="{F7A0D95D-7865-42F5-9587-218769A5640E}"/>
              </a:ext>
            </a:extLst>
          </p:cNvPr>
          <p:cNvSpPr/>
          <p:nvPr/>
        </p:nvSpPr>
        <p:spPr>
          <a:xfrm>
            <a:off x="1220695" y="2875606"/>
            <a:ext cx="2311153" cy="683581"/>
          </a:xfrm>
          <a:prstGeom prst="rect">
            <a:avLst/>
          </a:prstGeom>
          <a:solidFill>
            <a:srgbClr val="7030A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Wise</a:t>
            </a:r>
            <a:endParaRPr lang="en-AU" sz="3600" dirty="0"/>
          </a:p>
        </p:txBody>
      </p:sp>
      <p:sp>
        <p:nvSpPr>
          <p:cNvPr id="6" name="Rectangle 5">
            <a:extLst>
              <a:ext uri="{FF2B5EF4-FFF2-40B4-BE49-F238E27FC236}">
                <a16:creationId xmlns:a16="http://schemas.microsoft.com/office/drawing/2014/main" id="{E827E811-45F0-4619-8A13-5603504438B2}"/>
              </a:ext>
            </a:extLst>
          </p:cNvPr>
          <p:cNvSpPr/>
          <p:nvPr/>
        </p:nvSpPr>
        <p:spPr>
          <a:xfrm>
            <a:off x="4243543" y="1722994"/>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Strong</a:t>
            </a:r>
            <a:endParaRPr lang="en-AU" sz="3600" dirty="0"/>
          </a:p>
        </p:txBody>
      </p:sp>
      <p:sp>
        <p:nvSpPr>
          <p:cNvPr id="7" name="Rectangle 6">
            <a:extLst>
              <a:ext uri="{FF2B5EF4-FFF2-40B4-BE49-F238E27FC236}">
                <a16:creationId xmlns:a16="http://schemas.microsoft.com/office/drawing/2014/main" id="{4490FA17-E50D-4F20-93CF-9A1CBC85D312}"/>
              </a:ext>
            </a:extLst>
          </p:cNvPr>
          <p:cNvSpPr/>
          <p:nvPr/>
        </p:nvSpPr>
        <p:spPr>
          <a:xfrm>
            <a:off x="7019294" y="1862806"/>
            <a:ext cx="2311153" cy="683581"/>
          </a:xfrm>
          <a:prstGeom prst="rect">
            <a:avLst/>
          </a:prstGeom>
          <a:solidFill>
            <a:srgbClr val="00B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Sporty</a:t>
            </a:r>
            <a:endParaRPr lang="en-AU" sz="3600" dirty="0"/>
          </a:p>
        </p:txBody>
      </p:sp>
      <p:sp>
        <p:nvSpPr>
          <p:cNvPr id="8" name="Rectangle 7">
            <a:extLst>
              <a:ext uri="{FF2B5EF4-FFF2-40B4-BE49-F238E27FC236}">
                <a16:creationId xmlns:a16="http://schemas.microsoft.com/office/drawing/2014/main" id="{D29A3E4B-A50A-481B-B014-0315FAB016D2}"/>
              </a:ext>
            </a:extLst>
          </p:cNvPr>
          <p:cNvSpPr/>
          <p:nvPr/>
        </p:nvSpPr>
        <p:spPr>
          <a:xfrm>
            <a:off x="516403" y="4034864"/>
            <a:ext cx="2311153" cy="683581"/>
          </a:xfrm>
          <a:prstGeom prst="rect">
            <a:avLst/>
          </a:prstGeom>
          <a:solidFill>
            <a:srgbClr val="00B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Role model</a:t>
            </a:r>
            <a:endParaRPr lang="en-AU" sz="3600" dirty="0"/>
          </a:p>
        </p:txBody>
      </p:sp>
      <p:sp>
        <p:nvSpPr>
          <p:cNvPr id="9" name="Rectangle 8">
            <a:extLst>
              <a:ext uri="{FF2B5EF4-FFF2-40B4-BE49-F238E27FC236}">
                <a16:creationId xmlns:a16="http://schemas.microsoft.com/office/drawing/2014/main" id="{CBD93C3C-33C0-42D4-8135-ABFCC8E4D22A}"/>
              </a:ext>
            </a:extLst>
          </p:cNvPr>
          <p:cNvSpPr/>
          <p:nvPr/>
        </p:nvSpPr>
        <p:spPr>
          <a:xfrm>
            <a:off x="899622" y="5395380"/>
            <a:ext cx="2311153" cy="683581"/>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Dedicated</a:t>
            </a:r>
            <a:endParaRPr lang="en-AU" sz="3600" dirty="0"/>
          </a:p>
        </p:txBody>
      </p:sp>
      <p:sp>
        <p:nvSpPr>
          <p:cNvPr id="10" name="Rectangle 9">
            <a:extLst>
              <a:ext uri="{FF2B5EF4-FFF2-40B4-BE49-F238E27FC236}">
                <a16:creationId xmlns:a16="http://schemas.microsoft.com/office/drawing/2014/main" id="{8727B73A-170C-4E79-86B5-531BDCCFAB29}"/>
              </a:ext>
            </a:extLst>
          </p:cNvPr>
          <p:cNvSpPr/>
          <p:nvPr/>
        </p:nvSpPr>
        <p:spPr>
          <a:xfrm>
            <a:off x="6504389" y="3535483"/>
            <a:ext cx="2311153" cy="683581"/>
          </a:xfrm>
          <a:prstGeom prst="rect">
            <a:avLst/>
          </a:prstGeom>
          <a:solidFill>
            <a:srgbClr val="7030A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Reliable</a:t>
            </a:r>
            <a:endParaRPr lang="en-AU" sz="3600" dirty="0"/>
          </a:p>
        </p:txBody>
      </p:sp>
      <p:sp>
        <p:nvSpPr>
          <p:cNvPr id="11" name="Rectangle 10">
            <a:extLst>
              <a:ext uri="{FF2B5EF4-FFF2-40B4-BE49-F238E27FC236}">
                <a16:creationId xmlns:a16="http://schemas.microsoft.com/office/drawing/2014/main" id="{E3969686-776A-4FB6-8180-D77AD4D784C1}"/>
              </a:ext>
            </a:extLst>
          </p:cNvPr>
          <p:cNvSpPr/>
          <p:nvPr/>
        </p:nvSpPr>
        <p:spPr>
          <a:xfrm>
            <a:off x="6504389" y="5217827"/>
            <a:ext cx="2311153" cy="683581"/>
          </a:xfrm>
          <a:prstGeom prst="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Intelligent</a:t>
            </a:r>
            <a:endParaRPr lang="en-AU" sz="3600" dirty="0"/>
          </a:p>
        </p:txBody>
      </p:sp>
      <p:sp>
        <p:nvSpPr>
          <p:cNvPr id="12" name="Rectangle 11">
            <a:extLst>
              <a:ext uri="{FF2B5EF4-FFF2-40B4-BE49-F238E27FC236}">
                <a16:creationId xmlns:a16="http://schemas.microsoft.com/office/drawing/2014/main" id="{528B2320-A22B-4527-B07E-19DDE3802F1E}"/>
              </a:ext>
            </a:extLst>
          </p:cNvPr>
          <p:cNvSpPr/>
          <p:nvPr/>
        </p:nvSpPr>
        <p:spPr>
          <a:xfrm>
            <a:off x="4243543" y="4334113"/>
            <a:ext cx="2311153" cy="683581"/>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Protector</a:t>
            </a:r>
            <a:endParaRPr lang="en-AU" sz="3600" dirty="0"/>
          </a:p>
        </p:txBody>
      </p:sp>
      <p:sp>
        <p:nvSpPr>
          <p:cNvPr id="13" name="Rectangle 12">
            <a:extLst>
              <a:ext uri="{FF2B5EF4-FFF2-40B4-BE49-F238E27FC236}">
                <a16:creationId xmlns:a16="http://schemas.microsoft.com/office/drawing/2014/main" id="{7F5BE384-D55C-467D-A219-4D76E06EA362}"/>
              </a:ext>
            </a:extLst>
          </p:cNvPr>
          <p:cNvSpPr/>
          <p:nvPr/>
        </p:nvSpPr>
        <p:spPr>
          <a:xfrm>
            <a:off x="3810018" y="5474534"/>
            <a:ext cx="2311153" cy="683581"/>
          </a:xfrm>
          <a:prstGeom prst="rect">
            <a:avLst/>
          </a:prstGeom>
          <a:solidFill>
            <a:srgbClr val="7030A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Hero</a:t>
            </a:r>
            <a:endParaRPr lang="en-AU" sz="3600" dirty="0"/>
          </a:p>
        </p:txBody>
      </p:sp>
      <p:sp>
        <p:nvSpPr>
          <p:cNvPr id="14" name="Rectangle 13">
            <a:extLst>
              <a:ext uri="{FF2B5EF4-FFF2-40B4-BE49-F238E27FC236}">
                <a16:creationId xmlns:a16="http://schemas.microsoft.com/office/drawing/2014/main" id="{9D2B3FDC-CF49-40D0-8102-F2502C8ADFE8}"/>
              </a:ext>
            </a:extLst>
          </p:cNvPr>
          <p:cNvSpPr/>
          <p:nvPr/>
        </p:nvSpPr>
        <p:spPr>
          <a:xfrm>
            <a:off x="3862542" y="3104216"/>
            <a:ext cx="2511612" cy="683581"/>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Loving</a:t>
            </a:r>
            <a:endParaRPr lang="en-AU" sz="3600" dirty="0"/>
          </a:p>
        </p:txBody>
      </p:sp>
      <p:pic>
        <p:nvPicPr>
          <p:cNvPr id="17" name="Picture 16" descr="A yellow mug with a heart and text on it&#10;&#10;Description automatically generated">
            <a:extLst>
              <a:ext uri="{FF2B5EF4-FFF2-40B4-BE49-F238E27FC236}">
                <a16:creationId xmlns:a16="http://schemas.microsoft.com/office/drawing/2014/main" id="{1246E277-9F20-4CAE-AF35-5348D90B8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0116" y="124812"/>
            <a:ext cx="2118213" cy="1497576"/>
          </a:xfrm>
          <a:prstGeom prst="rect">
            <a:avLst/>
          </a:prstGeom>
        </p:spPr>
      </p:pic>
      <p:pic>
        <p:nvPicPr>
          <p:cNvPr id="19" name="Picture 18" descr="A cartoon of a person carrying a child on his shoulders&#10;&#10;Description automatically generated">
            <a:extLst>
              <a:ext uri="{FF2B5EF4-FFF2-40B4-BE49-F238E27FC236}">
                <a16:creationId xmlns:a16="http://schemas.microsoft.com/office/drawing/2014/main" id="{7CAD6F53-13F8-4FC5-A5BA-6044E70E9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900" y="5008649"/>
            <a:ext cx="2525486" cy="1785518"/>
          </a:xfrm>
          <a:prstGeom prst="rect">
            <a:avLst/>
          </a:prstGeom>
        </p:spPr>
      </p:pic>
      <p:pic>
        <p:nvPicPr>
          <p:cNvPr id="21" name="Picture 20" descr="A blue tie with yellow stars and a white collar&#10;&#10;Description automatically generated">
            <a:extLst>
              <a:ext uri="{FF2B5EF4-FFF2-40B4-BE49-F238E27FC236}">
                <a16:creationId xmlns:a16="http://schemas.microsoft.com/office/drawing/2014/main" id="{DAB90269-C4D0-4322-B651-7099C412D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23" y="136409"/>
            <a:ext cx="2118212" cy="1497576"/>
          </a:xfrm>
          <a:prstGeom prst="rect">
            <a:avLst/>
          </a:prstGeom>
        </p:spPr>
      </p:pic>
    </p:spTree>
    <p:extLst>
      <p:ext uri="{BB962C8B-B14F-4D97-AF65-F5344CB8AC3E}">
        <p14:creationId xmlns:p14="http://schemas.microsoft.com/office/powerpoint/2010/main" val="2323294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830997"/>
          </a:xfrm>
          <a:prstGeom prst="rect">
            <a:avLst/>
          </a:prstGeom>
          <a:noFill/>
        </p:spPr>
        <p:txBody>
          <a:bodyPr wrap="square" rtlCol="0">
            <a:spAutoFit/>
          </a:bodyPr>
          <a:lstStyle/>
          <a:p>
            <a:pPr algn="ctr"/>
            <a:r>
              <a:rPr lang="en-US" sz="4800" dirty="0">
                <a:latin typeface="+mj-lt"/>
              </a:rPr>
              <a:t>Father’s Day Acrostic Poem</a:t>
            </a:r>
            <a:endParaRPr lang="en-AU" sz="4800" dirty="0">
              <a:latin typeface="+mj-lt"/>
            </a:endParaRPr>
          </a:p>
        </p:txBody>
      </p:sp>
      <p:sp>
        <p:nvSpPr>
          <p:cNvPr id="3" name="TextBox 2">
            <a:extLst>
              <a:ext uri="{FF2B5EF4-FFF2-40B4-BE49-F238E27FC236}">
                <a16:creationId xmlns:a16="http://schemas.microsoft.com/office/drawing/2014/main" id="{81BD4FDC-A709-9FCA-56A2-E34BD625EAFE}"/>
              </a:ext>
            </a:extLst>
          </p:cNvPr>
          <p:cNvSpPr txBox="1"/>
          <p:nvPr/>
        </p:nvSpPr>
        <p:spPr>
          <a:xfrm>
            <a:off x="469006" y="1543599"/>
            <a:ext cx="8754893" cy="369332"/>
          </a:xfrm>
          <a:prstGeom prst="rect">
            <a:avLst/>
          </a:prstGeom>
          <a:noFill/>
        </p:spPr>
        <p:txBody>
          <a:bodyPr wrap="square" rtlCol="0">
            <a:spAutoFit/>
          </a:bodyPr>
          <a:lstStyle/>
          <a:p>
            <a:r>
              <a:rPr lang="en-US" dirty="0">
                <a:latin typeface="+mj-lt"/>
              </a:rPr>
              <a:t>Write a draft first and then complete your good copy on the Father’s Day writing template. </a:t>
            </a:r>
            <a:endParaRPr lang="en-AU" dirty="0">
              <a:latin typeface="+mj-lt"/>
            </a:endParaRPr>
          </a:p>
        </p:txBody>
      </p:sp>
      <p:pic>
        <p:nvPicPr>
          <p:cNvPr id="11" name="Picture 10" descr="A yellow mug with a heart and text on it&#10;&#10;Description automatically generated">
            <a:extLst>
              <a:ext uri="{FF2B5EF4-FFF2-40B4-BE49-F238E27FC236}">
                <a16:creationId xmlns:a16="http://schemas.microsoft.com/office/drawing/2014/main" id="{47FAE330-1ADE-4E32-B26E-78F9B3FF1C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0" y="118358"/>
            <a:ext cx="1656688" cy="1171278"/>
          </a:xfrm>
          <a:prstGeom prst="rect">
            <a:avLst/>
          </a:prstGeom>
        </p:spPr>
      </p:pic>
      <p:pic>
        <p:nvPicPr>
          <p:cNvPr id="12" name="Picture 11" descr="A cartoon of a child riding on a person's shoulders&#10;&#10;Description automatically generated">
            <a:extLst>
              <a:ext uri="{FF2B5EF4-FFF2-40B4-BE49-F238E27FC236}">
                <a16:creationId xmlns:a16="http://schemas.microsoft.com/office/drawing/2014/main" id="{E61618D0-D7B1-4984-89FF-8ECF8933C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34" y="2176149"/>
            <a:ext cx="2570960" cy="1817668"/>
          </a:xfrm>
          <a:prstGeom prst="rect">
            <a:avLst/>
          </a:prstGeom>
        </p:spPr>
      </p:pic>
      <p:pic>
        <p:nvPicPr>
          <p:cNvPr id="13" name="Picture 12" descr="A cartoon of a person carrying a child on his shoulders&#10;&#10;Description automatically generated">
            <a:extLst>
              <a:ext uri="{FF2B5EF4-FFF2-40B4-BE49-F238E27FC236}">
                <a16:creationId xmlns:a16="http://schemas.microsoft.com/office/drawing/2014/main" id="{E1F0A2D3-EAE7-4EE7-8410-E528CD1DA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057993"/>
            <a:ext cx="1955426" cy="1382486"/>
          </a:xfrm>
          <a:prstGeom prst="rect">
            <a:avLst/>
          </a:prstGeom>
        </p:spPr>
      </p:pic>
      <p:pic>
        <p:nvPicPr>
          <p:cNvPr id="15" name="Picture 14" descr="A blue tie with yellow stars and a white collar&#10;&#10;Description automatically generated">
            <a:extLst>
              <a:ext uri="{FF2B5EF4-FFF2-40B4-BE49-F238E27FC236}">
                <a16:creationId xmlns:a16="http://schemas.microsoft.com/office/drawing/2014/main" id="{4530369C-7FC9-403E-B763-E650F2F01B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064" y="5242066"/>
            <a:ext cx="1555225" cy="1099544"/>
          </a:xfrm>
          <a:prstGeom prst="rect">
            <a:avLst/>
          </a:prstGeom>
        </p:spPr>
      </p:pic>
      <p:pic>
        <p:nvPicPr>
          <p:cNvPr id="17" name="Picture 16" descr="A yellow badge with blue ribbons&#10;&#10;Description automatically generated">
            <a:extLst>
              <a:ext uri="{FF2B5EF4-FFF2-40B4-BE49-F238E27FC236}">
                <a16:creationId xmlns:a16="http://schemas.microsoft.com/office/drawing/2014/main" id="{131A529F-D938-44D1-B0A2-83CCBB3EB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6219" y="224889"/>
            <a:ext cx="1816852" cy="1284514"/>
          </a:xfrm>
          <a:prstGeom prst="rect">
            <a:avLst/>
          </a:prstGeom>
        </p:spPr>
      </p:pic>
      <p:pic>
        <p:nvPicPr>
          <p:cNvPr id="8" name="Picture 7">
            <a:extLst>
              <a:ext uri="{FF2B5EF4-FFF2-40B4-BE49-F238E27FC236}">
                <a16:creationId xmlns:a16="http://schemas.microsoft.com/office/drawing/2014/main" id="{DA7CE30B-D56D-4668-9C17-C915339C9E95}"/>
              </a:ext>
            </a:extLst>
          </p:cNvPr>
          <p:cNvPicPr>
            <a:picLocks noChangeAspect="1"/>
          </p:cNvPicPr>
          <p:nvPr/>
        </p:nvPicPr>
        <p:blipFill>
          <a:blip r:embed="rId7"/>
          <a:stretch>
            <a:fillRect/>
          </a:stretch>
        </p:blipFill>
        <p:spPr>
          <a:xfrm>
            <a:off x="3707164" y="2068286"/>
            <a:ext cx="3175452" cy="4582886"/>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30741884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19786</TotalTime>
  <Words>722</Words>
  <Application>Microsoft Office PowerPoint</Application>
  <PresentationFormat>A4 Paper (210x297 mm)</PresentationFormat>
  <Paragraphs>101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280</cp:revision>
  <dcterms:created xsi:type="dcterms:W3CDTF">2020-06-30T21:06:36Z</dcterms:created>
  <dcterms:modified xsi:type="dcterms:W3CDTF">2024-04-22T02:54:15Z</dcterms:modified>
</cp:coreProperties>
</file>