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3" r:id="rId3"/>
    <p:sldId id="297" r:id="rId4"/>
    <p:sldId id="302" r:id="rId5"/>
    <p:sldId id="278" r:id="rId6"/>
    <p:sldId id="279" r:id="rId7"/>
    <p:sldId id="301" r:id="rId8"/>
    <p:sldId id="282" r:id="rId9"/>
    <p:sldId id="293" r:id="rId10"/>
    <p:sldId id="303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977"/>
    <a:srgbClr val="99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81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4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background with white hearts and leaves&#10;&#10;Description automatically generated with medium confidence">
            <a:extLst>
              <a:ext uri="{FF2B5EF4-FFF2-40B4-BE49-F238E27FC236}">
                <a16:creationId xmlns:a16="http://schemas.microsoft.com/office/drawing/2014/main" id="{3EEA2B83-83E2-421C-8FF0-12652DC4CF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" y="5960"/>
            <a:ext cx="9886036" cy="6846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A58BEC-5844-9DAC-D07A-B142C7B0D7E5}"/>
              </a:ext>
            </a:extLst>
          </p:cNvPr>
          <p:cNvSpPr/>
          <p:nvPr userDrawn="1"/>
        </p:nvSpPr>
        <p:spPr>
          <a:xfrm>
            <a:off x="428625" y="359055"/>
            <a:ext cx="9048750" cy="61398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519EAD-6B5C-4E3B-9173-F3E757F67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110"/>
            <a:ext cx="1401983" cy="2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DD9136A-E37D-C183-6E1A-90D4ED2F0B3F}"/>
              </a:ext>
            </a:extLst>
          </p:cNvPr>
          <p:cNvSpPr txBox="1"/>
          <p:nvPr/>
        </p:nvSpPr>
        <p:spPr>
          <a:xfrm>
            <a:off x="1166674" y="1654143"/>
            <a:ext cx="7572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>
                <a:latin typeface="+mj-lt"/>
              </a:rPr>
              <a:t>Exploring Metaphors</a:t>
            </a:r>
          </a:p>
        </p:txBody>
      </p:sp>
      <p:pic>
        <p:nvPicPr>
          <p:cNvPr id="4" name="Picture 3" descr="A cartoon of a potato lying on a couch&#10;&#10;Description automatically generated">
            <a:extLst>
              <a:ext uri="{FF2B5EF4-FFF2-40B4-BE49-F238E27FC236}">
                <a16:creationId xmlns:a16="http://schemas.microsoft.com/office/drawing/2014/main" id="{72A7E539-8BF2-4BCC-AAA1-ECB1DC152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49" y="4674094"/>
            <a:ext cx="3088976" cy="2183906"/>
          </a:xfrm>
          <a:prstGeom prst="rect">
            <a:avLst/>
          </a:prstGeom>
        </p:spPr>
      </p:pic>
      <p:pic>
        <p:nvPicPr>
          <p:cNvPr id="8" name="Picture 7" descr="A cartoon of a robot&#10;&#10;Description automatically generated">
            <a:extLst>
              <a:ext uri="{FF2B5EF4-FFF2-40B4-BE49-F238E27FC236}">
                <a16:creationId xmlns:a16="http://schemas.microsoft.com/office/drawing/2014/main" id="{194AC63E-CBDB-4769-A81B-8F520D496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7" y="5094906"/>
            <a:ext cx="2248235" cy="1589502"/>
          </a:xfrm>
          <a:prstGeom prst="rect">
            <a:avLst/>
          </a:prstGeom>
        </p:spPr>
      </p:pic>
      <p:pic>
        <p:nvPicPr>
          <p:cNvPr id="17" name="Picture 16" descr="A cartoon of a thief carrying a bag&#10;&#10;Description automatically generated">
            <a:extLst>
              <a:ext uri="{FF2B5EF4-FFF2-40B4-BE49-F238E27FC236}">
                <a16:creationId xmlns:a16="http://schemas.microsoft.com/office/drawing/2014/main" id="{288C16AD-FB59-4135-BB9A-C0582F986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69" y="88776"/>
            <a:ext cx="2339665" cy="1654143"/>
          </a:xfrm>
          <a:prstGeom prst="rect">
            <a:avLst/>
          </a:prstGeom>
        </p:spPr>
      </p:pic>
      <p:pic>
        <p:nvPicPr>
          <p:cNvPr id="23" name="Picture 22" descr="A clock with a red border&#10;&#10;Description automatically generated">
            <a:extLst>
              <a:ext uri="{FF2B5EF4-FFF2-40B4-BE49-F238E27FC236}">
                <a16:creationId xmlns:a16="http://schemas.microsoft.com/office/drawing/2014/main" id="{1B34C016-F891-4B79-89C5-1237D9E4C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85" y="4780626"/>
            <a:ext cx="2398627" cy="1695829"/>
          </a:xfrm>
          <a:prstGeom prst="rect">
            <a:avLst/>
          </a:prstGeom>
        </p:spPr>
      </p:pic>
      <p:pic>
        <p:nvPicPr>
          <p:cNvPr id="26" name="Picture 25" descr="A cartoon pig with its mouth open&#10;&#10;Description automatically generated">
            <a:extLst>
              <a:ext uri="{FF2B5EF4-FFF2-40B4-BE49-F238E27FC236}">
                <a16:creationId xmlns:a16="http://schemas.microsoft.com/office/drawing/2014/main" id="{116EE0AA-C739-4EF7-A263-3BA6D06E5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1983977" cy="1402672"/>
          </a:xfrm>
          <a:prstGeom prst="rect">
            <a:avLst/>
          </a:prstGeom>
        </p:spPr>
      </p:pic>
      <p:pic>
        <p:nvPicPr>
          <p:cNvPr id="32" name="Picture 31" descr="A cartoon sun with a smiling face&#10;&#10;Description automatically generated">
            <a:extLst>
              <a:ext uri="{FF2B5EF4-FFF2-40B4-BE49-F238E27FC236}">
                <a16:creationId xmlns:a16="http://schemas.microsoft.com/office/drawing/2014/main" id="{13C2ED6C-7E40-495A-AD2B-77C23C9A0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33" y="88776"/>
            <a:ext cx="2636932" cy="18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Independent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12843" y="1474302"/>
            <a:ext cx="875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+mj-lt"/>
              </a:rPr>
              <a:t>Complete the metaphor worksheet.</a:t>
            </a:r>
          </a:p>
        </p:txBody>
      </p:sp>
      <p:pic>
        <p:nvPicPr>
          <p:cNvPr id="9" name="Picture 8" descr="A cartoon of a leopard&#10;&#10;Description automatically generated">
            <a:extLst>
              <a:ext uri="{FF2B5EF4-FFF2-40B4-BE49-F238E27FC236}">
                <a16:creationId xmlns:a16="http://schemas.microsoft.com/office/drawing/2014/main" id="{4B1F11E8-E9AE-422C-B4C8-91DD5D16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4" y="84723"/>
            <a:ext cx="2202752" cy="1557346"/>
          </a:xfrm>
          <a:prstGeom prst="rect">
            <a:avLst/>
          </a:prstGeom>
        </p:spPr>
      </p:pic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A5F908F6-832A-47D5-A102-812449DF6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4" y="133165"/>
            <a:ext cx="2044016" cy="1445119"/>
          </a:xfrm>
          <a:prstGeom prst="rect">
            <a:avLst/>
          </a:prstGeom>
        </p:spPr>
      </p:pic>
      <p:pic>
        <p:nvPicPr>
          <p:cNvPr id="14" name="Picture 13" descr="A cartoon of a child singing into a microphone&#10;&#10;Description automatically generated">
            <a:extLst>
              <a:ext uri="{FF2B5EF4-FFF2-40B4-BE49-F238E27FC236}">
                <a16:creationId xmlns:a16="http://schemas.microsoft.com/office/drawing/2014/main" id="{C4B6DC2F-876C-48F6-AF16-39ECD2B5A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73" y="4758775"/>
            <a:ext cx="2834100" cy="2003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76015-9E30-4487-B8E3-6DEA72A26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005" y="2157836"/>
            <a:ext cx="2901989" cy="41769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334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Lesson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48354" y="1563079"/>
            <a:ext cx="8754893" cy="347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+mj-lt"/>
              </a:rPr>
              <a:t>By the end of this lesson, I will be able to:</a:t>
            </a:r>
          </a:p>
          <a:p>
            <a:endParaRPr lang="en-AU" sz="2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Define metaphor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Find metaphors in sentences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Identify the difference between metaphors and similes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Write my own metaphors</a:t>
            </a:r>
          </a:p>
        </p:txBody>
      </p:sp>
      <p:pic>
        <p:nvPicPr>
          <p:cNvPr id="8" name="Picture 7" descr="A cartoon of a potato lying on a couch&#10;&#10;Description automatically generated">
            <a:extLst>
              <a:ext uri="{FF2B5EF4-FFF2-40B4-BE49-F238E27FC236}">
                <a16:creationId xmlns:a16="http://schemas.microsoft.com/office/drawing/2014/main" id="{C207477C-C791-40B1-8EAB-3D67D86C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49" y="4674094"/>
            <a:ext cx="3088976" cy="2183906"/>
          </a:xfrm>
          <a:prstGeom prst="rect">
            <a:avLst/>
          </a:prstGeom>
        </p:spPr>
      </p:pic>
      <p:pic>
        <p:nvPicPr>
          <p:cNvPr id="9" name="Picture 8" descr="A cartoon of a robot&#10;&#10;Description automatically generated">
            <a:extLst>
              <a:ext uri="{FF2B5EF4-FFF2-40B4-BE49-F238E27FC236}">
                <a16:creationId xmlns:a16="http://schemas.microsoft.com/office/drawing/2014/main" id="{933E37F9-8B6B-45EB-8951-86D83DB70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7" y="5094906"/>
            <a:ext cx="2248235" cy="1589502"/>
          </a:xfrm>
          <a:prstGeom prst="rect">
            <a:avLst/>
          </a:prstGeom>
        </p:spPr>
      </p:pic>
      <p:pic>
        <p:nvPicPr>
          <p:cNvPr id="10" name="Picture 9" descr="A cartoon of a thief carrying a bag&#10;&#10;Description automatically generated">
            <a:extLst>
              <a:ext uri="{FF2B5EF4-FFF2-40B4-BE49-F238E27FC236}">
                <a16:creationId xmlns:a16="http://schemas.microsoft.com/office/drawing/2014/main" id="{E192C23D-5CE8-40EC-979D-7225CD1D0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69" y="88776"/>
            <a:ext cx="2339665" cy="1654143"/>
          </a:xfrm>
          <a:prstGeom prst="rect">
            <a:avLst/>
          </a:prstGeom>
        </p:spPr>
      </p:pic>
      <p:pic>
        <p:nvPicPr>
          <p:cNvPr id="15" name="Picture 14" descr="A cartoon pig with its mouth open&#10;&#10;Description automatically generated">
            <a:extLst>
              <a:ext uri="{FF2B5EF4-FFF2-40B4-BE49-F238E27FC236}">
                <a16:creationId xmlns:a16="http://schemas.microsoft.com/office/drawing/2014/main" id="{629B100B-07EC-4F37-9D76-0C86585C4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1983977" cy="14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What is a Metaphor?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54" y="1659285"/>
            <a:ext cx="87548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+mj-lt"/>
              </a:rPr>
              <a:t>Metaphors are figures of speech that describe one thing by comparing it to another, unrelated thing.</a:t>
            </a:r>
          </a:p>
          <a:p>
            <a:endParaRPr lang="en-AU" sz="2800" dirty="0">
              <a:latin typeface="+mj-lt"/>
            </a:endParaRPr>
          </a:p>
          <a:p>
            <a:r>
              <a:rPr lang="en-AU" sz="2800" dirty="0">
                <a:latin typeface="+mj-lt"/>
              </a:rPr>
              <a:t>Example: "Her smile is a ray of sunshine.“</a:t>
            </a:r>
          </a:p>
          <a:p>
            <a:endParaRPr lang="en-AU" sz="2800" b="1" dirty="0">
              <a:latin typeface="+mj-lt"/>
            </a:endParaRPr>
          </a:p>
          <a:p>
            <a:r>
              <a:rPr lang="en-AU" sz="2800" b="1" dirty="0">
                <a:latin typeface="+mj-lt"/>
              </a:rPr>
              <a:t>Metaphors are like similes, except that don’t use the words ‘like’ or ‘as’. They simply state that one thing is another. </a:t>
            </a:r>
          </a:p>
          <a:p>
            <a:endParaRPr lang="en-AU" sz="2800" b="1" dirty="0">
              <a:latin typeface="+mj-lt"/>
            </a:endParaRPr>
          </a:p>
          <a:p>
            <a:r>
              <a:rPr lang="en-AU" sz="2800" b="1" dirty="0">
                <a:solidFill>
                  <a:srgbClr val="FF0000"/>
                </a:solidFill>
                <a:latin typeface="+mj-lt"/>
              </a:rPr>
              <a:t>Simile = He is like a beast.</a:t>
            </a:r>
          </a:p>
          <a:p>
            <a:r>
              <a:rPr lang="en-AU" sz="2800" b="1" dirty="0">
                <a:solidFill>
                  <a:srgbClr val="00B050"/>
                </a:solidFill>
                <a:latin typeface="+mj-lt"/>
              </a:rPr>
              <a:t>Metaphor = He is a beast.</a:t>
            </a:r>
          </a:p>
        </p:txBody>
      </p:sp>
      <p:pic>
        <p:nvPicPr>
          <p:cNvPr id="5" name="Picture 4" descr="A cartoon sun with a smiling face&#10;&#10;Description automatically generated">
            <a:extLst>
              <a:ext uri="{FF2B5EF4-FFF2-40B4-BE49-F238E27FC236}">
                <a16:creationId xmlns:a16="http://schemas.microsoft.com/office/drawing/2014/main" id="{1F9A1E6F-A29F-42DC-BE74-5E6F6212A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91" y="2137617"/>
            <a:ext cx="2498228" cy="1766247"/>
          </a:xfrm>
          <a:prstGeom prst="rect">
            <a:avLst/>
          </a:prstGeom>
        </p:spPr>
      </p:pic>
      <p:pic>
        <p:nvPicPr>
          <p:cNvPr id="10" name="Picture 9" descr="A person flexing his muscles&#10;&#10;Description automatically generated">
            <a:extLst>
              <a:ext uri="{FF2B5EF4-FFF2-40B4-BE49-F238E27FC236}">
                <a16:creationId xmlns:a16="http://schemas.microsoft.com/office/drawing/2014/main" id="{D19F0FFA-91A2-4CE9-8B17-251F440EC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5" y="4855581"/>
            <a:ext cx="2573045" cy="18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0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1118586" y="458639"/>
            <a:ext cx="780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+mj-lt"/>
              </a:rPr>
              <a:t>Metaphor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12843" y="1474302"/>
            <a:ext cx="8754893" cy="461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200" b="1" dirty="0">
                <a:latin typeface="+mj-lt"/>
              </a:rPr>
              <a:t>Her dad is a beast on the soccer field.</a:t>
            </a:r>
          </a:p>
          <a:p>
            <a:pPr>
              <a:lnSpc>
                <a:spcPct val="150000"/>
              </a:lnSpc>
            </a:pPr>
            <a:r>
              <a:rPr lang="en-AU" sz="2200" dirty="0">
                <a:latin typeface="+mj-lt"/>
              </a:rPr>
              <a:t>This metaphor compares her dad to a beast. It suggests that he is really good on the soccer field.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200" b="1" dirty="0">
                <a:latin typeface="+mj-lt"/>
              </a:rPr>
              <a:t>Tom loves food, he is a pig. </a:t>
            </a:r>
          </a:p>
          <a:p>
            <a:pPr>
              <a:lnSpc>
                <a:spcPct val="150000"/>
              </a:lnSpc>
            </a:pPr>
            <a:r>
              <a:rPr lang="en-AU" sz="2200" dirty="0">
                <a:latin typeface="+mj-lt"/>
              </a:rPr>
              <a:t>This metaphor compares Tom to a pig. Pigs love to eat a lot, so it suggests that Tom loves to eat a lot, just like a pig.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200" b="1" dirty="0">
                <a:latin typeface="+mj-lt"/>
              </a:rPr>
              <a:t>He’s a couch potato.</a:t>
            </a:r>
          </a:p>
          <a:p>
            <a:pPr>
              <a:lnSpc>
                <a:spcPct val="150000"/>
              </a:lnSpc>
            </a:pPr>
            <a:r>
              <a:rPr lang="en-AU" sz="2200" dirty="0">
                <a:latin typeface="+mj-lt"/>
              </a:rPr>
              <a:t>This metaphor compares the man to a potato. Potatoes don’t move, so it suggests that the man likes to sit on the couch a lot.</a:t>
            </a:r>
          </a:p>
        </p:txBody>
      </p:sp>
      <p:pic>
        <p:nvPicPr>
          <p:cNvPr id="5" name="Picture 4" descr="A cartoon of a potato lying on a couch&#10;&#10;Description automatically generated">
            <a:extLst>
              <a:ext uri="{FF2B5EF4-FFF2-40B4-BE49-F238E27FC236}">
                <a16:creationId xmlns:a16="http://schemas.microsoft.com/office/drawing/2014/main" id="{C7DEB468-2E9E-4F55-B23A-4CAE8B75D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86" y="5276799"/>
            <a:ext cx="2285341" cy="1615736"/>
          </a:xfrm>
          <a:prstGeom prst="rect">
            <a:avLst/>
          </a:prstGeom>
        </p:spPr>
      </p:pic>
      <p:pic>
        <p:nvPicPr>
          <p:cNvPr id="7" name="Picture 6" descr="A cartoon of a football player kicking a ball&#10;&#10;Description automatically generated">
            <a:extLst>
              <a:ext uri="{FF2B5EF4-FFF2-40B4-BE49-F238E27FC236}">
                <a16:creationId xmlns:a16="http://schemas.microsoft.com/office/drawing/2014/main" id="{94367C4B-3017-46E8-9430-8216A4C68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69" y="0"/>
            <a:ext cx="2699716" cy="1908699"/>
          </a:xfrm>
          <a:prstGeom prst="rect">
            <a:avLst/>
          </a:prstGeom>
        </p:spPr>
      </p:pic>
      <p:pic>
        <p:nvPicPr>
          <p:cNvPr id="9" name="Picture 8" descr="A cartoon pig with its mouth open&#10;&#10;Description automatically generated">
            <a:extLst>
              <a:ext uri="{FF2B5EF4-FFF2-40B4-BE49-F238E27FC236}">
                <a16:creationId xmlns:a16="http://schemas.microsoft.com/office/drawing/2014/main" id="{6FD3CBFB-A49B-4EB0-BF1E-6978ABA88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2085293" cy="14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1118586" y="458639"/>
            <a:ext cx="780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+mj-lt"/>
              </a:rPr>
              <a:t>Metaphor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12843" y="1474302"/>
            <a:ext cx="8754893" cy="461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200" b="1" dirty="0">
                <a:latin typeface="+mj-lt"/>
              </a:rPr>
              <a:t>His anger is a volcano.</a:t>
            </a:r>
          </a:p>
          <a:p>
            <a:pPr>
              <a:lnSpc>
                <a:spcPct val="150000"/>
              </a:lnSpc>
            </a:pPr>
            <a:r>
              <a:rPr lang="en-AU" sz="2200" dirty="0">
                <a:latin typeface="+mj-lt"/>
              </a:rPr>
              <a:t>This metaphor compares his anger to a volcano. It suggests that his anger is bubbling, ready to erupt, just like a volcano.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200" b="1" dirty="0">
                <a:latin typeface="+mj-lt"/>
              </a:rPr>
              <a:t>Time is a thief.</a:t>
            </a:r>
          </a:p>
          <a:p>
            <a:pPr>
              <a:lnSpc>
                <a:spcPct val="150000"/>
              </a:lnSpc>
            </a:pPr>
            <a:r>
              <a:rPr lang="en-AU" sz="2200" dirty="0">
                <a:latin typeface="+mj-lt"/>
              </a:rPr>
              <a:t>This metaphor compares time to a thief, suggesting that time takes things away from us, much like a thief steals possessions.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200" b="1" dirty="0">
                <a:latin typeface="+mj-lt"/>
              </a:rPr>
              <a:t>His words were a dagger in my heart.</a:t>
            </a:r>
          </a:p>
          <a:p>
            <a:pPr>
              <a:lnSpc>
                <a:spcPct val="150000"/>
              </a:lnSpc>
            </a:pPr>
            <a:r>
              <a:rPr lang="en-AU" sz="2200" dirty="0">
                <a:latin typeface="+mj-lt"/>
              </a:rPr>
              <a:t>This metaphor compares hurtful words to a sharp weapon (dagger) piercing into the speaker's heart.</a:t>
            </a:r>
          </a:p>
        </p:txBody>
      </p:sp>
      <p:pic>
        <p:nvPicPr>
          <p:cNvPr id="7" name="Picture 6" descr="A cartoon of a thief carrying a bag&#10;&#10;Description automatically generated">
            <a:extLst>
              <a:ext uri="{FF2B5EF4-FFF2-40B4-BE49-F238E27FC236}">
                <a16:creationId xmlns:a16="http://schemas.microsoft.com/office/drawing/2014/main" id="{621FC8CA-6634-47D3-9DFB-1A6FC53DB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7" y="130191"/>
            <a:ext cx="2235113" cy="1580225"/>
          </a:xfrm>
          <a:prstGeom prst="rect">
            <a:avLst/>
          </a:prstGeom>
        </p:spPr>
      </p:pic>
      <p:pic>
        <p:nvPicPr>
          <p:cNvPr id="12" name="Picture 11" descr="A clock with a red border&#10;&#10;Description automatically generated">
            <a:extLst>
              <a:ext uri="{FF2B5EF4-FFF2-40B4-BE49-F238E27FC236}">
                <a16:creationId xmlns:a16="http://schemas.microsoft.com/office/drawing/2014/main" id="{A7688428-7230-4A1C-B653-91464948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0" y="358037"/>
            <a:ext cx="1531932" cy="1083076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157CF0-2206-470B-AB81-1F0EFA933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83" y="5539666"/>
            <a:ext cx="1864688" cy="13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1085039" y="382992"/>
            <a:ext cx="773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+mj-lt"/>
              </a:rPr>
              <a:t>Let’s Try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38605" y="1320599"/>
            <a:ext cx="8754893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State what is being compared and try to explain the metaphor.</a:t>
            </a:r>
          </a:p>
          <a:p>
            <a:pPr>
              <a:lnSpc>
                <a:spcPct val="150000"/>
              </a:lnSpc>
            </a:pPr>
            <a:endParaRPr lang="en-AU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b="1" dirty="0">
                <a:latin typeface="+mj-lt"/>
              </a:rPr>
              <a:t>Work was a nightmare.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+mj-lt"/>
              </a:rPr>
              <a:t>Compares: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+mj-lt"/>
              </a:rPr>
              <a:t>Meaning: </a:t>
            </a:r>
            <a:endParaRPr lang="en-AU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b="1" dirty="0">
                <a:latin typeface="+mj-lt"/>
              </a:rPr>
              <a:t>Jack’s bedroom is a pigsty.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+mj-lt"/>
              </a:rPr>
              <a:t>Compares: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+mj-lt"/>
              </a:rPr>
              <a:t>Meaning: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+mj-lt"/>
              </a:rPr>
              <a:t> </a:t>
            </a:r>
            <a:endParaRPr lang="en-AU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b="1" dirty="0">
                <a:latin typeface="+mj-lt"/>
              </a:rPr>
              <a:t>That athlete is a machine.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+mj-lt"/>
              </a:rPr>
              <a:t>Compares: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+mj-lt"/>
              </a:rPr>
              <a:t>Meaning:</a:t>
            </a:r>
            <a:endParaRPr lang="en-AU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4E711-BD7B-466B-A5CA-9EB1319556B7}"/>
              </a:ext>
            </a:extLst>
          </p:cNvPr>
          <p:cNvSpPr txBox="1"/>
          <p:nvPr/>
        </p:nvSpPr>
        <p:spPr>
          <a:xfrm>
            <a:off x="1606856" y="2423560"/>
            <a:ext cx="227268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Work to a nightmare.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93372-0A9D-41B2-8ACF-D95E62A2FF1D}"/>
              </a:ext>
            </a:extLst>
          </p:cNvPr>
          <p:cNvSpPr txBox="1"/>
          <p:nvPr/>
        </p:nvSpPr>
        <p:spPr>
          <a:xfrm>
            <a:off x="1500325" y="2951384"/>
            <a:ext cx="634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+mj-lt"/>
              </a:rPr>
              <a:t>Nightmares are terrible, so it is saying that work was terrible.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B43B1B-4CA8-41B5-BAC0-79C411E32318}"/>
              </a:ext>
            </a:extLst>
          </p:cNvPr>
          <p:cNvSpPr txBox="1"/>
          <p:nvPr/>
        </p:nvSpPr>
        <p:spPr>
          <a:xfrm>
            <a:off x="1606856" y="3631099"/>
            <a:ext cx="266330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Jack’s bedroom to a pigsty.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C84275-A45D-4621-AA37-0888DF55F63A}"/>
              </a:ext>
            </a:extLst>
          </p:cNvPr>
          <p:cNvSpPr txBox="1"/>
          <p:nvPr/>
        </p:nvSpPr>
        <p:spPr>
          <a:xfrm>
            <a:off x="1500325" y="4064911"/>
            <a:ext cx="7474998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A pigsty (home of a pig) is usually very messy/dirty, so it is saying that Jack’s bedroom is messy.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3058B-2069-4DB5-91D8-996091C55223}"/>
              </a:ext>
            </a:extLst>
          </p:cNvPr>
          <p:cNvSpPr txBox="1"/>
          <p:nvPr/>
        </p:nvSpPr>
        <p:spPr>
          <a:xfrm>
            <a:off x="1606856" y="5324244"/>
            <a:ext cx="49537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The athlete to a machine.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C3929-BC99-46FC-9543-298FA22BF28A}"/>
              </a:ext>
            </a:extLst>
          </p:cNvPr>
          <p:cNvSpPr txBox="1"/>
          <p:nvPr/>
        </p:nvSpPr>
        <p:spPr>
          <a:xfrm>
            <a:off x="1500325" y="5825561"/>
            <a:ext cx="756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+mj-lt"/>
              </a:rPr>
              <a:t>Machines are robotic and generally do everything perfectly, so it’s saying that the athlete is amazing.</a:t>
            </a:r>
            <a:endParaRPr lang="en-AU" dirty="0"/>
          </a:p>
        </p:txBody>
      </p:sp>
      <p:pic>
        <p:nvPicPr>
          <p:cNvPr id="26" name="Picture 25" descr="A cartoon of a robot&#10;&#10;Description automatically generated">
            <a:extLst>
              <a:ext uri="{FF2B5EF4-FFF2-40B4-BE49-F238E27FC236}">
                <a16:creationId xmlns:a16="http://schemas.microsoft.com/office/drawing/2014/main" id="{1275DA73-D2E4-446D-960E-105B746B2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06" y="4190260"/>
            <a:ext cx="2355144" cy="1665087"/>
          </a:xfrm>
          <a:prstGeom prst="rect">
            <a:avLst/>
          </a:prstGeom>
        </p:spPr>
      </p:pic>
      <p:pic>
        <p:nvPicPr>
          <p:cNvPr id="28" name="Picture 27" descr="A cartoon of a person working on a computer&#10;&#10;Description automatically generated">
            <a:extLst>
              <a:ext uri="{FF2B5EF4-FFF2-40B4-BE49-F238E27FC236}">
                <a16:creationId xmlns:a16="http://schemas.microsoft.com/office/drawing/2014/main" id="{E6F0D0D2-80DC-46C1-AC91-205FBC40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6" y="276861"/>
            <a:ext cx="1717099" cy="1213989"/>
          </a:xfrm>
          <a:prstGeom prst="rect">
            <a:avLst/>
          </a:prstGeom>
        </p:spPr>
      </p:pic>
      <p:pic>
        <p:nvPicPr>
          <p:cNvPr id="30" name="Picture 29" descr="A bed with clothes on it&#10;&#10;Description automatically generated">
            <a:extLst>
              <a:ext uri="{FF2B5EF4-FFF2-40B4-BE49-F238E27FC236}">
                <a16:creationId xmlns:a16="http://schemas.microsoft.com/office/drawing/2014/main" id="{5751ADA7-F41F-4826-B168-461A840F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33" y="779912"/>
            <a:ext cx="2243565" cy="1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1085036" y="429456"/>
            <a:ext cx="773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Simile or Metaphor?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49" y="1445119"/>
            <a:ext cx="875489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+mj-lt"/>
              </a:rPr>
              <a:t>Write whether the sentence is a simile or metaphor. </a:t>
            </a:r>
          </a:p>
          <a:p>
            <a:pPr>
              <a:lnSpc>
                <a:spcPct val="150000"/>
              </a:lnSpc>
            </a:pPr>
            <a:endParaRPr lang="en-AU" sz="24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The waves crashed against the shore like thunder.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Her laughter was as bright as the sunshine.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Time is a river flowing endlessly.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The city streets were a maze of confusion.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He ran as fast as a cheetah.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Her voice was a melody that soothed the soul.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39BAD-E506-472C-91A8-463E6898022C}"/>
              </a:ext>
            </a:extLst>
          </p:cNvPr>
          <p:cNvSpPr txBox="1"/>
          <p:nvPr/>
        </p:nvSpPr>
        <p:spPr>
          <a:xfrm>
            <a:off x="7226423" y="2665064"/>
            <a:ext cx="976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+mj-lt"/>
              </a:rPr>
              <a:t>Simile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B9EF1-C7D1-43A1-A980-47D87E6BB3D1}"/>
              </a:ext>
            </a:extLst>
          </p:cNvPr>
          <p:cNvSpPr txBox="1"/>
          <p:nvPr/>
        </p:nvSpPr>
        <p:spPr>
          <a:xfrm>
            <a:off x="5026239" y="3768900"/>
            <a:ext cx="1473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+mj-lt"/>
              </a:rPr>
              <a:t>Metaphor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4DDB0D-27DE-4592-895C-90A6578F3295}"/>
              </a:ext>
            </a:extLst>
          </p:cNvPr>
          <p:cNvSpPr txBox="1"/>
          <p:nvPr/>
        </p:nvSpPr>
        <p:spPr>
          <a:xfrm>
            <a:off x="6499933" y="3216982"/>
            <a:ext cx="976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+mj-lt"/>
              </a:rPr>
              <a:t>Simile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50059-85A9-4BD9-AA38-575F85C9ACC7}"/>
              </a:ext>
            </a:extLst>
          </p:cNvPr>
          <p:cNvSpPr txBox="1"/>
          <p:nvPr/>
        </p:nvSpPr>
        <p:spPr>
          <a:xfrm>
            <a:off x="4464723" y="4825320"/>
            <a:ext cx="976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+mj-lt"/>
              </a:rPr>
              <a:t>Simile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4A525-8026-454B-BCB6-8BBC37E77B39}"/>
              </a:ext>
            </a:extLst>
          </p:cNvPr>
          <p:cNvSpPr txBox="1"/>
          <p:nvPr/>
        </p:nvSpPr>
        <p:spPr>
          <a:xfrm>
            <a:off x="6241000" y="4297110"/>
            <a:ext cx="1473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+mj-lt"/>
              </a:rPr>
              <a:t>Metaphor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33FFF4-0492-4892-BAB6-7522D923ACC1}"/>
              </a:ext>
            </a:extLst>
          </p:cNvPr>
          <p:cNvSpPr txBox="1"/>
          <p:nvPr/>
        </p:nvSpPr>
        <p:spPr>
          <a:xfrm>
            <a:off x="6739629" y="5402122"/>
            <a:ext cx="1473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+mj-lt"/>
              </a:rPr>
              <a:t>Metaphor</a:t>
            </a:r>
            <a:endParaRPr lang="en-AU" sz="2400" dirty="0">
              <a:solidFill>
                <a:srgbClr val="00B050"/>
              </a:solidFill>
            </a:endParaRPr>
          </a:p>
        </p:txBody>
      </p:sp>
      <p:pic>
        <p:nvPicPr>
          <p:cNvPr id="7" name="Picture 6" descr="A cartoon of a leopard&#10;&#10;Description automatically generated">
            <a:extLst>
              <a:ext uri="{FF2B5EF4-FFF2-40B4-BE49-F238E27FC236}">
                <a16:creationId xmlns:a16="http://schemas.microsoft.com/office/drawing/2014/main" id="{5363CD89-6504-4F1C-AEC3-8446702C8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4" y="84723"/>
            <a:ext cx="2202752" cy="1557346"/>
          </a:xfrm>
          <a:prstGeom prst="rect">
            <a:avLst/>
          </a:prstGeom>
        </p:spPr>
      </p:pic>
      <p:pic>
        <p:nvPicPr>
          <p:cNvPr id="25" name="Picture 24" descr="A river with trees and rocks&#10;&#10;Description automatically generated">
            <a:extLst>
              <a:ext uri="{FF2B5EF4-FFF2-40B4-BE49-F238E27FC236}">
                <a16:creationId xmlns:a16="http://schemas.microsoft.com/office/drawing/2014/main" id="{AE68F32A-252E-419E-A856-E8A674C4C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4" y="133165"/>
            <a:ext cx="2044016" cy="1445119"/>
          </a:xfrm>
          <a:prstGeom prst="rect">
            <a:avLst/>
          </a:prstGeom>
        </p:spPr>
      </p:pic>
      <p:pic>
        <p:nvPicPr>
          <p:cNvPr id="26" name="Picture 25" descr="A cartoon of a child singing into a microphone&#10;&#10;Description automatically generated">
            <a:extLst>
              <a:ext uri="{FF2B5EF4-FFF2-40B4-BE49-F238E27FC236}">
                <a16:creationId xmlns:a16="http://schemas.microsoft.com/office/drawing/2014/main" id="{FF8D7A9F-350D-4C5C-8DF7-E515180E9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73" y="4758775"/>
            <a:ext cx="2834100" cy="20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1085040" y="458639"/>
            <a:ext cx="773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Metaphors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53045" y="1466033"/>
            <a:ext cx="881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+mj-lt"/>
              </a:rPr>
              <a:t>Work with a partner to write a metaphor for each picture. </a:t>
            </a:r>
          </a:p>
        </p:txBody>
      </p:sp>
      <p:pic>
        <p:nvPicPr>
          <p:cNvPr id="4" name="Picture 2" descr="Narrative writing prompt - Winter's Ghost">
            <a:extLst>
              <a:ext uri="{FF2B5EF4-FFF2-40B4-BE49-F238E27FC236}">
                <a16:creationId xmlns:a16="http://schemas.microsoft.com/office/drawing/2014/main" id="{F65A8034-4289-427C-9DD6-70830415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3" y="2107139"/>
            <a:ext cx="2559217" cy="191941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rrative writing prompt">
            <a:extLst>
              <a:ext uri="{FF2B5EF4-FFF2-40B4-BE49-F238E27FC236}">
                <a16:creationId xmlns:a16="http://schemas.microsoft.com/office/drawing/2014/main" id="{B79EE64E-3E31-4AB4-A6B5-F67EAC32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48" y="2107139"/>
            <a:ext cx="2559217" cy="191941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riting prompt">
            <a:extLst>
              <a:ext uri="{FF2B5EF4-FFF2-40B4-BE49-F238E27FC236}">
                <a16:creationId xmlns:a16="http://schemas.microsoft.com/office/drawing/2014/main" id="{FBB196B3-7D7C-4388-B0E6-4BF59C00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51" y="4432260"/>
            <a:ext cx="2559217" cy="191941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rrative writing prompt - The Young King">
            <a:extLst>
              <a:ext uri="{FF2B5EF4-FFF2-40B4-BE49-F238E27FC236}">
                <a16:creationId xmlns:a16="http://schemas.microsoft.com/office/drawing/2014/main" id="{54E5D499-EBEA-4C87-A7BE-2456D20B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22" y="4432259"/>
            <a:ext cx="2559217" cy="191941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artoon pig with its mouth open&#10;&#10;Description automatically generated">
            <a:extLst>
              <a:ext uri="{FF2B5EF4-FFF2-40B4-BE49-F238E27FC236}">
                <a16:creationId xmlns:a16="http://schemas.microsoft.com/office/drawing/2014/main" id="{5FB72062-B22A-442D-B099-FD81A6F79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1983977" cy="1402672"/>
          </a:xfrm>
          <a:prstGeom prst="rect">
            <a:avLst/>
          </a:prstGeom>
        </p:spPr>
      </p:pic>
      <p:pic>
        <p:nvPicPr>
          <p:cNvPr id="17" name="Picture 16" descr="A cartoon sun with a smiling face&#10;&#10;Description automatically generated">
            <a:extLst>
              <a:ext uri="{FF2B5EF4-FFF2-40B4-BE49-F238E27FC236}">
                <a16:creationId xmlns:a16="http://schemas.microsoft.com/office/drawing/2014/main" id="{785B12D1-AD0B-4802-A530-56B3F3048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66" y="-77297"/>
            <a:ext cx="2636932" cy="18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Metaphor Hunt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54" y="1554201"/>
            <a:ext cx="875489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+mj-lt"/>
              </a:rPr>
              <a:t>Work in groups to find metaphors in books.</a:t>
            </a:r>
          </a:p>
          <a:p>
            <a:pPr>
              <a:lnSpc>
                <a:spcPct val="150000"/>
              </a:lnSpc>
            </a:pPr>
            <a:endParaRPr lang="en-AU" sz="2400" dirty="0"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Divide into groups.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Choose a scribe – someone to write down your metaphors.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Each person in the group, scan through books to find metaphors.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AU" sz="2400" dirty="0">
                <a:latin typeface="+mj-lt"/>
              </a:rPr>
              <a:t>See how many you can find and share them with the class.</a:t>
            </a:r>
          </a:p>
        </p:txBody>
      </p:sp>
      <p:pic>
        <p:nvPicPr>
          <p:cNvPr id="6" name="Picture 5" descr="A cartoon character holding a magnifying glass&#10;&#10;Description automatically generated">
            <a:extLst>
              <a:ext uri="{FF2B5EF4-FFF2-40B4-BE49-F238E27FC236}">
                <a16:creationId xmlns:a16="http://schemas.microsoft.com/office/drawing/2014/main" id="{A224040A-378C-4A4C-A117-422EF1BC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49" y="593009"/>
            <a:ext cx="3980511" cy="2814221"/>
          </a:xfrm>
          <a:prstGeom prst="rect">
            <a:avLst/>
          </a:prstGeom>
        </p:spPr>
      </p:pic>
      <p:pic>
        <p:nvPicPr>
          <p:cNvPr id="14" name="Picture 13" descr="A cartoon of a person reading a book&#10;&#10;Description automatically generated">
            <a:extLst>
              <a:ext uri="{FF2B5EF4-FFF2-40B4-BE49-F238E27FC236}">
                <a16:creationId xmlns:a16="http://schemas.microsoft.com/office/drawing/2014/main" id="{61648945-BE32-428A-AF27-182300AB2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2198304" cy="15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8468</TotalTime>
  <Words>568</Words>
  <Application>Microsoft Office PowerPoint</Application>
  <PresentationFormat>A4 Paper (210x297 mm)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Eaves</dc:creator>
  <cp:lastModifiedBy>EAVES Cameron [Wattle Grove Primary School]</cp:lastModifiedBy>
  <cp:revision>207</cp:revision>
  <dcterms:created xsi:type="dcterms:W3CDTF">2020-06-30T21:06:36Z</dcterms:created>
  <dcterms:modified xsi:type="dcterms:W3CDTF">2024-04-05T07:02:04Z</dcterms:modified>
</cp:coreProperties>
</file>