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3" r:id="rId3"/>
    <p:sldId id="297" r:id="rId4"/>
    <p:sldId id="284" r:id="rId5"/>
    <p:sldId id="278" r:id="rId6"/>
    <p:sldId id="279" r:id="rId7"/>
    <p:sldId id="301" r:id="rId8"/>
    <p:sldId id="282" r:id="rId9"/>
    <p:sldId id="293" r:id="rId1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977"/>
    <a:srgbClr val="9917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86" d="100"/>
          <a:sy n="86" d="100"/>
        </p:scale>
        <p:origin x="1181" y="4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048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artoon of a bang&#10;&#10;Description automatically generated">
            <a:extLst>
              <a:ext uri="{FF2B5EF4-FFF2-40B4-BE49-F238E27FC236}">
                <a16:creationId xmlns:a16="http://schemas.microsoft.com/office/drawing/2014/main" id="{43F0EEBB-3DD1-44CF-855F-E61D210679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2" y="5960"/>
            <a:ext cx="9886036" cy="6846080"/>
          </a:xfrm>
          <a:prstGeom prst="rect">
            <a:avLst/>
          </a:prstGeom>
        </p:spPr>
      </p:pic>
      <p:sp>
        <p:nvSpPr>
          <p:cNvPr id="16" name="Rectangle 15">
            <a:extLst>
              <a:ext uri="{FF2B5EF4-FFF2-40B4-BE49-F238E27FC236}">
                <a16:creationId xmlns:a16="http://schemas.microsoft.com/office/drawing/2014/main" id="{61A58BEC-5844-9DAC-D07A-B142C7B0D7E5}"/>
              </a:ext>
            </a:extLst>
          </p:cNvPr>
          <p:cNvSpPr/>
          <p:nvPr userDrawn="1"/>
        </p:nvSpPr>
        <p:spPr>
          <a:xfrm>
            <a:off x="428625" y="359055"/>
            <a:ext cx="9048750" cy="6139889"/>
          </a:xfrm>
          <a:prstGeom prst="rect">
            <a:avLst/>
          </a:prstGeom>
          <a:solidFill>
            <a:schemeClr val="bg1"/>
          </a:solidFill>
          <a:ln w="1905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black background with a black square&#10;&#10;Description automatically generated with medium confidence">
            <a:extLst>
              <a:ext uri="{FF2B5EF4-FFF2-40B4-BE49-F238E27FC236}">
                <a16:creationId xmlns:a16="http://schemas.microsoft.com/office/drawing/2014/main" id="{5B519EAD-6B5C-4E3B-9173-F3E757F67BB6}"/>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Tree>
    <p:extLst>
      <p:ext uri="{BB962C8B-B14F-4D97-AF65-F5344CB8AC3E}">
        <p14:creationId xmlns:p14="http://schemas.microsoft.com/office/powerpoint/2010/main" val="319559584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DD9136A-E37D-C183-6E1A-90D4ED2F0B3F}"/>
              </a:ext>
            </a:extLst>
          </p:cNvPr>
          <p:cNvSpPr txBox="1"/>
          <p:nvPr/>
        </p:nvSpPr>
        <p:spPr>
          <a:xfrm>
            <a:off x="1166674" y="2275579"/>
            <a:ext cx="7572652" cy="1569660"/>
          </a:xfrm>
          <a:prstGeom prst="rect">
            <a:avLst/>
          </a:prstGeom>
          <a:noFill/>
        </p:spPr>
        <p:txBody>
          <a:bodyPr wrap="square" rtlCol="0">
            <a:spAutoFit/>
          </a:bodyPr>
          <a:lstStyle/>
          <a:p>
            <a:pPr algn="ctr"/>
            <a:r>
              <a:rPr lang="en-AU" sz="9600" dirty="0">
                <a:latin typeface="+mj-lt"/>
              </a:rPr>
              <a:t>Onomatopoeia</a:t>
            </a:r>
          </a:p>
        </p:txBody>
      </p:sp>
      <p:pic>
        <p:nvPicPr>
          <p:cNvPr id="3" name="Picture 2" descr="A yellow and red comic book explosion&#10;&#10;Description automatically generated">
            <a:extLst>
              <a:ext uri="{FF2B5EF4-FFF2-40B4-BE49-F238E27FC236}">
                <a16:creationId xmlns:a16="http://schemas.microsoft.com/office/drawing/2014/main" id="{E065F813-2F6F-4B49-8EF5-5A739E880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438" y="3731135"/>
            <a:ext cx="3613123" cy="2554478"/>
          </a:xfrm>
          <a:prstGeom prst="rect">
            <a:avLst/>
          </a:prstGeom>
        </p:spPr>
      </p:pic>
      <p:pic>
        <p:nvPicPr>
          <p:cNvPr id="5" name="Picture 4" descr="A logo with pink drops&#10;&#10;Description automatically generated with medium confidence">
            <a:extLst>
              <a:ext uri="{FF2B5EF4-FFF2-40B4-BE49-F238E27FC236}">
                <a16:creationId xmlns:a16="http://schemas.microsoft.com/office/drawing/2014/main" id="{D324B80E-8061-45F7-B244-3363B5664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263" y="732407"/>
            <a:ext cx="2524861" cy="1785077"/>
          </a:xfrm>
          <a:prstGeom prst="rect">
            <a:avLst/>
          </a:prstGeom>
        </p:spPr>
      </p:pic>
      <p:pic>
        <p:nvPicPr>
          <p:cNvPr id="7" name="Picture 6" descr="A yellow and red comic book explosion&#10;&#10;Description automatically generated">
            <a:extLst>
              <a:ext uri="{FF2B5EF4-FFF2-40B4-BE49-F238E27FC236}">
                <a16:creationId xmlns:a16="http://schemas.microsoft.com/office/drawing/2014/main" id="{FE80E7F5-58C8-4573-BF9B-73CE61DFBD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4" y="5128542"/>
            <a:ext cx="2220170" cy="1569660"/>
          </a:xfrm>
          <a:prstGeom prst="rect">
            <a:avLst/>
          </a:prstGeom>
        </p:spPr>
      </p:pic>
      <p:pic>
        <p:nvPicPr>
          <p:cNvPr id="9" name="Picture 8" descr="A yellow and green splash&#10;&#10;Description automatically generated">
            <a:extLst>
              <a:ext uri="{FF2B5EF4-FFF2-40B4-BE49-F238E27FC236}">
                <a16:creationId xmlns:a16="http://schemas.microsoft.com/office/drawing/2014/main" id="{B3D50349-4C32-4C6E-ADF2-47E2722448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1079" y="5554571"/>
            <a:ext cx="1843605" cy="1303429"/>
          </a:xfrm>
          <a:prstGeom prst="rect">
            <a:avLst/>
          </a:prstGeom>
        </p:spPr>
      </p:pic>
      <p:pic>
        <p:nvPicPr>
          <p:cNvPr id="11" name="Picture 10" descr="A blue and white cloud with white text&#10;&#10;Description automatically generated">
            <a:extLst>
              <a:ext uri="{FF2B5EF4-FFF2-40B4-BE49-F238E27FC236}">
                <a16:creationId xmlns:a16="http://schemas.microsoft.com/office/drawing/2014/main" id="{E9FDBCDB-CE80-417F-95B2-E6D64CCCD6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2711" y="0"/>
            <a:ext cx="1996535" cy="1411550"/>
          </a:xfrm>
          <a:prstGeom prst="rect">
            <a:avLst/>
          </a:prstGeom>
        </p:spPr>
      </p:pic>
      <p:pic>
        <p:nvPicPr>
          <p:cNvPr id="13" name="Picture 12" descr="A yellow and white text with a chef hat on it&#10;&#10;Description automatically generated">
            <a:extLst>
              <a:ext uri="{FF2B5EF4-FFF2-40B4-BE49-F238E27FC236}">
                <a16:creationId xmlns:a16="http://schemas.microsoft.com/office/drawing/2014/main" id="{0917CD3C-4240-487F-B30F-3C3D012D07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9177"/>
            <a:ext cx="2220170" cy="1569660"/>
          </a:xfrm>
          <a:prstGeom prst="rect">
            <a:avLst/>
          </a:prstGeom>
        </p:spPr>
      </p:pic>
    </p:spTree>
    <p:extLst>
      <p:ext uri="{BB962C8B-B14F-4D97-AF65-F5344CB8AC3E}">
        <p14:creationId xmlns:p14="http://schemas.microsoft.com/office/powerpoint/2010/main" val="4289987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dirty="0">
                <a:latin typeface="+mj-lt"/>
              </a:rPr>
              <a:t>Lesson Objectives</a:t>
            </a:r>
          </a:p>
        </p:txBody>
      </p:sp>
      <p:sp>
        <p:nvSpPr>
          <p:cNvPr id="3" name="TextBox 2">
            <a:extLst>
              <a:ext uri="{FF2B5EF4-FFF2-40B4-BE49-F238E27FC236}">
                <a16:creationId xmlns:a16="http://schemas.microsoft.com/office/drawing/2014/main" id="{81BD4FDC-A709-9FCA-56A2-E34BD625EAFE}"/>
              </a:ext>
            </a:extLst>
          </p:cNvPr>
          <p:cNvSpPr txBox="1"/>
          <p:nvPr/>
        </p:nvSpPr>
        <p:spPr>
          <a:xfrm>
            <a:off x="648354" y="1563079"/>
            <a:ext cx="8754893" cy="2826287"/>
          </a:xfrm>
          <a:prstGeom prst="rect">
            <a:avLst/>
          </a:prstGeom>
          <a:noFill/>
        </p:spPr>
        <p:txBody>
          <a:bodyPr wrap="square" rtlCol="0">
            <a:spAutoFit/>
          </a:bodyPr>
          <a:lstStyle/>
          <a:p>
            <a:r>
              <a:rPr lang="en-AU" sz="2800" dirty="0">
                <a:latin typeface="+mj-lt"/>
              </a:rPr>
              <a:t>By the end of this lesson, I will be able to:</a:t>
            </a:r>
          </a:p>
          <a:p>
            <a:endParaRPr lang="en-AU" sz="2800" dirty="0">
              <a:latin typeface="+mj-lt"/>
            </a:endParaRPr>
          </a:p>
          <a:p>
            <a:pPr marL="342900" indent="-342900">
              <a:lnSpc>
                <a:spcPct val="150000"/>
              </a:lnSpc>
              <a:buFontTx/>
              <a:buChar char="-"/>
            </a:pPr>
            <a:r>
              <a:rPr lang="en-AU" sz="2800" dirty="0">
                <a:latin typeface="+mj-lt"/>
              </a:rPr>
              <a:t>Define onomatopoeia</a:t>
            </a:r>
          </a:p>
          <a:p>
            <a:pPr marL="342900" indent="-342900">
              <a:lnSpc>
                <a:spcPct val="150000"/>
              </a:lnSpc>
              <a:buFontTx/>
              <a:buChar char="-"/>
            </a:pPr>
            <a:r>
              <a:rPr lang="en-AU" sz="2800" dirty="0">
                <a:latin typeface="+mj-lt"/>
              </a:rPr>
              <a:t>Find onomatopoeia in sentences</a:t>
            </a:r>
          </a:p>
          <a:p>
            <a:pPr marL="342900" indent="-342900">
              <a:lnSpc>
                <a:spcPct val="150000"/>
              </a:lnSpc>
              <a:buFontTx/>
              <a:buChar char="-"/>
            </a:pPr>
            <a:r>
              <a:rPr lang="en-AU" sz="2800" dirty="0">
                <a:latin typeface="+mj-lt"/>
              </a:rPr>
              <a:t>Use onomatopoeia in your writing</a:t>
            </a:r>
          </a:p>
        </p:txBody>
      </p:sp>
      <p:pic>
        <p:nvPicPr>
          <p:cNvPr id="11" name="Picture 10" descr="A yellow and red comic book explosion&#10;&#10;Description automatically generated">
            <a:extLst>
              <a:ext uri="{FF2B5EF4-FFF2-40B4-BE49-F238E27FC236}">
                <a16:creationId xmlns:a16="http://schemas.microsoft.com/office/drawing/2014/main" id="{3ED72287-2D93-4F18-BD45-2633D9FA0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4" y="5128542"/>
            <a:ext cx="2220170" cy="1569660"/>
          </a:xfrm>
          <a:prstGeom prst="rect">
            <a:avLst/>
          </a:prstGeom>
        </p:spPr>
      </p:pic>
      <p:pic>
        <p:nvPicPr>
          <p:cNvPr id="12" name="Picture 11" descr="A yellow and green splash&#10;&#10;Description automatically generated">
            <a:extLst>
              <a:ext uri="{FF2B5EF4-FFF2-40B4-BE49-F238E27FC236}">
                <a16:creationId xmlns:a16="http://schemas.microsoft.com/office/drawing/2014/main" id="{16EFBD20-4EBA-48C9-A213-4CBD6704C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079" y="5554571"/>
            <a:ext cx="1843605" cy="1303429"/>
          </a:xfrm>
          <a:prstGeom prst="rect">
            <a:avLst/>
          </a:prstGeom>
        </p:spPr>
      </p:pic>
      <p:pic>
        <p:nvPicPr>
          <p:cNvPr id="13" name="Picture 12" descr="A blue and white cloud with white text&#10;&#10;Description automatically generated">
            <a:extLst>
              <a:ext uri="{FF2B5EF4-FFF2-40B4-BE49-F238E27FC236}">
                <a16:creationId xmlns:a16="http://schemas.microsoft.com/office/drawing/2014/main" id="{BB745190-4117-49AB-8417-DE75FD13B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2711" y="0"/>
            <a:ext cx="1996535" cy="1411550"/>
          </a:xfrm>
          <a:prstGeom prst="rect">
            <a:avLst/>
          </a:prstGeom>
        </p:spPr>
      </p:pic>
      <p:pic>
        <p:nvPicPr>
          <p:cNvPr id="14" name="Picture 13" descr="A yellow and white text with a chef hat on it&#10;&#10;Description automatically generated">
            <a:extLst>
              <a:ext uri="{FF2B5EF4-FFF2-40B4-BE49-F238E27FC236}">
                <a16:creationId xmlns:a16="http://schemas.microsoft.com/office/drawing/2014/main" id="{3CCADCA5-D70B-45DF-BD0B-B1FF4F424B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6290" y="2234173"/>
            <a:ext cx="2581609" cy="1825197"/>
          </a:xfrm>
          <a:prstGeom prst="rect">
            <a:avLst/>
          </a:prstGeom>
        </p:spPr>
      </p:pic>
    </p:spTree>
    <p:extLst>
      <p:ext uri="{BB962C8B-B14F-4D97-AF65-F5344CB8AC3E}">
        <p14:creationId xmlns:p14="http://schemas.microsoft.com/office/powerpoint/2010/main" val="325900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dirty="0">
                <a:latin typeface="+mj-lt"/>
              </a:rPr>
              <a:t>What is onomatopoeia?</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4" y="1659285"/>
            <a:ext cx="8754893" cy="3539430"/>
          </a:xfrm>
          <a:prstGeom prst="rect">
            <a:avLst/>
          </a:prstGeom>
          <a:noFill/>
        </p:spPr>
        <p:txBody>
          <a:bodyPr wrap="square" rtlCol="0">
            <a:spAutoFit/>
          </a:bodyPr>
          <a:lstStyle/>
          <a:p>
            <a:r>
              <a:rPr lang="en-AU" sz="3200" dirty="0">
                <a:latin typeface="+mj-lt"/>
              </a:rPr>
              <a:t>Onomatopoeia is a word that imitates the sound it represents.</a:t>
            </a:r>
          </a:p>
          <a:p>
            <a:endParaRPr lang="en-AU" sz="3200" dirty="0">
              <a:latin typeface="+mj-lt"/>
            </a:endParaRPr>
          </a:p>
          <a:p>
            <a:r>
              <a:rPr lang="en-AU" sz="3200" dirty="0">
                <a:latin typeface="+mj-lt"/>
              </a:rPr>
              <a:t>Examples: "Buzz!" "Crash!" "Meow!" "Boom!“</a:t>
            </a:r>
          </a:p>
          <a:p>
            <a:endParaRPr lang="en-AU" sz="3200" dirty="0">
              <a:latin typeface="+mj-lt"/>
            </a:endParaRPr>
          </a:p>
          <a:p>
            <a:r>
              <a:rPr lang="en-AU" sz="3200" dirty="0">
                <a:latin typeface="+mj-lt"/>
              </a:rPr>
              <a:t>Onomatopoeic words make writing more interesting and descriptive!</a:t>
            </a:r>
            <a:endParaRPr lang="en-AU" sz="3200" b="1" dirty="0">
              <a:latin typeface="+mj-lt"/>
            </a:endParaRPr>
          </a:p>
        </p:txBody>
      </p:sp>
      <p:pic>
        <p:nvPicPr>
          <p:cNvPr id="7" name="Picture 6" descr="A yellow and red comic book explosion&#10;&#10;Description automatically generated">
            <a:extLst>
              <a:ext uri="{FF2B5EF4-FFF2-40B4-BE49-F238E27FC236}">
                <a16:creationId xmlns:a16="http://schemas.microsoft.com/office/drawing/2014/main" id="{78274DEF-182E-4A88-8E3D-2D2C7E4B6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506" y="4547880"/>
            <a:ext cx="3613123" cy="2554478"/>
          </a:xfrm>
          <a:prstGeom prst="rect">
            <a:avLst/>
          </a:prstGeom>
        </p:spPr>
      </p:pic>
      <p:pic>
        <p:nvPicPr>
          <p:cNvPr id="8" name="Picture 7" descr="A logo with pink drops&#10;&#10;Description automatically generated with medium confidence">
            <a:extLst>
              <a:ext uri="{FF2B5EF4-FFF2-40B4-BE49-F238E27FC236}">
                <a16:creationId xmlns:a16="http://schemas.microsoft.com/office/drawing/2014/main" id="{6BB498B5-1E06-43C7-BBCF-0412C53A9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38183" cy="1016796"/>
          </a:xfrm>
          <a:prstGeom prst="rect">
            <a:avLst/>
          </a:prstGeom>
        </p:spPr>
      </p:pic>
      <p:pic>
        <p:nvPicPr>
          <p:cNvPr id="9" name="Picture 8" descr="A yellow and red comic book explosion&#10;&#10;Description automatically generated">
            <a:extLst>
              <a:ext uri="{FF2B5EF4-FFF2-40B4-BE49-F238E27FC236}">
                <a16:creationId xmlns:a16="http://schemas.microsoft.com/office/drawing/2014/main" id="{0740AE1C-7357-4302-A025-326D1C24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88340"/>
            <a:ext cx="2220170" cy="1569660"/>
          </a:xfrm>
          <a:prstGeom prst="rect">
            <a:avLst/>
          </a:prstGeom>
        </p:spPr>
      </p:pic>
    </p:spTree>
    <p:extLst>
      <p:ext uri="{BB962C8B-B14F-4D97-AF65-F5344CB8AC3E}">
        <p14:creationId xmlns:p14="http://schemas.microsoft.com/office/powerpoint/2010/main" val="135360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954107"/>
          </a:xfrm>
          <a:prstGeom prst="rect">
            <a:avLst/>
          </a:prstGeom>
          <a:noFill/>
        </p:spPr>
        <p:txBody>
          <a:bodyPr wrap="square" rtlCol="0">
            <a:spAutoFit/>
          </a:bodyPr>
          <a:lstStyle/>
          <a:p>
            <a:pPr algn="ctr"/>
            <a:r>
              <a:rPr lang="en-AU" sz="5400" dirty="0">
                <a:latin typeface="+mj-lt"/>
              </a:rPr>
              <a:t>How to find onomatopoeia</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580692"/>
            <a:ext cx="8754893" cy="4448013"/>
          </a:xfrm>
          <a:prstGeom prst="rect">
            <a:avLst/>
          </a:prstGeom>
          <a:noFill/>
        </p:spPr>
        <p:txBody>
          <a:bodyPr wrap="square" rtlCol="0">
            <a:spAutoFit/>
          </a:bodyPr>
          <a:lstStyle/>
          <a:p>
            <a:pPr marL="571500" indent="-571500">
              <a:lnSpc>
                <a:spcPct val="150000"/>
              </a:lnSpc>
              <a:buFont typeface="Wingdings" panose="05000000000000000000" pitchFamily="2" charset="2"/>
              <a:buChar char="q"/>
            </a:pPr>
            <a:r>
              <a:rPr lang="en-AU" sz="3200" dirty="0">
                <a:latin typeface="+mj-lt"/>
              </a:rPr>
              <a:t>Look for words that sound like the noise they describe.</a:t>
            </a:r>
          </a:p>
          <a:p>
            <a:pPr marL="571500" indent="-571500">
              <a:lnSpc>
                <a:spcPct val="150000"/>
              </a:lnSpc>
              <a:buFont typeface="Wingdings" panose="05000000000000000000" pitchFamily="2" charset="2"/>
              <a:buChar char="q"/>
            </a:pPr>
            <a:r>
              <a:rPr lang="en-AU" sz="3200" dirty="0">
                <a:latin typeface="+mj-lt"/>
              </a:rPr>
              <a:t>Listen for words that mimic the sounds around you.</a:t>
            </a:r>
          </a:p>
          <a:p>
            <a:pPr marL="571500" indent="-571500">
              <a:lnSpc>
                <a:spcPct val="150000"/>
              </a:lnSpc>
              <a:buFont typeface="Wingdings" panose="05000000000000000000" pitchFamily="2" charset="2"/>
              <a:buChar char="q"/>
            </a:pPr>
            <a:r>
              <a:rPr lang="en-AU" sz="3200" dirty="0">
                <a:latin typeface="+mj-lt"/>
              </a:rPr>
              <a:t>Pay attention to words that make you imagine the sound in your head!</a:t>
            </a:r>
          </a:p>
        </p:txBody>
      </p:sp>
      <p:pic>
        <p:nvPicPr>
          <p:cNvPr id="13" name="Picture 12" descr="A yellow and red comic book explosion&#10;&#10;Description automatically generated">
            <a:extLst>
              <a:ext uri="{FF2B5EF4-FFF2-40B4-BE49-F238E27FC236}">
                <a16:creationId xmlns:a16="http://schemas.microsoft.com/office/drawing/2014/main" id="{FC766C83-2317-42B8-A09B-AC62687B4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2711" y="1763905"/>
            <a:ext cx="2220170" cy="1569660"/>
          </a:xfrm>
          <a:prstGeom prst="rect">
            <a:avLst/>
          </a:prstGeom>
        </p:spPr>
      </p:pic>
      <p:pic>
        <p:nvPicPr>
          <p:cNvPr id="16" name="Picture 15" descr="A yellow and green splash&#10;&#10;Description automatically generated">
            <a:extLst>
              <a:ext uri="{FF2B5EF4-FFF2-40B4-BE49-F238E27FC236}">
                <a16:creationId xmlns:a16="http://schemas.microsoft.com/office/drawing/2014/main" id="{D071DC76-A13F-4C7F-8C0D-3303F9171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079" y="5554571"/>
            <a:ext cx="1843605" cy="1303429"/>
          </a:xfrm>
          <a:prstGeom prst="rect">
            <a:avLst/>
          </a:prstGeom>
        </p:spPr>
      </p:pic>
    </p:spTree>
    <p:extLst>
      <p:ext uri="{BB962C8B-B14F-4D97-AF65-F5344CB8AC3E}">
        <p14:creationId xmlns:p14="http://schemas.microsoft.com/office/powerpoint/2010/main" val="35359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1118586" y="458639"/>
            <a:ext cx="7803471" cy="923330"/>
          </a:xfrm>
          <a:prstGeom prst="rect">
            <a:avLst/>
          </a:prstGeom>
          <a:noFill/>
        </p:spPr>
        <p:txBody>
          <a:bodyPr wrap="square" rtlCol="0">
            <a:spAutoFit/>
          </a:bodyPr>
          <a:lstStyle/>
          <a:p>
            <a:pPr algn="ctr"/>
            <a:r>
              <a:rPr lang="en-AU" sz="5400" dirty="0">
                <a:latin typeface="+mj-lt"/>
              </a:rPr>
              <a:t>Onomatopoeia Examples</a:t>
            </a:r>
          </a:p>
        </p:txBody>
      </p:sp>
      <p:sp>
        <p:nvSpPr>
          <p:cNvPr id="3" name="TextBox 2">
            <a:extLst>
              <a:ext uri="{FF2B5EF4-FFF2-40B4-BE49-F238E27FC236}">
                <a16:creationId xmlns:a16="http://schemas.microsoft.com/office/drawing/2014/main" id="{81BD4FDC-A709-9FCA-56A2-E34BD625EAFE}"/>
              </a:ext>
            </a:extLst>
          </p:cNvPr>
          <p:cNvSpPr txBox="1"/>
          <p:nvPr/>
        </p:nvSpPr>
        <p:spPr>
          <a:xfrm>
            <a:off x="612843" y="1474302"/>
            <a:ext cx="8754893" cy="3709349"/>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en-AU" sz="3200" dirty="0">
                <a:latin typeface="+mj-lt"/>
              </a:rPr>
              <a:t>The thunder </a:t>
            </a:r>
            <a:r>
              <a:rPr lang="en-AU" sz="3200" b="1" u="sng" dirty="0">
                <a:latin typeface="+mj-lt"/>
              </a:rPr>
              <a:t>rumbled</a:t>
            </a:r>
            <a:r>
              <a:rPr lang="en-AU" sz="3200" dirty="0">
                <a:latin typeface="+mj-lt"/>
              </a:rPr>
              <a:t> loudly in the distance.</a:t>
            </a:r>
          </a:p>
          <a:p>
            <a:pPr marL="457200" indent="-457200">
              <a:lnSpc>
                <a:spcPct val="150000"/>
              </a:lnSpc>
              <a:buFont typeface="Wingdings" panose="05000000000000000000" pitchFamily="2" charset="2"/>
              <a:buChar char="q"/>
            </a:pPr>
            <a:r>
              <a:rPr lang="en-AU" sz="3200" dirty="0">
                <a:latin typeface="+mj-lt"/>
              </a:rPr>
              <a:t>The bees </a:t>
            </a:r>
            <a:r>
              <a:rPr lang="en-AU" sz="3200" b="1" u="sng" dirty="0">
                <a:latin typeface="+mj-lt"/>
              </a:rPr>
              <a:t>buzzed</a:t>
            </a:r>
            <a:r>
              <a:rPr lang="en-AU" sz="3200" dirty="0">
                <a:latin typeface="+mj-lt"/>
              </a:rPr>
              <a:t> around the flowers.</a:t>
            </a:r>
          </a:p>
          <a:p>
            <a:pPr marL="457200" indent="-457200">
              <a:lnSpc>
                <a:spcPct val="150000"/>
              </a:lnSpc>
              <a:buFont typeface="Wingdings" panose="05000000000000000000" pitchFamily="2" charset="2"/>
              <a:buChar char="q"/>
            </a:pPr>
            <a:r>
              <a:rPr lang="en-AU" sz="3200" dirty="0">
                <a:latin typeface="+mj-lt"/>
              </a:rPr>
              <a:t>The door </a:t>
            </a:r>
            <a:r>
              <a:rPr lang="en-AU" sz="3200" b="1" u="sng" dirty="0">
                <a:latin typeface="+mj-lt"/>
              </a:rPr>
              <a:t>creaked</a:t>
            </a:r>
            <a:r>
              <a:rPr lang="en-AU" sz="3200" dirty="0">
                <a:latin typeface="+mj-lt"/>
              </a:rPr>
              <a:t> open slowly.</a:t>
            </a:r>
          </a:p>
          <a:p>
            <a:pPr>
              <a:lnSpc>
                <a:spcPct val="150000"/>
              </a:lnSpc>
            </a:pPr>
            <a:r>
              <a:rPr lang="en-AU" sz="3200" dirty="0">
                <a:latin typeface="+mj-lt"/>
              </a:rPr>
              <a:t>Discuss how these words make the writing more interesting and help readers imagine the scene.</a:t>
            </a:r>
          </a:p>
        </p:txBody>
      </p:sp>
      <p:pic>
        <p:nvPicPr>
          <p:cNvPr id="8" name="Picture 7" descr="A logo with pink drops&#10;&#10;Description automatically generated with medium confidence">
            <a:extLst>
              <a:ext uri="{FF2B5EF4-FFF2-40B4-BE49-F238E27FC236}">
                <a16:creationId xmlns:a16="http://schemas.microsoft.com/office/drawing/2014/main" id="{586A4E52-DF0A-410C-853A-98BCD47D3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139" y="2143956"/>
            <a:ext cx="2524861" cy="1785077"/>
          </a:xfrm>
          <a:prstGeom prst="rect">
            <a:avLst/>
          </a:prstGeom>
        </p:spPr>
      </p:pic>
      <p:pic>
        <p:nvPicPr>
          <p:cNvPr id="9" name="Picture 8" descr="A yellow and red comic book explosion&#10;&#10;Description automatically generated">
            <a:extLst>
              <a:ext uri="{FF2B5EF4-FFF2-40B4-BE49-F238E27FC236}">
                <a16:creationId xmlns:a16="http://schemas.microsoft.com/office/drawing/2014/main" id="{679948E1-1D8C-44A7-8A77-E53468414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4" y="5128542"/>
            <a:ext cx="2220170" cy="1569660"/>
          </a:xfrm>
          <a:prstGeom prst="rect">
            <a:avLst/>
          </a:prstGeom>
        </p:spPr>
      </p:pic>
      <p:pic>
        <p:nvPicPr>
          <p:cNvPr id="10" name="Picture 9" descr="A yellow and green splash&#10;&#10;Description automatically generated">
            <a:extLst>
              <a:ext uri="{FF2B5EF4-FFF2-40B4-BE49-F238E27FC236}">
                <a16:creationId xmlns:a16="http://schemas.microsoft.com/office/drawing/2014/main" id="{34ED77DA-B28B-4703-A481-03D0F7499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1079" y="5554571"/>
            <a:ext cx="1843605" cy="1303429"/>
          </a:xfrm>
          <a:prstGeom prst="rect">
            <a:avLst/>
          </a:prstGeom>
        </p:spPr>
      </p:pic>
      <p:pic>
        <p:nvPicPr>
          <p:cNvPr id="13" name="Picture 12" descr="A blue and white cloud with white text&#10;&#10;Description automatically generated">
            <a:extLst>
              <a:ext uri="{FF2B5EF4-FFF2-40B4-BE49-F238E27FC236}">
                <a16:creationId xmlns:a16="http://schemas.microsoft.com/office/drawing/2014/main" id="{C851878F-E0BE-47D5-BC6D-65A202DE87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3263" y="0"/>
            <a:ext cx="1305983" cy="923330"/>
          </a:xfrm>
          <a:prstGeom prst="rect">
            <a:avLst/>
          </a:prstGeom>
        </p:spPr>
      </p:pic>
      <p:pic>
        <p:nvPicPr>
          <p:cNvPr id="14" name="Picture 13" descr="A yellow and white text with a chef hat on it&#10;&#10;Description automatically generated">
            <a:extLst>
              <a:ext uri="{FF2B5EF4-FFF2-40B4-BE49-F238E27FC236}">
                <a16:creationId xmlns:a16="http://schemas.microsoft.com/office/drawing/2014/main" id="{F97553A6-DD28-48EB-BAF9-0AD03E2F05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177"/>
            <a:ext cx="1777883" cy="1256963"/>
          </a:xfrm>
          <a:prstGeom prst="rect">
            <a:avLst/>
          </a:prstGeom>
        </p:spPr>
      </p:pic>
    </p:spTree>
    <p:extLst>
      <p:ext uri="{BB962C8B-B14F-4D97-AF65-F5344CB8AC3E}">
        <p14:creationId xmlns:p14="http://schemas.microsoft.com/office/powerpoint/2010/main" val="122968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1085036" y="429456"/>
            <a:ext cx="7735921" cy="1015663"/>
          </a:xfrm>
          <a:prstGeom prst="rect">
            <a:avLst/>
          </a:prstGeom>
          <a:noFill/>
        </p:spPr>
        <p:txBody>
          <a:bodyPr wrap="square" rtlCol="0">
            <a:spAutoFit/>
          </a:bodyPr>
          <a:lstStyle/>
          <a:p>
            <a:pPr algn="ctr"/>
            <a:r>
              <a:rPr lang="en-AU" sz="6000" dirty="0">
                <a:latin typeface="+mj-lt"/>
              </a:rPr>
              <a:t>Let’s Try Together</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1" y="1445119"/>
            <a:ext cx="8754893" cy="4467057"/>
          </a:xfrm>
          <a:prstGeom prst="rect">
            <a:avLst/>
          </a:prstGeom>
          <a:noFill/>
        </p:spPr>
        <p:txBody>
          <a:bodyPr wrap="square" rtlCol="0">
            <a:spAutoFit/>
          </a:bodyPr>
          <a:lstStyle/>
          <a:p>
            <a:pPr>
              <a:lnSpc>
                <a:spcPct val="150000"/>
              </a:lnSpc>
            </a:pPr>
            <a:r>
              <a:rPr lang="en-AU" sz="2400" dirty="0">
                <a:latin typeface="+mj-lt"/>
              </a:rPr>
              <a:t>With a partner, try to find the onomatopoeia in each sentence.</a:t>
            </a:r>
          </a:p>
          <a:p>
            <a:pPr>
              <a:lnSpc>
                <a:spcPct val="150000"/>
              </a:lnSpc>
            </a:pPr>
            <a:endParaRPr lang="en-AU" sz="2400" dirty="0">
              <a:latin typeface="+mj-lt"/>
            </a:endParaRPr>
          </a:p>
          <a:p>
            <a:pPr marL="457200" indent="-457200">
              <a:lnSpc>
                <a:spcPct val="150000"/>
              </a:lnSpc>
              <a:buFont typeface="Wingdings" panose="05000000000000000000" pitchFamily="2" charset="2"/>
              <a:buChar char="q"/>
            </a:pPr>
            <a:r>
              <a:rPr lang="en-AU" sz="2400" dirty="0">
                <a:latin typeface="+mj-lt"/>
              </a:rPr>
              <a:t>The fire crackled and popped as we roasted marshmallows over the campfire.</a:t>
            </a:r>
          </a:p>
          <a:p>
            <a:pPr marL="457200" indent="-457200">
              <a:lnSpc>
                <a:spcPct val="150000"/>
              </a:lnSpc>
              <a:buFont typeface="Wingdings" panose="05000000000000000000" pitchFamily="2" charset="2"/>
              <a:buChar char="q"/>
            </a:pPr>
            <a:r>
              <a:rPr lang="en-AU" sz="2400" dirty="0">
                <a:latin typeface="+mj-lt"/>
              </a:rPr>
              <a:t>The baby giggled with delight as the puppy licked her face.</a:t>
            </a:r>
          </a:p>
          <a:p>
            <a:pPr marL="457200" indent="-457200">
              <a:lnSpc>
                <a:spcPct val="150000"/>
              </a:lnSpc>
              <a:buFont typeface="Wingdings" panose="05000000000000000000" pitchFamily="2" charset="2"/>
              <a:buChar char="q"/>
            </a:pPr>
            <a:r>
              <a:rPr lang="en-AU" sz="2400" dirty="0">
                <a:latin typeface="+mj-lt"/>
              </a:rPr>
              <a:t>The wind howled through the trees on the stormy night.</a:t>
            </a:r>
          </a:p>
          <a:p>
            <a:pPr marL="457200" indent="-457200">
              <a:lnSpc>
                <a:spcPct val="150000"/>
              </a:lnSpc>
              <a:buFont typeface="Wingdings" panose="05000000000000000000" pitchFamily="2" charset="2"/>
              <a:buChar char="q"/>
            </a:pPr>
            <a:r>
              <a:rPr lang="en-AU" sz="2400" dirty="0">
                <a:latin typeface="+mj-lt"/>
              </a:rPr>
              <a:t>With a loud clang, the metal gate swung shut behind us.</a:t>
            </a:r>
          </a:p>
          <a:p>
            <a:pPr marL="457200" indent="-457200">
              <a:lnSpc>
                <a:spcPct val="150000"/>
              </a:lnSpc>
              <a:buFont typeface="Wingdings" panose="05000000000000000000" pitchFamily="2" charset="2"/>
              <a:buChar char="q"/>
            </a:pPr>
            <a:r>
              <a:rPr lang="en-AU" sz="2400" dirty="0">
                <a:latin typeface="+mj-lt"/>
              </a:rPr>
              <a:t>As the car sped by, we heard the tires screech around the corner.</a:t>
            </a:r>
          </a:p>
        </p:txBody>
      </p:sp>
      <p:sp>
        <p:nvSpPr>
          <p:cNvPr id="4" name="Oval 3">
            <a:extLst>
              <a:ext uri="{FF2B5EF4-FFF2-40B4-BE49-F238E27FC236}">
                <a16:creationId xmlns:a16="http://schemas.microsoft.com/office/drawing/2014/main" id="{EBA4AE81-F566-415A-84B2-717B0F96FD3D}"/>
              </a:ext>
            </a:extLst>
          </p:cNvPr>
          <p:cNvSpPr/>
          <p:nvPr/>
        </p:nvSpPr>
        <p:spPr>
          <a:xfrm>
            <a:off x="2068498" y="2672179"/>
            <a:ext cx="1145220" cy="4705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54CB6B7C-2873-4F2A-8350-AFDE05E919C9}"/>
              </a:ext>
            </a:extLst>
          </p:cNvPr>
          <p:cNvSpPr/>
          <p:nvPr/>
        </p:nvSpPr>
        <p:spPr>
          <a:xfrm>
            <a:off x="3684231" y="2672179"/>
            <a:ext cx="1145220" cy="4705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C7395B61-88A5-440E-BB9F-0E7DDC680BB7}"/>
              </a:ext>
            </a:extLst>
          </p:cNvPr>
          <p:cNvSpPr/>
          <p:nvPr/>
        </p:nvSpPr>
        <p:spPr>
          <a:xfrm>
            <a:off x="2212017" y="3821661"/>
            <a:ext cx="1145220" cy="4705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D8572050-9EDF-4334-AD1B-9F1FF992B10F}"/>
              </a:ext>
            </a:extLst>
          </p:cNvPr>
          <p:cNvSpPr/>
          <p:nvPr/>
        </p:nvSpPr>
        <p:spPr>
          <a:xfrm>
            <a:off x="2212017" y="4292177"/>
            <a:ext cx="1145220" cy="4705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9DF4D0B2-999B-4E11-8243-445BA038B09D}"/>
              </a:ext>
            </a:extLst>
          </p:cNvPr>
          <p:cNvSpPr/>
          <p:nvPr/>
        </p:nvSpPr>
        <p:spPr>
          <a:xfrm>
            <a:off x="2490181" y="4866918"/>
            <a:ext cx="867056" cy="4705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1294A6A3-CC40-4388-9F87-6E31AAFF8B7A}"/>
              </a:ext>
            </a:extLst>
          </p:cNvPr>
          <p:cNvSpPr/>
          <p:nvPr/>
        </p:nvSpPr>
        <p:spPr>
          <a:xfrm>
            <a:off x="5625478" y="5401506"/>
            <a:ext cx="1139306" cy="4705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descr="A logo with pink drops&#10;&#10;Description automatically generated with medium confidence">
            <a:extLst>
              <a:ext uri="{FF2B5EF4-FFF2-40B4-BE49-F238E27FC236}">
                <a16:creationId xmlns:a16="http://schemas.microsoft.com/office/drawing/2014/main" id="{B77E055E-0C87-47FD-A8AF-3A5288C6C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079" y="-84338"/>
            <a:ext cx="2184232" cy="1544252"/>
          </a:xfrm>
          <a:prstGeom prst="rect">
            <a:avLst/>
          </a:prstGeom>
        </p:spPr>
      </p:pic>
      <p:pic>
        <p:nvPicPr>
          <p:cNvPr id="18" name="Picture 17" descr="A yellow and red comic book explosion&#10;&#10;Description automatically generated">
            <a:extLst>
              <a:ext uri="{FF2B5EF4-FFF2-40B4-BE49-F238E27FC236}">
                <a16:creationId xmlns:a16="http://schemas.microsoft.com/office/drawing/2014/main" id="{C8C9E1B7-3474-4FF2-A769-964CABBD3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1651" y="3678647"/>
            <a:ext cx="1863088" cy="1317203"/>
          </a:xfrm>
          <a:prstGeom prst="rect">
            <a:avLst/>
          </a:prstGeom>
        </p:spPr>
      </p:pic>
      <p:pic>
        <p:nvPicPr>
          <p:cNvPr id="20" name="Picture 19" descr="A blue and white cloud with white text&#10;&#10;Description automatically generated">
            <a:extLst>
              <a:ext uri="{FF2B5EF4-FFF2-40B4-BE49-F238E27FC236}">
                <a16:creationId xmlns:a16="http://schemas.microsoft.com/office/drawing/2014/main" id="{25F51B16-92DB-423E-BFCC-AF8556348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00" y="108880"/>
            <a:ext cx="1556471" cy="1100425"/>
          </a:xfrm>
          <a:prstGeom prst="rect">
            <a:avLst/>
          </a:prstGeom>
        </p:spPr>
      </p:pic>
    </p:spTree>
    <p:extLst>
      <p:ext uri="{BB962C8B-B14F-4D97-AF65-F5344CB8AC3E}">
        <p14:creationId xmlns:p14="http://schemas.microsoft.com/office/powerpoint/2010/main" val="151512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1085036" y="429456"/>
            <a:ext cx="7735921" cy="1015663"/>
          </a:xfrm>
          <a:prstGeom prst="rect">
            <a:avLst/>
          </a:prstGeom>
          <a:noFill/>
        </p:spPr>
        <p:txBody>
          <a:bodyPr wrap="square" rtlCol="0">
            <a:spAutoFit/>
          </a:bodyPr>
          <a:lstStyle/>
          <a:p>
            <a:pPr algn="ctr"/>
            <a:r>
              <a:rPr lang="en-AU" sz="6000" dirty="0">
                <a:latin typeface="+mj-lt"/>
              </a:rPr>
              <a:t>Onomatopoeia</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1" y="1445119"/>
            <a:ext cx="8754893" cy="3737946"/>
          </a:xfrm>
          <a:prstGeom prst="rect">
            <a:avLst/>
          </a:prstGeom>
          <a:noFill/>
        </p:spPr>
        <p:txBody>
          <a:bodyPr wrap="square" rtlCol="0">
            <a:spAutoFit/>
          </a:bodyPr>
          <a:lstStyle/>
          <a:p>
            <a:pPr>
              <a:lnSpc>
                <a:spcPct val="150000"/>
              </a:lnSpc>
            </a:pPr>
            <a:r>
              <a:rPr lang="en-AU" sz="2000" dirty="0">
                <a:latin typeface="+mj-lt"/>
              </a:rPr>
              <a:t>This time, try by yourself. Read the story and see if you can find any onomatopoeia. </a:t>
            </a:r>
          </a:p>
          <a:p>
            <a:pPr>
              <a:lnSpc>
                <a:spcPct val="150000"/>
              </a:lnSpc>
            </a:pPr>
            <a:endParaRPr lang="en-AU" sz="2000" dirty="0">
              <a:latin typeface="+mj-lt"/>
            </a:endParaRPr>
          </a:p>
          <a:p>
            <a:pPr>
              <a:lnSpc>
                <a:spcPct val="150000"/>
              </a:lnSpc>
            </a:pPr>
            <a:r>
              <a:rPr lang="en-AU" sz="2000" dirty="0">
                <a:latin typeface="+mj-lt"/>
              </a:rPr>
              <a:t>“Bing!” the alarm would ring every morning. Tim would wake up to the cheerful, "oink” of Rosie as she greeted him eagerly. Together, they would venture into the fields, where they could hear the rustle of the tall grass and the swoosh of the leaves. Tim would feed Rosie apples from the trees, and all they would hear is crunch for miles. As the sun set behind the mountains, Tim and Rosie would head back home, listening to the soothing squeak of the porch swing</a:t>
            </a:r>
          </a:p>
        </p:txBody>
      </p:sp>
      <p:sp>
        <p:nvSpPr>
          <p:cNvPr id="4" name="Oval 3">
            <a:extLst>
              <a:ext uri="{FF2B5EF4-FFF2-40B4-BE49-F238E27FC236}">
                <a16:creationId xmlns:a16="http://schemas.microsoft.com/office/drawing/2014/main" id="{EBA4AE81-F566-415A-84B2-717B0F96FD3D}"/>
              </a:ext>
            </a:extLst>
          </p:cNvPr>
          <p:cNvSpPr/>
          <p:nvPr/>
        </p:nvSpPr>
        <p:spPr>
          <a:xfrm>
            <a:off x="514149" y="2402126"/>
            <a:ext cx="915393" cy="4705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C7395B61-88A5-440E-BB9F-0E7DDC680BB7}"/>
              </a:ext>
            </a:extLst>
          </p:cNvPr>
          <p:cNvSpPr/>
          <p:nvPr/>
        </p:nvSpPr>
        <p:spPr>
          <a:xfrm>
            <a:off x="3915801" y="3314092"/>
            <a:ext cx="792591" cy="5166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D8572050-9EDF-4334-AD1B-9F1FF992B10F}"/>
              </a:ext>
            </a:extLst>
          </p:cNvPr>
          <p:cNvSpPr/>
          <p:nvPr/>
        </p:nvSpPr>
        <p:spPr>
          <a:xfrm>
            <a:off x="496904" y="2872642"/>
            <a:ext cx="932638" cy="4705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9DF4D0B2-999B-4E11-8243-445BA038B09D}"/>
              </a:ext>
            </a:extLst>
          </p:cNvPr>
          <p:cNvSpPr/>
          <p:nvPr/>
        </p:nvSpPr>
        <p:spPr>
          <a:xfrm>
            <a:off x="7118919" y="3374217"/>
            <a:ext cx="867056" cy="4705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1294A6A3-CC40-4388-9F87-6E31AAFF8B7A}"/>
              </a:ext>
            </a:extLst>
          </p:cNvPr>
          <p:cNvSpPr/>
          <p:nvPr/>
        </p:nvSpPr>
        <p:spPr>
          <a:xfrm>
            <a:off x="550412" y="4266997"/>
            <a:ext cx="879130" cy="4544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2126ECB6-D2DD-4B27-87BD-91B57C4B61F7}"/>
              </a:ext>
            </a:extLst>
          </p:cNvPr>
          <p:cNvSpPr/>
          <p:nvPr/>
        </p:nvSpPr>
        <p:spPr>
          <a:xfrm>
            <a:off x="4338966" y="4721426"/>
            <a:ext cx="879130" cy="4544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yellow and red comic book explosion&#10;&#10;Description automatically generated">
            <a:extLst>
              <a:ext uri="{FF2B5EF4-FFF2-40B4-BE49-F238E27FC236}">
                <a16:creationId xmlns:a16="http://schemas.microsoft.com/office/drawing/2014/main" id="{2526FFB1-A3B3-4450-8E12-529729A5A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65" y="5285578"/>
            <a:ext cx="1843605" cy="1303429"/>
          </a:xfrm>
          <a:prstGeom prst="rect">
            <a:avLst/>
          </a:prstGeom>
        </p:spPr>
      </p:pic>
      <p:pic>
        <p:nvPicPr>
          <p:cNvPr id="18" name="Picture 17" descr="A yellow and green splash&#10;&#10;Description automatically generated">
            <a:extLst>
              <a:ext uri="{FF2B5EF4-FFF2-40B4-BE49-F238E27FC236}">
                <a16:creationId xmlns:a16="http://schemas.microsoft.com/office/drawing/2014/main" id="{0B0620E8-7A4C-47B7-9B8A-AB11199DA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7914" y="172292"/>
            <a:ext cx="1843605" cy="1303429"/>
          </a:xfrm>
          <a:prstGeom prst="rect">
            <a:avLst/>
          </a:prstGeom>
        </p:spPr>
      </p:pic>
      <p:pic>
        <p:nvPicPr>
          <p:cNvPr id="20" name="Picture 19" descr="A yellow and white text with a chef hat on it&#10;&#10;Description automatically generated">
            <a:extLst>
              <a:ext uri="{FF2B5EF4-FFF2-40B4-BE49-F238E27FC236}">
                <a16:creationId xmlns:a16="http://schemas.microsoft.com/office/drawing/2014/main" id="{74A2022A-A94B-4757-8E3F-8F745595DE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1725" y="4721426"/>
            <a:ext cx="2220170" cy="1569660"/>
          </a:xfrm>
          <a:prstGeom prst="rect">
            <a:avLst/>
          </a:prstGeom>
        </p:spPr>
      </p:pic>
    </p:spTree>
    <p:extLst>
      <p:ext uri="{BB962C8B-B14F-4D97-AF65-F5344CB8AC3E}">
        <p14:creationId xmlns:p14="http://schemas.microsoft.com/office/powerpoint/2010/main" val="345560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1085040" y="458639"/>
            <a:ext cx="7735921" cy="1015663"/>
          </a:xfrm>
          <a:prstGeom prst="rect">
            <a:avLst/>
          </a:prstGeom>
          <a:noFill/>
        </p:spPr>
        <p:txBody>
          <a:bodyPr wrap="square" rtlCol="0">
            <a:spAutoFit/>
          </a:bodyPr>
          <a:lstStyle/>
          <a:p>
            <a:pPr algn="ctr"/>
            <a:r>
              <a:rPr lang="en-AU" sz="6000" dirty="0">
                <a:latin typeface="+mj-lt"/>
              </a:rPr>
              <a:t>Onomatopoeia Stories</a:t>
            </a:r>
          </a:p>
        </p:txBody>
      </p:sp>
      <p:sp>
        <p:nvSpPr>
          <p:cNvPr id="3" name="TextBox 2">
            <a:extLst>
              <a:ext uri="{FF2B5EF4-FFF2-40B4-BE49-F238E27FC236}">
                <a16:creationId xmlns:a16="http://schemas.microsoft.com/office/drawing/2014/main" id="{81BD4FDC-A709-9FCA-56A2-E34BD625EAFE}"/>
              </a:ext>
            </a:extLst>
          </p:cNvPr>
          <p:cNvSpPr txBox="1"/>
          <p:nvPr/>
        </p:nvSpPr>
        <p:spPr>
          <a:xfrm>
            <a:off x="453046" y="1466033"/>
            <a:ext cx="6045408" cy="4893647"/>
          </a:xfrm>
          <a:prstGeom prst="rect">
            <a:avLst/>
          </a:prstGeom>
          <a:noFill/>
        </p:spPr>
        <p:txBody>
          <a:bodyPr wrap="square" rtlCol="0">
            <a:spAutoFit/>
          </a:bodyPr>
          <a:lstStyle/>
          <a:p>
            <a:r>
              <a:rPr lang="en-AU" sz="2400" dirty="0">
                <a:latin typeface="+mj-lt"/>
              </a:rPr>
              <a:t>In groups, you will create a short story together. You must take turns writing sentences, trying to use onomatopoeia as you go. </a:t>
            </a:r>
          </a:p>
          <a:p>
            <a:endParaRPr lang="en-AU" sz="2400" dirty="0">
              <a:latin typeface="+mj-lt"/>
            </a:endParaRPr>
          </a:p>
          <a:p>
            <a:pPr marL="457200" indent="-457200">
              <a:buFont typeface="Wingdings" panose="05000000000000000000" pitchFamily="2" charset="2"/>
              <a:buChar char="q"/>
            </a:pPr>
            <a:r>
              <a:rPr lang="en-AU" sz="2400" dirty="0">
                <a:latin typeface="+mj-lt"/>
              </a:rPr>
              <a:t>Look at the story prompt. </a:t>
            </a:r>
          </a:p>
          <a:p>
            <a:pPr marL="457200" indent="-457200">
              <a:buFont typeface="Wingdings" panose="05000000000000000000" pitchFamily="2" charset="2"/>
              <a:buChar char="q"/>
            </a:pPr>
            <a:r>
              <a:rPr lang="en-AU" sz="2400" dirty="0">
                <a:latin typeface="+mj-lt"/>
              </a:rPr>
              <a:t>Start your story with onomatopoeia.</a:t>
            </a:r>
          </a:p>
          <a:p>
            <a:pPr marL="457200" indent="-457200">
              <a:buFont typeface="Wingdings" panose="05000000000000000000" pitchFamily="2" charset="2"/>
              <a:buChar char="q"/>
            </a:pPr>
            <a:r>
              <a:rPr lang="en-AU" sz="2400" dirty="0">
                <a:latin typeface="+mj-lt"/>
              </a:rPr>
              <a:t>Take turns writing a sentence. </a:t>
            </a:r>
          </a:p>
          <a:p>
            <a:pPr marL="457200" indent="-457200">
              <a:buFont typeface="Wingdings" panose="05000000000000000000" pitchFamily="2" charset="2"/>
              <a:buChar char="q"/>
            </a:pPr>
            <a:r>
              <a:rPr lang="en-AU" sz="2400" dirty="0">
                <a:latin typeface="+mj-lt"/>
              </a:rPr>
              <a:t>See how many bits of onomatopoeia you can include. </a:t>
            </a:r>
          </a:p>
          <a:p>
            <a:pPr marL="514350" indent="-514350">
              <a:buAutoNum type="arabicPeriod"/>
            </a:pPr>
            <a:endParaRPr lang="en-AU" sz="2400" dirty="0">
              <a:latin typeface="+mj-lt"/>
            </a:endParaRPr>
          </a:p>
          <a:p>
            <a:r>
              <a:rPr lang="en-AU" sz="2400" dirty="0">
                <a:latin typeface="+mj-lt"/>
              </a:rPr>
              <a:t>You can even colour your onomatopoeia a different colour!</a:t>
            </a:r>
          </a:p>
          <a:p>
            <a:r>
              <a:rPr lang="en-AU" sz="2400" dirty="0">
                <a:latin typeface="+mj-lt"/>
              </a:rPr>
              <a:t>See how much you can write in 10 minutes.</a:t>
            </a:r>
          </a:p>
        </p:txBody>
      </p:sp>
      <p:pic>
        <p:nvPicPr>
          <p:cNvPr id="1026" name="Picture 2" descr="Narrative Writing - The Little Magician">
            <a:extLst>
              <a:ext uri="{FF2B5EF4-FFF2-40B4-BE49-F238E27FC236}">
                <a16:creationId xmlns:a16="http://schemas.microsoft.com/office/drawing/2014/main" id="{4DF2FCC7-D1E2-43C7-86F2-3E629E2D8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428" y="1657071"/>
            <a:ext cx="2584511" cy="1938383"/>
          </a:xfrm>
          <a:prstGeom prst="rect">
            <a:avLst/>
          </a:prstGeom>
          <a:noFill/>
          <a:effectLst>
            <a:glow rad="63500">
              <a:schemeClr val="accent1">
                <a:satMod val="175000"/>
                <a:alpha val="40000"/>
              </a:schemeClr>
            </a:glow>
            <a:softEdge rad="63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F1621B4-1B8F-4A09-BE30-D5114FBC5D32}"/>
              </a:ext>
            </a:extLst>
          </p:cNvPr>
          <p:cNvSpPr txBox="1"/>
          <p:nvPr/>
        </p:nvSpPr>
        <p:spPr>
          <a:xfrm>
            <a:off x="6498454" y="3686158"/>
            <a:ext cx="3022704" cy="1015663"/>
          </a:xfrm>
          <a:prstGeom prst="rect">
            <a:avLst/>
          </a:prstGeom>
          <a:noFill/>
        </p:spPr>
        <p:txBody>
          <a:bodyPr wrap="square" rtlCol="0">
            <a:spAutoFit/>
          </a:bodyPr>
          <a:lstStyle/>
          <a:p>
            <a:r>
              <a:rPr lang="en-AU" sz="2000" dirty="0">
                <a:solidFill>
                  <a:srgbClr val="FF0000"/>
                </a:solidFill>
                <a:latin typeface="+mj-lt"/>
              </a:rPr>
              <a:t>“Whizz!” </a:t>
            </a:r>
            <a:r>
              <a:rPr lang="en-AU" sz="2000" dirty="0">
                <a:solidFill>
                  <a:srgbClr val="00B050"/>
                </a:solidFill>
                <a:latin typeface="+mj-lt"/>
              </a:rPr>
              <a:t>went Jack’s wand...And then heard a </a:t>
            </a:r>
            <a:r>
              <a:rPr lang="en-AU" sz="2000" dirty="0">
                <a:solidFill>
                  <a:srgbClr val="FF0000"/>
                </a:solidFill>
                <a:latin typeface="+mj-lt"/>
              </a:rPr>
              <a:t>bang</a:t>
            </a:r>
            <a:r>
              <a:rPr lang="en-AU" sz="2000" dirty="0">
                <a:solidFill>
                  <a:srgbClr val="00B050"/>
                </a:solidFill>
                <a:latin typeface="+mj-lt"/>
              </a:rPr>
              <a:t>. </a:t>
            </a:r>
          </a:p>
        </p:txBody>
      </p:sp>
      <p:pic>
        <p:nvPicPr>
          <p:cNvPr id="9" name="Picture 8" descr="A yellow and red comic book explosion&#10;&#10;Description automatically generated">
            <a:extLst>
              <a:ext uri="{FF2B5EF4-FFF2-40B4-BE49-F238E27FC236}">
                <a16:creationId xmlns:a16="http://schemas.microsoft.com/office/drawing/2014/main" id="{130E2FDE-EC48-46E7-994C-E3226A6D9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2131" y="-95894"/>
            <a:ext cx="1691615" cy="1195972"/>
          </a:xfrm>
          <a:prstGeom prst="rect">
            <a:avLst/>
          </a:prstGeom>
        </p:spPr>
      </p:pic>
      <p:pic>
        <p:nvPicPr>
          <p:cNvPr id="11" name="Picture 10" descr="A logo with pink drops&#10;&#10;Description automatically generated with medium confidence">
            <a:extLst>
              <a:ext uri="{FF2B5EF4-FFF2-40B4-BE49-F238E27FC236}">
                <a16:creationId xmlns:a16="http://schemas.microsoft.com/office/drawing/2014/main" id="{D25D8A8B-4A73-4BF0-BD8A-394A6CD42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885" y="4914771"/>
            <a:ext cx="2524861" cy="1785077"/>
          </a:xfrm>
          <a:prstGeom prst="rect">
            <a:avLst/>
          </a:prstGeom>
        </p:spPr>
      </p:pic>
      <p:pic>
        <p:nvPicPr>
          <p:cNvPr id="14" name="Picture 13" descr="A yellow and green splash&#10;&#10;Description automatically generated">
            <a:extLst>
              <a:ext uri="{FF2B5EF4-FFF2-40B4-BE49-F238E27FC236}">
                <a16:creationId xmlns:a16="http://schemas.microsoft.com/office/drawing/2014/main" id="{1F60A74B-8D62-4403-83E3-B72CE6E4AA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072" y="170873"/>
            <a:ext cx="1127005" cy="796793"/>
          </a:xfrm>
          <a:prstGeom prst="rect">
            <a:avLst/>
          </a:prstGeom>
        </p:spPr>
      </p:pic>
    </p:spTree>
    <p:extLst>
      <p:ext uri="{BB962C8B-B14F-4D97-AF65-F5344CB8AC3E}">
        <p14:creationId xmlns:p14="http://schemas.microsoft.com/office/powerpoint/2010/main" val="364077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dirty="0">
                <a:latin typeface="+mj-lt"/>
              </a:rPr>
              <a:t>Independent Activity</a:t>
            </a:r>
          </a:p>
        </p:txBody>
      </p:sp>
      <p:sp>
        <p:nvSpPr>
          <p:cNvPr id="3" name="TextBox 2">
            <a:extLst>
              <a:ext uri="{FF2B5EF4-FFF2-40B4-BE49-F238E27FC236}">
                <a16:creationId xmlns:a16="http://schemas.microsoft.com/office/drawing/2014/main" id="{81BD4FDC-A709-9FCA-56A2-E34BD625EAFE}"/>
              </a:ext>
            </a:extLst>
          </p:cNvPr>
          <p:cNvSpPr txBox="1"/>
          <p:nvPr/>
        </p:nvSpPr>
        <p:spPr>
          <a:xfrm>
            <a:off x="612843" y="1474302"/>
            <a:ext cx="8754893" cy="523220"/>
          </a:xfrm>
          <a:prstGeom prst="rect">
            <a:avLst/>
          </a:prstGeom>
          <a:noFill/>
        </p:spPr>
        <p:txBody>
          <a:bodyPr wrap="square" rtlCol="0">
            <a:spAutoFit/>
          </a:bodyPr>
          <a:lstStyle/>
          <a:p>
            <a:pPr algn="ctr"/>
            <a:r>
              <a:rPr lang="en-AU" sz="2800" dirty="0">
                <a:latin typeface="+mj-lt"/>
              </a:rPr>
              <a:t>Complete the onomatopoeia worksheet.</a:t>
            </a:r>
          </a:p>
        </p:txBody>
      </p:sp>
      <p:pic>
        <p:nvPicPr>
          <p:cNvPr id="8" name="Picture 7" descr="A yellow and red comic book explosion&#10;&#10;Description automatically generated">
            <a:extLst>
              <a:ext uri="{FF2B5EF4-FFF2-40B4-BE49-F238E27FC236}">
                <a16:creationId xmlns:a16="http://schemas.microsoft.com/office/drawing/2014/main" id="{4301F312-75A3-451D-B513-BC7AED6F3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2" y="324093"/>
            <a:ext cx="1592291" cy="1125750"/>
          </a:xfrm>
          <a:prstGeom prst="rect">
            <a:avLst/>
          </a:prstGeom>
        </p:spPr>
      </p:pic>
      <p:pic>
        <p:nvPicPr>
          <p:cNvPr id="11" name="Picture 10" descr="A yellow and red comic book explosion&#10;&#10;Description automatically generated">
            <a:extLst>
              <a:ext uri="{FF2B5EF4-FFF2-40B4-BE49-F238E27FC236}">
                <a16:creationId xmlns:a16="http://schemas.microsoft.com/office/drawing/2014/main" id="{9377EBE6-F87B-4160-AEA9-CF87424C8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4" y="5128542"/>
            <a:ext cx="2220170" cy="1569660"/>
          </a:xfrm>
          <a:prstGeom prst="rect">
            <a:avLst/>
          </a:prstGeom>
        </p:spPr>
      </p:pic>
      <p:pic>
        <p:nvPicPr>
          <p:cNvPr id="12" name="Picture 11" descr="A yellow and green splash&#10;&#10;Description automatically generated">
            <a:extLst>
              <a:ext uri="{FF2B5EF4-FFF2-40B4-BE49-F238E27FC236}">
                <a16:creationId xmlns:a16="http://schemas.microsoft.com/office/drawing/2014/main" id="{06DF5E2D-4728-4D9D-A8EF-97B092938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1079" y="5554571"/>
            <a:ext cx="1843605" cy="1303429"/>
          </a:xfrm>
          <a:prstGeom prst="rect">
            <a:avLst/>
          </a:prstGeom>
        </p:spPr>
      </p:pic>
      <p:pic>
        <p:nvPicPr>
          <p:cNvPr id="13" name="Picture 12" descr="A blue and white cloud with white text&#10;&#10;Description automatically generated">
            <a:extLst>
              <a:ext uri="{FF2B5EF4-FFF2-40B4-BE49-F238E27FC236}">
                <a16:creationId xmlns:a16="http://schemas.microsoft.com/office/drawing/2014/main" id="{8190B0A6-211A-4793-BF6E-09398748F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3526" y="39655"/>
            <a:ext cx="1592292" cy="1125750"/>
          </a:xfrm>
          <a:prstGeom prst="rect">
            <a:avLst/>
          </a:prstGeom>
        </p:spPr>
      </p:pic>
      <p:pic>
        <p:nvPicPr>
          <p:cNvPr id="5" name="Picture 4">
            <a:extLst>
              <a:ext uri="{FF2B5EF4-FFF2-40B4-BE49-F238E27FC236}">
                <a16:creationId xmlns:a16="http://schemas.microsoft.com/office/drawing/2014/main" id="{31F3C973-0206-41B8-8D42-9C56F10B424A}"/>
              </a:ext>
            </a:extLst>
          </p:cNvPr>
          <p:cNvPicPr>
            <a:picLocks noChangeAspect="1"/>
          </p:cNvPicPr>
          <p:nvPr/>
        </p:nvPicPr>
        <p:blipFill>
          <a:blip r:embed="rId6"/>
          <a:stretch>
            <a:fillRect/>
          </a:stretch>
        </p:blipFill>
        <p:spPr>
          <a:xfrm>
            <a:off x="3485134" y="2068557"/>
            <a:ext cx="3013320" cy="4363734"/>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18834559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7304</TotalTime>
  <Words>438</Words>
  <Application>Microsoft Office PowerPoint</Application>
  <PresentationFormat>A4 Paper (210x297 mm)</PresentationFormat>
  <Paragraphs>47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Eaves</dc:creator>
  <cp:lastModifiedBy>EAVES Cameron [Wattle Grove Primary School]</cp:lastModifiedBy>
  <cp:revision>193</cp:revision>
  <dcterms:created xsi:type="dcterms:W3CDTF">2020-06-30T21:06:36Z</dcterms:created>
  <dcterms:modified xsi:type="dcterms:W3CDTF">2024-04-04T11:37:11Z</dcterms:modified>
</cp:coreProperties>
</file>