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83" r:id="rId3"/>
    <p:sldId id="297" r:id="rId4"/>
    <p:sldId id="284" r:id="rId5"/>
    <p:sldId id="278" r:id="rId6"/>
    <p:sldId id="279" r:id="rId7"/>
    <p:sldId id="296" r:id="rId8"/>
    <p:sldId id="282" r:id="rId9"/>
    <p:sldId id="286" r:id="rId10"/>
    <p:sldId id="295" r:id="rId11"/>
    <p:sldId id="280" r:id="rId12"/>
    <p:sldId id="293" r:id="rId13"/>
    <p:sldId id="277" r:id="rId14"/>
    <p:sldId id="292" r:id="rId15"/>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3977"/>
    <a:srgbClr val="9917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86" d="100"/>
          <a:sy n="86" d="100"/>
        </p:scale>
        <p:origin x="1181" y="48"/>
      </p:cViewPr>
      <p:guideLst>
        <p:guide orient="horz" pos="2160"/>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048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hand holding a pen and writing in a notebook&#10;&#10;Description automatically generated">
            <a:extLst>
              <a:ext uri="{FF2B5EF4-FFF2-40B4-BE49-F238E27FC236}">
                <a16:creationId xmlns:a16="http://schemas.microsoft.com/office/drawing/2014/main" id="{00EBED3E-6B36-4F48-9D86-560F4C353E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82" y="5960"/>
            <a:ext cx="9886036" cy="6846080"/>
          </a:xfrm>
          <a:prstGeom prst="rect">
            <a:avLst/>
          </a:prstGeom>
        </p:spPr>
      </p:pic>
      <p:sp>
        <p:nvSpPr>
          <p:cNvPr id="16" name="Rectangle 15">
            <a:extLst>
              <a:ext uri="{FF2B5EF4-FFF2-40B4-BE49-F238E27FC236}">
                <a16:creationId xmlns:a16="http://schemas.microsoft.com/office/drawing/2014/main" id="{61A58BEC-5844-9DAC-D07A-B142C7B0D7E5}"/>
              </a:ext>
            </a:extLst>
          </p:cNvPr>
          <p:cNvSpPr/>
          <p:nvPr userDrawn="1"/>
        </p:nvSpPr>
        <p:spPr>
          <a:xfrm>
            <a:off x="428625" y="359055"/>
            <a:ext cx="9048750" cy="6139889"/>
          </a:xfrm>
          <a:prstGeom prst="rect">
            <a:avLst/>
          </a:prstGeom>
          <a:solidFill>
            <a:schemeClr val="bg1"/>
          </a:solidFill>
          <a:ln w="1905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ack background with a black square&#10;&#10;Description automatically generated with medium confidence">
            <a:extLst>
              <a:ext uri="{FF2B5EF4-FFF2-40B4-BE49-F238E27FC236}">
                <a16:creationId xmlns:a16="http://schemas.microsoft.com/office/drawing/2014/main" id="{5B519EAD-6B5C-4E3B-9173-F3E757F67BB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0" y="6633110"/>
            <a:ext cx="1401983" cy="269612"/>
          </a:xfrm>
          <a:prstGeom prst="rect">
            <a:avLst/>
          </a:prstGeom>
        </p:spPr>
      </p:pic>
    </p:spTree>
    <p:extLst>
      <p:ext uri="{BB962C8B-B14F-4D97-AF65-F5344CB8AC3E}">
        <p14:creationId xmlns:p14="http://schemas.microsoft.com/office/powerpoint/2010/main" val="319559584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FDD9136A-E37D-C183-6E1A-90D4ED2F0B3F}"/>
              </a:ext>
            </a:extLst>
          </p:cNvPr>
          <p:cNvSpPr txBox="1"/>
          <p:nvPr/>
        </p:nvSpPr>
        <p:spPr>
          <a:xfrm>
            <a:off x="1166674" y="2275579"/>
            <a:ext cx="7572652" cy="1569660"/>
          </a:xfrm>
          <a:prstGeom prst="rect">
            <a:avLst/>
          </a:prstGeom>
          <a:noFill/>
        </p:spPr>
        <p:txBody>
          <a:bodyPr wrap="square" rtlCol="0">
            <a:spAutoFit/>
          </a:bodyPr>
          <a:lstStyle/>
          <a:p>
            <a:pPr algn="ctr"/>
            <a:r>
              <a:rPr lang="en-AU" sz="9600" dirty="0">
                <a:latin typeface="+mj-lt"/>
              </a:rPr>
              <a:t>Personification</a:t>
            </a:r>
          </a:p>
        </p:txBody>
      </p:sp>
      <p:pic>
        <p:nvPicPr>
          <p:cNvPr id="15" name="Picture 14" descr="A group of orange and yellow leaves&#10;&#10;Description automatically generated">
            <a:extLst>
              <a:ext uri="{FF2B5EF4-FFF2-40B4-BE49-F238E27FC236}">
                <a16:creationId xmlns:a16="http://schemas.microsoft.com/office/drawing/2014/main" id="{6B41346E-D13E-4F41-B615-DDE74443F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498" y="4681654"/>
            <a:ext cx="2853335" cy="2017308"/>
          </a:xfrm>
          <a:prstGeom prst="rect">
            <a:avLst/>
          </a:prstGeom>
        </p:spPr>
      </p:pic>
      <p:pic>
        <p:nvPicPr>
          <p:cNvPr id="21" name="Picture 20" descr="A cartoon sun with a smiling face&#10;&#10;Description automatically generated">
            <a:extLst>
              <a:ext uri="{FF2B5EF4-FFF2-40B4-BE49-F238E27FC236}">
                <a16:creationId xmlns:a16="http://schemas.microsoft.com/office/drawing/2014/main" id="{558CFC21-1772-4069-A999-1D5C3FDE1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9" y="90448"/>
            <a:ext cx="2693436" cy="1904259"/>
          </a:xfrm>
          <a:prstGeom prst="rect">
            <a:avLst/>
          </a:prstGeom>
        </p:spPr>
      </p:pic>
      <p:pic>
        <p:nvPicPr>
          <p:cNvPr id="23" name="Picture 22" descr="A group of trees and grass&#10;&#10;Description automatically generated">
            <a:extLst>
              <a:ext uri="{FF2B5EF4-FFF2-40B4-BE49-F238E27FC236}">
                <a16:creationId xmlns:a16="http://schemas.microsoft.com/office/drawing/2014/main" id="{D6150659-4686-48C7-B7BD-3D5529F11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 y="4990729"/>
            <a:ext cx="2693437" cy="1904260"/>
          </a:xfrm>
          <a:prstGeom prst="rect">
            <a:avLst/>
          </a:prstGeom>
        </p:spPr>
      </p:pic>
      <p:pic>
        <p:nvPicPr>
          <p:cNvPr id="26" name="Picture 25" descr="A cartoon of a car&#10;&#10;Description automatically generated">
            <a:extLst>
              <a:ext uri="{FF2B5EF4-FFF2-40B4-BE49-F238E27FC236}">
                <a16:creationId xmlns:a16="http://schemas.microsoft.com/office/drawing/2014/main" id="{A50792A6-C7C1-493D-A00A-4AC5D8BEA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915" y="990399"/>
            <a:ext cx="2220170" cy="1569660"/>
          </a:xfrm>
          <a:prstGeom prst="rect">
            <a:avLst/>
          </a:prstGeom>
        </p:spPr>
      </p:pic>
      <p:pic>
        <p:nvPicPr>
          <p:cNvPr id="31" name="Picture 30" descr="A book with stars flying out of it&#10;&#10;Description automatically generated">
            <a:extLst>
              <a:ext uri="{FF2B5EF4-FFF2-40B4-BE49-F238E27FC236}">
                <a16:creationId xmlns:a16="http://schemas.microsoft.com/office/drawing/2014/main" id="{5B310AF1-5933-41CE-8C44-ECCDE01E3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135" y="353749"/>
            <a:ext cx="2239296" cy="1583182"/>
          </a:xfrm>
          <a:prstGeom prst="rect">
            <a:avLst/>
          </a:prstGeom>
        </p:spPr>
      </p:pic>
      <p:pic>
        <p:nvPicPr>
          <p:cNvPr id="33" name="Picture 32" descr="A cartoon of a wooden house&#10;&#10;Description automatically generated">
            <a:extLst>
              <a:ext uri="{FF2B5EF4-FFF2-40B4-BE49-F238E27FC236}">
                <a16:creationId xmlns:a16="http://schemas.microsoft.com/office/drawing/2014/main" id="{E205D029-AAF6-497F-BB9B-3553595F37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400" y="5130419"/>
            <a:ext cx="2495856" cy="1764570"/>
          </a:xfrm>
          <a:prstGeom prst="rect">
            <a:avLst/>
          </a:prstGeom>
        </p:spPr>
      </p:pic>
    </p:spTree>
    <p:extLst>
      <p:ext uri="{BB962C8B-B14F-4D97-AF65-F5344CB8AC3E}">
        <p14:creationId xmlns:p14="http://schemas.microsoft.com/office/powerpoint/2010/main" val="4289987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Partner Activity</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4893647"/>
          </a:xfrm>
          <a:prstGeom prst="rect">
            <a:avLst/>
          </a:prstGeom>
          <a:noFill/>
        </p:spPr>
        <p:txBody>
          <a:bodyPr wrap="square" rtlCol="0">
            <a:spAutoFit/>
          </a:bodyPr>
          <a:lstStyle/>
          <a:p>
            <a:pPr marL="514350" indent="-514350">
              <a:buAutoNum type="arabicPeriod"/>
            </a:pPr>
            <a:r>
              <a:rPr lang="en-AU" sz="2400" dirty="0">
                <a:latin typeface="+mj-lt"/>
              </a:rPr>
              <a:t>Draw a picture for your partner (with personification in mind), and have your partner draw a picture for you.</a:t>
            </a:r>
          </a:p>
          <a:p>
            <a:pPr marL="514350" indent="-514350">
              <a:buAutoNum type="arabicPeriod"/>
            </a:pPr>
            <a:r>
              <a:rPr lang="en-AU" sz="2400" dirty="0">
                <a:latin typeface="+mj-lt"/>
              </a:rPr>
              <a:t>See how many sentences you can write about the picture using personification.</a:t>
            </a:r>
          </a:p>
          <a:p>
            <a:pPr marL="514350" indent="-514350">
              <a:buAutoNum type="arabicPeriod"/>
            </a:pPr>
            <a:endParaRPr lang="en-AU" sz="2400" dirty="0">
              <a:latin typeface="+mj-lt"/>
            </a:endParaRPr>
          </a:p>
          <a:p>
            <a:r>
              <a:rPr lang="en-AU" sz="2400" dirty="0">
                <a:latin typeface="+mj-lt"/>
              </a:rPr>
              <a:t>Possible Pictures</a:t>
            </a:r>
          </a:p>
          <a:p>
            <a:endParaRPr lang="en-AU" sz="2400" dirty="0">
              <a:latin typeface="+mj-lt"/>
            </a:endParaRPr>
          </a:p>
          <a:p>
            <a:pPr marL="457200" indent="-457200">
              <a:buFont typeface="Wingdings" panose="05000000000000000000" pitchFamily="2" charset="2"/>
              <a:buChar char="q"/>
            </a:pPr>
            <a:r>
              <a:rPr lang="en-AU" sz="2400" dirty="0">
                <a:latin typeface="+mj-lt"/>
              </a:rPr>
              <a:t>With the Sun</a:t>
            </a:r>
          </a:p>
          <a:p>
            <a:pPr marL="457200" indent="-457200">
              <a:buFont typeface="Wingdings" panose="05000000000000000000" pitchFamily="2" charset="2"/>
              <a:buChar char="q"/>
            </a:pPr>
            <a:r>
              <a:rPr lang="en-AU" sz="2400" dirty="0">
                <a:latin typeface="+mj-lt"/>
              </a:rPr>
              <a:t>With the moon</a:t>
            </a:r>
          </a:p>
          <a:p>
            <a:pPr marL="457200" indent="-457200">
              <a:buFont typeface="Wingdings" panose="05000000000000000000" pitchFamily="2" charset="2"/>
              <a:buChar char="q"/>
            </a:pPr>
            <a:r>
              <a:rPr lang="en-AU" sz="2400" dirty="0">
                <a:latin typeface="+mj-lt"/>
              </a:rPr>
              <a:t>With trees &amp; leaves</a:t>
            </a:r>
          </a:p>
          <a:p>
            <a:pPr marL="457200" indent="-457200">
              <a:buFont typeface="Wingdings" panose="05000000000000000000" pitchFamily="2" charset="2"/>
              <a:buChar char="q"/>
            </a:pPr>
            <a:r>
              <a:rPr lang="en-AU" sz="2400" dirty="0">
                <a:latin typeface="+mj-lt"/>
              </a:rPr>
              <a:t>With the waves &amp; ocean</a:t>
            </a:r>
          </a:p>
          <a:p>
            <a:pPr marL="457200" indent="-457200">
              <a:buFont typeface="Wingdings" panose="05000000000000000000" pitchFamily="2" charset="2"/>
              <a:buChar char="q"/>
            </a:pPr>
            <a:r>
              <a:rPr lang="en-AU" sz="2400" dirty="0">
                <a:latin typeface="+mj-lt"/>
              </a:rPr>
              <a:t>With stars</a:t>
            </a:r>
          </a:p>
          <a:p>
            <a:pPr marL="457200" indent="-457200">
              <a:buFont typeface="Wingdings" panose="05000000000000000000" pitchFamily="2" charset="2"/>
              <a:buChar char="q"/>
            </a:pPr>
            <a:r>
              <a:rPr lang="en-AU" sz="2400" dirty="0">
                <a:latin typeface="+mj-lt"/>
              </a:rPr>
              <a:t>With anything else that’s not human </a:t>
            </a:r>
            <a:r>
              <a:rPr lang="en-AU" sz="2400" dirty="0">
                <a:latin typeface="+mj-lt"/>
                <a:sym typeface="Wingdings" panose="05000000000000000000" pitchFamily="2" charset="2"/>
              </a:rPr>
              <a:t></a:t>
            </a:r>
            <a:endParaRPr lang="en-AU" sz="2400" dirty="0">
              <a:latin typeface="+mj-lt"/>
            </a:endParaRPr>
          </a:p>
        </p:txBody>
      </p:sp>
      <p:pic>
        <p:nvPicPr>
          <p:cNvPr id="10" name="Picture 9" descr="A yellow moon and stars&#10;&#10;Description automatically generated">
            <a:extLst>
              <a:ext uri="{FF2B5EF4-FFF2-40B4-BE49-F238E27FC236}">
                <a16:creationId xmlns:a16="http://schemas.microsoft.com/office/drawing/2014/main" id="{D992364F-3AB8-41A9-834B-E50DDCDB8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553" y="256966"/>
            <a:ext cx="1763269" cy="1246631"/>
          </a:xfrm>
          <a:prstGeom prst="rect">
            <a:avLst/>
          </a:prstGeom>
        </p:spPr>
      </p:pic>
      <p:pic>
        <p:nvPicPr>
          <p:cNvPr id="13" name="Picture 12" descr="A cartoon of a car&#10;&#10;Description automatically generated">
            <a:extLst>
              <a:ext uri="{FF2B5EF4-FFF2-40B4-BE49-F238E27FC236}">
                <a16:creationId xmlns:a16="http://schemas.microsoft.com/office/drawing/2014/main" id="{F9DF7B8B-87DD-44EB-A36E-725BDF5BE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616" y="3019304"/>
            <a:ext cx="2691812" cy="1903111"/>
          </a:xfrm>
          <a:prstGeom prst="rect">
            <a:avLst/>
          </a:prstGeom>
        </p:spPr>
      </p:pic>
      <p:pic>
        <p:nvPicPr>
          <p:cNvPr id="15" name="Picture 14" descr="A book with stars flying out of it&#10;&#10;Description automatically generated">
            <a:extLst>
              <a:ext uri="{FF2B5EF4-FFF2-40B4-BE49-F238E27FC236}">
                <a16:creationId xmlns:a16="http://schemas.microsoft.com/office/drawing/2014/main" id="{BA3268DF-D58A-4EC3-A97D-C2F2C8C3D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181" y="353749"/>
            <a:ext cx="1646249" cy="1163898"/>
          </a:xfrm>
          <a:prstGeom prst="rect">
            <a:avLst/>
          </a:prstGeom>
        </p:spPr>
      </p:pic>
      <p:pic>
        <p:nvPicPr>
          <p:cNvPr id="16" name="Picture 15" descr="A cartoon of a wooden house&#10;&#10;Description automatically generated">
            <a:extLst>
              <a:ext uri="{FF2B5EF4-FFF2-40B4-BE49-F238E27FC236}">
                <a16:creationId xmlns:a16="http://schemas.microsoft.com/office/drawing/2014/main" id="{DE4E3C93-A0CA-4551-AA25-705A74D41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652" y="5449455"/>
            <a:ext cx="2044603" cy="1445534"/>
          </a:xfrm>
          <a:prstGeom prst="rect">
            <a:avLst/>
          </a:prstGeom>
        </p:spPr>
      </p:pic>
    </p:spTree>
    <p:extLst>
      <p:ext uri="{BB962C8B-B14F-4D97-AF65-F5344CB8AC3E}">
        <p14:creationId xmlns:p14="http://schemas.microsoft.com/office/powerpoint/2010/main" val="262272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Class Activity</a:t>
            </a:r>
          </a:p>
        </p:txBody>
      </p:sp>
      <p:sp>
        <p:nvSpPr>
          <p:cNvPr id="3" name="TextBox 2">
            <a:extLst>
              <a:ext uri="{FF2B5EF4-FFF2-40B4-BE49-F238E27FC236}">
                <a16:creationId xmlns:a16="http://schemas.microsoft.com/office/drawing/2014/main" id="{81BD4FDC-A709-9FCA-56A2-E34BD625EAFE}"/>
              </a:ext>
            </a:extLst>
          </p:cNvPr>
          <p:cNvSpPr txBox="1"/>
          <p:nvPr/>
        </p:nvSpPr>
        <p:spPr>
          <a:xfrm>
            <a:off x="470517" y="1474302"/>
            <a:ext cx="8897219" cy="4893647"/>
          </a:xfrm>
          <a:prstGeom prst="rect">
            <a:avLst/>
          </a:prstGeom>
          <a:noFill/>
        </p:spPr>
        <p:txBody>
          <a:bodyPr wrap="square" rtlCol="0">
            <a:spAutoFit/>
          </a:bodyPr>
          <a:lstStyle/>
          <a:p>
            <a:pPr marL="514350" indent="-514350">
              <a:buAutoNum type="arabicPeriod"/>
            </a:pPr>
            <a:r>
              <a:rPr lang="en-AU" sz="2400" dirty="0">
                <a:latin typeface="+mj-lt"/>
              </a:rPr>
              <a:t>Choose one of the non-human things below and write a sentence using personification on your whiteboard/paper. </a:t>
            </a:r>
          </a:p>
          <a:p>
            <a:pPr marL="514350" indent="-514350">
              <a:buAutoNum type="arabicPeriod"/>
            </a:pPr>
            <a:r>
              <a:rPr lang="en-AU" sz="2400" dirty="0">
                <a:latin typeface="+mj-lt"/>
              </a:rPr>
              <a:t>Walk around the classroom and share your sentence with other students. </a:t>
            </a:r>
          </a:p>
          <a:p>
            <a:pPr marL="514350" indent="-514350">
              <a:buAutoNum type="arabicPeriod"/>
            </a:pPr>
            <a:r>
              <a:rPr lang="en-AU" sz="2400" dirty="0">
                <a:latin typeface="+mj-lt"/>
              </a:rPr>
              <a:t>Once you have read to 3 other people </a:t>
            </a:r>
            <a:r>
              <a:rPr lang="en-AU" sz="2400" b="1" u="sng" dirty="0">
                <a:solidFill>
                  <a:srgbClr val="0070C0"/>
                </a:solidFill>
                <a:latin typeface="+mj-lt"/>
              </a:rPr>
              <a:t>who have the same non-living thing as you</a:t>
            </a:r>
            <a:r>
              <a:rPr lang="en-AU" sz="2400" dirty="0">
                <a:latin typeface="+mj-lt"/>
              </a:rPr>
              <a:t>, you can sit down. You have 5 minutes to all be seated!</a:t>
            </a:r>
          </a:p>
          <a:p>
            <a:endParaRPr lang="en-AU" sz="2400" dirty="0">
              <a:latin typeface="+mj-lt"/>
            </a:endParaRPr>
          </a:p>
          <a:p>
            <a:pPr marL="457200" indent="-457200">
              <a:buFont typeface="Wingdings" panose="05000000000000000000" pitchFamily="2" charset="2"/>
              <a:buChar char="q"/>
            </a:pPr>
            <a:r>
              <a:rPr lang="en-AU" sz="2400" dirty="0">
                <a:latin typeface="+mj-lt"/>
              </a:rPr>
              <a:t>The lonely house…</a:t>
            </a:r>
          </a:p>
          <a:p>
            <a:pPr marL="457200" indent="-457200">
              <a:buFont typeface="Wingdings" panose="05000000000000000000" pitchFamily="2" charset="2"/>
              <a:buChar char="q"/>
            </a:pPr>
            <a:r>
              <a:rPr lang="en-AU" sz="2400" dirty="0">
                <a:latin typeface="+mj-lt"/>
              </a:rPr>
              <a:t>The library…</a:t>
            </a:r>
          </a:p>
          <a:p>
            <a:pPr marL="457200" indent="-457200">
              <a:buFont typeface="Wingdings" panose="05000000000000000000" pitchFamily="2" charset="2"/>
              <a:buChar char="q"/>
            </a:pPr>
            <a:r>
              <a:rPr lang="en-AU" sz="2400" dirty="0">
                <a:latin typeface="+mj-lt"/>
              </a:rPr>
              <a:t>The Sun…</a:t>
            </a:r>
          </a:p>
          <a:p>
            <a:pPr marL="457200" indent="-457200">
              <a:buFont typeface="Wingdings" panose="05000000000000000000" pitchFamily="2" charset="2"/>
              <a:buChar char="q"/>
            </a:pPr>
            <a:r>
              <a:rPr lang="en-AU" sz="2400" dirty="0">
                <a:latin typeface="+mj-lt"/>
              </a:rPr>
              <a:t>The Moon…</a:t>
            </a:r>
          </a:p>
          <a:p>
            <a:pPr marL="457200" indent="-457200">
              <a:buFont typeface="Wingdings" panose="05000000000000000000" pitchFamily="2" charset="2"/>
              <a:buChar char="q"/>
            </a:pPr>
            <a:r>
              <a:rPr lang="en-AU" sz="2400" dirty="0">
                <a:latin typeface="+mj-lt"/>
              </a:rPr>
              <a:t>The flowers…</a:t>
            </a:r>
          </a:p>
        </p:txBody>
      </p:sp>
      <p:sp>
        <p:nvSpPr>
          <p:cNvPr id="9" name="TextBox 8">
            <a:extLst>
              <a:ext uri="{FF2B5EF4-FFF2-40B4-BE49-F238E27FC236}">
                <a16:creationId xmlns:a16="http://schemas.microsoft.com/office/drawing/2014/main" id="{F1053F06-8CC3-4AC7-9319-DEB6D2751603}"/>
              </a:ext>
            </a:extLst>
          </p:cNvPr>
          <p:cNvSpPr txBox="1"/>
          <p:nvPr/>
        </p:nvSpPr>
        <p:spPr>
          <a:xfrm>
            <a:off x="6436311" y="4414202"/>
            <a:ext cx="2164387" cy="1631216"/>
          </a:xfrm>
          <a:prstGeom prst="rect">
            <a:avLst/>
          </a:prstGeom>
          <a:noFill/>
        </p:spPr>
        <p:txBody>
          <a:bodyPr wrap="square">
            <a:spAutoFit/>
          </a:bodyPr>
          <a:lstStyle/>
          <a:p>
            <a:pPr algn="ctr"/>
            <a:r>
              <a:rPr lang="en-US" sz="2000" b="1" dirty="0">
                <a:solidFill>
                  <a:srgbClr val="00B050"/>
                </a:solidFill>
                <a:latin typeface="+mj-lt"/>
              </a:rPr>
              <a:t>Feeling stuck? Steal this one!</a:t>
            </a:r>
          </a:p>
          <a:p>
            <a:pPr algn="ctr"/>
            <a:r>
              <a:rPr lang="en-US" sz="2000" dirty="0">
                <a:latin typeface="+mj-lt"/>
              </a:rPr>
              <a:t>The flowers begged for water in the terrible heat.</a:t>
            </a:r>
            <a:endParaRPr lang="en-AU" sz="2000" dirty="0">
              <a:latin typeface="+mj-lt"/>
            </a:endParaRPr>
          </a:p>
        </p:txBody>
      </p:sp>
      <p:pic>
        <p:nvPicPr>
          <p:cNvPr id="11" name="Picture 10" descr="A group of stars on a black background&#10;&#10;Description automatically generated">
            <a:extLst>
              <a:ext uri="{FF2B5EF4-FFF2-40B4-BE49-F238E27FC236}">
                <a16:creationId xmlns:a16="http://schemas.microsoft.com/office/drawing/2014/main" id="{0D21F06F-C083-44DD-AB2A-BF0B99D06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751" y="180111"/>
            <a:ext cx="1838630" cy="1299911"/>
          </a:xfrm>
          <a:prstGeom prst="rect">
            <a:avLst/>
          </a:prstGeom>
        </p:spPr>
      </p:pic>
      <p:pic>
        <p:nvPicPr>
          <p:cNvPr id="13" name="Picture 12" descr="A group of orange and yellow leaves&#10;&#10;Description automatically generated">
            <a:extLst>
              <a:ext uri="{FF2B5EF4-FFF2-40B4-BE49-F238E27FC236}">
                <a16:creationId xmlns:a16="http://schemas.microsoft.com/office/drawing/2014/main" id="{8D6AE60E-E09F-4ABB-B0A6-D6521CC7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458" y="4414202"/>
            <a:ext cx="2853335" cy="2017308"/>
          </a:xfrm>
          <a:prstGeom prst="rect">
            <a:avLst/>
          </a:prstGeom>
        </p:spPr>
      </p:pic>
      <p:pic>
        <p:nvPicPr>
          <p:cNvPr id="16" name="Picture 15" descr="A group of trees and grass&#10;&#10;Description automatically generated">
            <a:extLst>
              <a:ext uri="{FF2B5EF4-FFF2-40B4-BE49-F238E27FC236}">
                <a16:creationId xmlns:a16="http://schemas.microsoft.com/office/drawing/2014/main" id="{8F75165E-C40F-4BD6-ADC9-6771987996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69" y="14340"/>
            <a:ext cx="2065010" cy="1459962"/>
          </a:xfrm>
          <a:prstGeom prst="rect">
            <a:avLst/>
          </a:prstGeom>
        </p:spPr>
      </p:pic>
      <p:pic>
        <p:nvPicPr>
          <p:cNvPr id="18" name="Picture 17" descr="A pencil with a pink eraser&#10;&#10;Description automatically generated">
            <a:extLst>
              <a:ext uri="{FF2B5EF4-FFF2-40B4-BE49-F238E27FC236}">
                <a16:creationId xmlns:a16="http://schemas.microsoft.com/office/drawing/2014/main" id="{A2BCCAEA-5188-4844-B0F2-3EA0AB18E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910" y="5767928"/>
            <a:ext cx="1287074" cy="909961"/>
          </a:xfrm>
          <a:prstGeom prst="rect">
            <a:avLst/>
          </a:prstGeom>
        </p:spPr>
      </p:pic>
    </p:spTree>
    <p:extLst>
      <p:ext uri="{BB962C8B-B14F-4D97-AF65-F5344CB8AC3E}">
        <p14:creationId xmlns:p14="http://schemas.microsoft.com/office/powerpoint/2010/main" val="655179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Independent Activity</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523220"/>
          </a:xfrm>
          <a:prstGeom prst="rect">
            <a:avLst/>
          </a:prstGeom>
          <a:noFill/>
        </p:spPr>
        <p:txBody>
          <a:bodyPr wrap="square" rtlCol="0">
            <a:spAutoFit/>
          </a:bodyPr>
          <a:lstStyle/>
          <a:p>
            <a:pPr algn="ctr"/>
            <a:r>
              <a:rPr lang="en-AU" sz="2800" dirty="0">
                <a:latin typeface="+mj-lt"/>
              </a:rPr>
              <a:t>Complete the personification worksheet.</a:t>
            </a:r>
          </a:p>
        </p:txBody>
      </p:sp>
      <p:pic>
        <p:nvPicPr>
          <p:cNvPr id="6" name="Picture 5" descr="A group of stars on a black background&#10;&#10;Description automatically generated">
            <a:extLst>
              <a:ext uri="{FF2B5EF4-FFF2-40B4-BE49-F238E27FC236}">
                <a16:creationId xmlns:a16="http://schemas.microsoft.com/office/drawing/2014/main" id="{7477FDDA-11F2-4125-B893-A1DF1F422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600" y="409971"/>
            <a:ext cx="1838630" cy="1299911"/>
          </a:xfrm>
          <a:prstGeom prst="rect">
            <a:avLst/>
          </a:prstGeom>
        </p:spPr>
      </p:pic>
      <p:pic>
        <p:nvPicPr>
          <p:cNvPr id="12" name="Picture 11" descr="A cartoon sun with a smiling face&#10;&#10;Description automatically generated">
            <a:extLst>
              <a:ext uri="{FF2B5EF4-FFF2-40B4-BE49-F238E27FC236}">
                <a16:creationId xmlns:a16="http://schemas.microsoft.com/office/drawing/2014/main" id="{4D1F7C08-2BC8-4522-A63A-FE1884C04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9" y="238352"/>
            <a:ext cx="2013305" cy="1423407"/>
          </a:xfrm>
          <a:prstGeom prst="rect">
            <a:avLst/>
          </a:prstGeom>
        </p:spPr>
      </p:pic>
      <p:pic>
        <p:nvPicPr>
          <p:cNvPr id="13" name="Picture 12" descr="A group of trees and grass&#10;&#10;Description automatically generated">
            <a:extLst>
              <a:ext uri="{FF2B5EF4-FFF2-40B4-BE49-F238E27FC236}">
                <a16:creationId xmlns:a16="http://schemas.microsoft.com/office/drawing/2014/main" id="{76CB125A-F9EE-410C-ACCB-E1453AD91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9" y="5488127"/>
            <a:ext cx="2009325" cy="1420593"/>
          </a:xfrm>
          <a:prstGeom prst="rect">
            <a:avLst/>
          </a:prstGeom>
        </p:spPr>
      </p:pic>
      <p:pic>
        <p:nvPicPr>
          <p:cNvPr id="14" name="Picture 13" descr="A cartoon of a car&#10;&#10;Description automatically generated">
            <a:extLst>
              <a:ext uri="{FF2B5EF4-FFF2-40B4-BE49-F238E27FC236}">
                <a16:creationId xmlns:a16="http://schemas.microsoft.com/office/drawing/2014/main" id="{C990D665-D630-42EB-832F-8AE8180359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5830" y="5488127"/>
            <a:ext cx="2220170" cy="1569660"/>
          </a:xfrm>
          <a:prstGeom prst="rect">
            <a:avLst/>
          </a:prstGeom>
        </p:spPr>
      </p:pic>
      <p:pic>
        <p:nvPicPr>
          <p:cNvPr id="5" name="Picture 4">
            <a:extLst>
              <a:ext uri="{FF2B5EF4-FFF2-40B4-BE49-F238E27FC236}">
                <a16:creationId xmlns:a16="http://schemas.microsoft.com/office/drawing/2014/main" id="{EEA94BF2-817A-40FB-B566-B2DC84AA5D57}"/>
              </a:ext>
            </a:extLst>
          </p:cNvPr>
          <p:cNvPicPr>
            <a:picLocks noChangeAspect="1"/>
          </p:cNvPicPr>
          <p:nvPr/>
        </p:nvPicPr>
        <p:blipFill>
          <a:blip r:embed="rId6"/>
          <a:stretch>
            <a:fillRect/>
          </a:stretch>
        </p:blipFill>
        <p:spPr>
          <a:xfrm>
            <a:off x="3496009" y="2056064"/>
            <a:ext cx="2913981" cy="4216893"/>
          </a:xfrm>
          <a:prstGeom prst="rect">
            <a:avLst/>
          </a:prstGeom>
          <a:effectLst>
            <a:glow rad="63500">
              <a:schemeClr val="accent1">
                <a:satMod val="175000"/>
                <a:alpha val="40000"/>
              </a:schemeClr>
            </a:glow>
            <a:softEdge rad="12700"/>
          </a:effectLst>
        </p:spPr>
      </p:pic>
    </p:spTree>
    <p:extLst>
      <p:ext uri="{BB962C8B-B14F-4D97-AF65-F5344CB8AC3E}">
        <p14:creationId xmlns:p14="http://schemas.microsoft.com/office/powerpoint/2010/main" val="188345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1587229" y="458639"/>
            <a:ext cx="6731541" cy="1015663"/>
          </a:xfrm>
          <a:prstGeom prst="rect">
            <a:avLst/>
          </a:prstGeom>
          <a:noFill/>
        </p:spPr>
        <p:txBody>
          <a:bodyPr wrap="square" rtlCol="0">
            <a:spAutoFit/>
          </a:bodyPr>
          <a:lstStyle/>
          <a:p>
            <a:pPr algn="ctr"/>
            <a:r>
              <a:rPr lang="en-AU" sz="6000" dirty="0">
                <a:latin typeface="+mj-lt"/>
              </a:rPr>
              <a:t>Personification Task</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4118948"/>
          </a:xfrm>
          <a:prstGeom prst="rect">
            <a:avLst/>
          </a:prstGeom>
          <a:noFill/>
        </p:spPr>
        <p:txBody>
          <a:bodyPr wrap="square" rtlCol="0">
            <a:spAutoFit/>
          </a:bodyPr>
          <a:lstStyle/>
          <a:p>
            <a:r>
              <a:rPr lang="en-AU" sz="2800" dirty="0">
                <a:latin typeface="+mj-lt"/>
              </a:rPr>
              <a:t>On A3 paper, create a personification poster. </a:t>
            </a:r>
          </a:p>
          <a:p>
            <a:endParaRPr lang="en-AU" sz="2800" dirty="0">
              <a:latin typeface="+mj-lt"/>
            </a:endParaRPr>
          </a:p>
          <a:p>
            <a:pPr marL="514350" indent="-514350">
              <a:lnSpc>
                <a:spcPct val="150000"/>
              </a:lnSpc>
              <a:buAutoNum type="arabicPeriod"/>
            </a:pPr>
            <a:r>
              <a:rPr lang="en-AU" sz="2800" dirty="0">
                <a:latin typeface="+mj-lt"/>
              </a:rPr>
              <a:t>Choose a background that has a lot of non-human things.</a:t>
            </a:r>
          </a:p>
          <a:p>
            <a:pPr marL="514350" indent="-514350">
              <a:lnSpc>
                <a:spcPct val="150000"/>
              </a:lnSpc>
              <a:buAutoNum type="arabicPeriod"/>
            </a:pPr>
            <a:r>
              <a:rPr lang="en-AU" sz="2800" dirty="0">
                <a:latin typeface="+mj-lt"/>
              </a:rPr>
              <a:t>Next to each of the non-human things, write a sentence with personification. </a:t>
            </a:r>
          </a:p>
          <a:p>
            <a:pPr marL="514350" indent="-514350">
              <a:lnSpc>
                <a:spcPct val="150000"/>
              </a:lnSpc>
              <a:buAutoNum type="arabicPeriod"/>
            </a:pPr>
            <a:r>
              <a:rPr lang="en-AU" sz="2800" dirty="0">
                <a:latin typeface="+mj-lt"/>
              </a:rPr>
              <a:t>Challenge yourself to write at least 7 sentences!</a:t>
            </a:r>
          </a:p>
        </p:txBody>
      </p:sp>
      <p:pic>
        <p:nvPicPr>
          <p:cNvPr id="7" name="Picture 6" descr="A cartoon of a car&#10;&#10;Description automatically generated">
            <a:extLst>
              <a:ext uri="{FF2B5EF4-FFF2-40B4-BE49-F238E27FC236}">
                <a16:creationId xmlns:a16="http://schemas.microsoft.com/office/drawing/2014/main" id="{225E94DC-4DB8-4D56-851D-9C7B1126C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4188" y="5203211"/>
            <a:ext cx="2691812" cy="1903111"/>
          </a:xfrm>
          <a:prstGeom prst="rect">
            <a:avLst/>
          </a:prstGeom>
        </p:spPr>
      </p:pic>
      <p:pic>
        <p:nvPicPr>
          <p:cNvPr id="8" name="Picture 7" descr="A book with stars flying out of it&#10;&#10;Description automatically generated">
            <a:extLst>
              <a:ext uri="{FF2B5EF4-FFF2-40B4-BE49-F238E27FC236}">
                <a16:creationId xmlns:a16="http://schemas.microsoft.com/office/drawing/2014/main" id="{D54556EA-24C3-436D-B85A-D3453BC9F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3735" y="1264750"/>
            <a:ext cx="1646249" cy="1163898"/>
          </a:xfrm>
          <a:prstGeom prst="rect">
            <a:avLst/>
          </a:prstGeom>
        </p:spPr>
      </p:pic>
      <p:pic>
        <p:nvPicPr>
          <p:cNvPr id="9" name="Picture 8" descr="A group of trees and grass&#10;&#10;Description automatically generated">
            <a:extLst>
              <a:ext uri="{FF2B5EF4-FFF2-40B4-BE49-F238E27FC236}">
                <a16:creationId xmlns:a16="http://schemas.microsoft.com/office/drawing/2014/main" id="{A138A135-78ED-49E8-9BAE-4C8092B34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9" y="5273451"/>
            <a:ext cx="2379216" cy="1682106"/>
          </a:xfrm>
          <a:prstGeom prst="rect">
            <a:avLst/>
          </a:prstGeom>
        </p:spPr>
      </p:pic>
      <p:pic>
        <p:nvPicPr>
          <p:cNvPr id="10" name="Picture 9" descr="A group of stars on a black background&#10;&#10;Description automatically generated">
            <a:extLst>
              <a:ext uri="{FF2B5EF4-FFF2-40B4-BE49-F238E27FC236}">
                <a16:creationId xmlns:a16="http://schemas.microsoft.com/office/drawing/2014/main" id="{A0EF9E1F-AA09-46FE-B69C-09D3A4B44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50" y="241295"/>
            <a:ext cx="1838630" cy="1299911"/>
          </a:xfrm>
          <a:prstGeom prst="rect">
            <a:avLst/>
          </a:prstGeom>
        </p:spPr>
      </p:pic>
    </p:spTree>
    <p:extLst>
      <p:ext uri="{BB962C8B-B14F-4D97-AF65-F5344CB8AC3E}">
        <p14:creationId xmlns:p14="http://schemas.microsoft.com/office/powerpoint/2010/main" val="203074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nature, highland&#10;&#10;Description automatically generated">
            <a:extLst>
              <a:ext uri="{FF2B5EF4-FFF2-40B4-BE49-F238E27FC236}">
                <a16:creationId xmlns:a16="http://schemas.microsoft.com/office/drawing/2014/main" id="{319DBE73-8457-3B51-303D-E7C313B1F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TextBox 1">
            <a:extLst>
              <a:ext uri="{FF2B5EF4-FFF2-40B4-BE49-F238E27FC236}">
                <a16:creationId xmlns:a16="http://schemas.microsoft.com/office/drawing/2014/main" id="{28A500B9-09A4-893C-E65D-E0F2DB38EE25}"/>
              </a:ext>
            </a:extLst>
          </p:cNvPr>
          <p:cNvSpPr txBox="1"/>
          <p:nvPr/>
        </p:nvSpPr>
        <p:spPr>
          <a:xfrm>
            <a:off x="1587229" y="26180"/>
            <a:ext cx="6731541" cy="707886"/>
          </a:xfrm>
          <a:prstGeom prst="rect">
            <a:avLst/>
          </a:prstGeom>
          <a:noFill/>
        </p:spPr>
        <p:txBody>
          <a:bodyPr wrap="square" rtlCol="0">
            <a:spAutoFit/>
          </a:bodyPr>
          <a:lstStyle/>
          <a:p>
            <a:pPr algn="ctr"/>
            <a:r>
              <a:rPr lang="en-AU" sz="4000" b="1" u="sng" dirty="0">
                <a:latin typeface="+mj-lt"/>
              </a:rPr>
              <a:t>Personification</a:t>
            </a:r>
          </a:p>
        </p:txBody>
      </p:sp>
      <p:sp>
        <p:nvSpPr>
          <p:cNvPr id="9" name="TextBox 8">
            <a:extLst>
              <a:ext uri="{FF2B5EF4-FFF2-40B4-BE49-F238E27FC236}">
                <a16:creationId xmlns:a16="http://schemas.microsoft.com/office/drawing/2014/main" id="{79F400DD-6DBB-B35A-2091-357440CB2373}"/>
              </a:ext>
            </a:extLst>
          </p:cNvPr>
          <p:cNvSpPr txBox="1"/>
          <p:nvPr/>
        </p:nvSpPr>
        <p:spPr>
          <a:xfrm>
            <a:off x="58741" y="5179604"/>
            <a:ext cx="3600857" cy="369332"/>
          </a:xfrm>
          <a:prstGeom prst="rect">
            <a:avLst/>
          </a:prstGeom>
          <a:noFill/>
        </p:spPr>
        <p:txBody>
          <a:bodyPr wrap="square" rtlCol="0">
            <a:spAutoFit/>
          </a:bodyPr>
          <a:lstStyle/>
          <a:p>
            <a:r>
              <a:rPr lang="en-AU" dirty="0">
                <a:latin typeface="+mj-lt"/>
              </a:rPr>
              <a:t>The </a:t>
            </a:r>
            <a:r>
              <a:rPr lang="en-AU" b="1" u="sng" dirty="0">
                <a:latin typeface="+mj-lt"/>
              </a:rPr>
              <a:t>flowers begged </a:t>
            </a:r>
            <a:r>
              <a:rPr lang="en-AU" dirty="0">
                <a:latin typeface="+mj-lt"/>
              </a:rPr>
              <a:t>for water. </a:t>
            </a:r>
          </a:p>
        </p:txBody>
      </p:sp>
      <p:sp>
        <p:nvSpPr>
          <p:cNvPr id="10" name="TextBox 9">
            <a:extLst>
              <a:ext uri="{FF2B5EF4-FFF2-40B4-BE49-F238E27FC236}">
                <a16:creationId xmlns:a16="http://schemas.microsoft.com/office/drawing/2014/main" id="{6C40D179-527F-4340-A179-F2C1388D2255}"/>
              </a:ext>
            </a:extLst>
          </p:cNvPr>
          <p:cNvSpPr txBox="1"/>
          <p:nvPr/>
        </p:nvSpPr>
        <p:spPr>
          <a:xfrm>
            <a:off x="24759" y="1880154"/>
            <a:ext cx="3600857" cy="646331"/>
          </a:xfrm>
          <a:prstGeom prst="rect">
            <a:avLst/>
          </a:prstGeom>
          <a:noFill/>
        </p:spPr>
        <p:txBody>
          <a:bodyPr wrap="square" rtlCol="0">
            <a:spAutoFit/>
          </a:bodyPr>
          <a:lstStyle/>
          <a:p>
            <a:r>
              <a:rPr lang="en-AU" dirty="0">
                <a:latin typeface="+mj-lt"/>
              </a:rPr>
              <a:t>The </a:t>
            </a:r>
            <a:r>
              <a:rPr lang="en-AU" b="1" u="sng" dirty="0">
                <a:latin typeface="+mj-lt"/>
              </a:rPr>
              <a:t>mountains spoke </a:t>
            </a:r>
            <a:r>
              <a:rPr lang="en-AU" dirty="0">
                <a:latin typeface="+mj-lt"/>
              </a:rPr>
              <a:t>to him as he climbed higher.</a:t>
            </a:r>
          </a:p>
        </p:txBody>
      </p:sp>
      <p:sp>
        <p:nvSpPr>
          <p:cNvPr id="11" name="TextBox 10">
            <a:extLst>
              <a:ext uri="{FF2B5EF4-FFF2-40B4-BE49-F238E27FC236}">
                <a16:creationId xmlns:a16="http://schemas.microsoft.com/office/drawing/2014/main" id="{4877C26B-18E7-723A-400E-0C6B48925154}"/>
              </a:ext>
            </a:extLst>
          </p:cNvPr>
          <p:cNvSpPr txBox="1"/>
          <p:nvPr/>
        </p:nvSpPr>
        <p:spPr>
          <a:xfrm>
            <a:off x="6518341" y="776999"/>
            <a:ext cx="3600857" cy="369332"/>
          </a:xfrm>
          <a:prstGeom prst="rect">
            <a:avLst/>
          </a:prstGeom>
          <a:noFill/>
        </p:spPr>
        <p:txBody>
          <a:bodyPr wrap="square" rtlCol="0">
            <a:spAutoFit/>
          </a:bodyPr>
          <a:lstStyle/>
          <a:p>
            <a:r>
              <a:rPr lang="en-AU" dirty="0">
                <a:latin typeface="+mj-lt"/>
              </a:rPr>
              <a:t>The </a:t>
            </a:r>
            <a:r>
              <a:rPr lang="en-AU" b="1" u="sng" dirty="0">
                <a:latin typeface="+mj-lt"/>
              </a:rPr>
              <a:t>clouds ran </a:t>
            </a:r>
            <a:r>
              <a:rPr lang="en-AU" dirty="0">
                <a:latin typeface="+mj-lt"/>
              </a:rPr>
              <a:t>across the blue sky.</a:t>
            </a:r>
          </a:p>
        </p:txBody>
      </p:sp>
      <p:sp>
        <p:nvSpPr>
          <p:cNvPr id="12" name="TextBox 11">
            <a:extLst>
              <a:ext uri="{FF2B5EF4-FFF2-40B4-BE49-F238E27FC236}">
                <a16:creationId xmlns:a16="http://schemas.microsoft.com/office/drawing/2014/main" id="{1B783746-0112-5414-30EA-49531257D838}"/>
              </a:ext>
            </a:extLst>
          </p:cNvPr>
          <p:cNvSpPr txBox="1"/>
          <p:nvPr/>
        </p:nvSpPr>
        <p:spPr>
          <a:xfrm>
            <a:off x="5733497" y="5896335"/>
            <a:ext cx="4172503" cy="369332"/>
          </a:xfrm>
          <a:prstGeom prst="rect">
            <a:avLst/>
          </a:prstGeom>
          <a:noFill/>
        </p:spPr>
        <p:txBody>
          <a:bodyPr wrap="square" rtlCol="0">
            <a:spAutoFit/>
          </a:bodyPr>
          <a:lstStyle/>
          <a:p>
            <a:r>
              <a:rPr lang="en-AU" dirty="0">
                <a:latin typeface="+mj-lt"/>
              </a:rPr>
              <a:t>The </a:t>
            </a:r>
            <a:r>
              <a:rPr lang="en-AU" b="1" u="sng" dirty="0">
                <a:latin typeface="+mj-lt"/>
              </a:rPr>
              <a:t>grass ran wild </a:t>
            </a:r>
            <a:r>
              <a:rPr lang="en-AU" dirty="0">
                <a:latin typeface="+mj-lt"/>
              </a:rPr>
              <a:t>in the treacherous wind.</a:t>
            </a:r>
          </a:p>
        </p:txBody>
      </p:sp>
      <p:sp>
        <p:nvSpPr>
          <p:cNvPr id="13" name="TextBox 12">
            <a:extLst>
              <a:ext uri="{FF2B5EF4-FFF2-40B4-BE49-F238E27FC236}">
                <a16:creationId xmlns:a16="http://schemas.microsoft.com/office/drawing/2014/main" id="{3DA289EF-118D-41ED-872B-E6A9507083EB}"/>
              </a:ext>
            </a:extLst>
          </p:cNvPr>
          <p:cNvSpPr txBox="1"/>
          <p:nvPr/>
        </p:nvSpPr>
        <p:spPr>
          <a:xfrm>
            <a:off x="58741" y="1135566"/>
            <a:ext cx="3600857" cy="369332"/>
          </a:xfrm>
          <a:prstGeom prst="rect">
            <a:avLst/>
          </a:prstGeom>
          <a:noFill/>
        </p:spPr>
        <p:txBody>
          <a:bodyPr wrap="square" rtlCol="0">
            <a:spAutoFit/>
          </a:bodyPr>
          <a:lstStyle/>
          <a:p>
            <a:r>
              <a:rPr lang="en-AU" dirty="0">
                <a:latin typeface="+mj-lt"/>
              </a:rPr>
              <a:t>The </a:t>
            </a:r>
            <a:r>
              <a:rPr lang="en-AU" b="1" u="sng" dirty="0">
                <a:latin typeface="+mj-lt"/>
              </a:rPr>
              <a:t>Sun smiled </a:t>
            </a:r>
            <a:r>
              <a:rPr lang="en-AU" dirty="0">
                <a:latin typeface="+mj-lt"/>
              </a:rPr>
              <a:t>upon the land.</a:t>
            </a:r>
          </a:p>
        </p:txBody>
      </p:sp>
      <p:sp>
        <p:nvSpPr>
          <p:cNvPr id="14" name="TextBox 13">
            <a:extLst>
              <a:ext uri="{FF2B5EF4-FFF2-40B4-BE49-F238E27FC236}">
                <a16:creationId xmlns:a16="http://schemas.microsoft.com/office/drawing/2014/main" id="{AF996904-DF06-45D7-80EE-2204B0ABF92B}"/>
              </a:ext>
            </a:extLst>
          </p:cNvPr>
          <p:cNvSpPr txBox="1"/>
          <p:nvPr/>
        </p:nvSpPr>
        <p:spPr>
          <a:xfrm>
            <a:off x="3625616" y="1387865"/>
            <a:ext cx="3600857" cy="369332"/>
          </a:xfrm>
          <a:prstGeom prst="rect">
            <a:avLst/>
          </a:prstGeom>
          <a:noFill/>
        </p:spPr>
        <p:txBody>
          <a:bodyPr wrap="square" rtlCol="0">
            <a:spAutoFit/>
          </a:bodyPr>
          <a:lstStyle/>
          <a:p>
            <a:r>
              <a:rPr lang="en-AU" b="1" u="sng" dirty="0">
                <a:latin typeface="+mj-lt"/>
              </a:rPr>
              <a:t>The blue sky glared </a:t>
            </a:r>
            <a:r>
              <a:rPr lang="en-AU" dirty="0">
                <a:latin typeface="+mj-lt"/>
              </a:rPr>
              <a:t>down on them. </a:t>
            </a:r>
          </a:p>
        </p:txBody>
      </p:sp>
      <p:sp>
        <p:nvSpPr>
          <p:cNvPr id="15" name="TextBox 14">
            <a:extLst>
              <a:ext uri="{FF2B5EF4-FFF2-40B4-BE49-F238E27FC236}">
                <a16:creationId xmlns:a16="http://schemas.microsoft.com/office/drawing/2014/main" id="{6CE469A9-C44F-4552-BC7E-9D48659DD198}"/>
              </a:ext>
            </a:extLst>
          </p:cNvPr>
          <p:cNvSpPr txBox="1"/>
          <p:nvPr/>
        </p:nvSpPr>
        <p:spPr>
          <a:xfrm>
            <a:off x="7023365" y="2454274"/>
            <a:ext cx="3600857" cy="369332"/>
          </a:xfrm>
          <a:prstGeom prst="rect">
            <a:avLst/>
          </a:prstGeom>
          <a:noFill/>
        </p:spPr>
        <p:txBody>
          <a:bodyPr wrap="square" rtlCol="0">
            <a:spAutoFit/>
          </a:bodyPr>
          <a:lstStyle/>
          <a:p>
            <a:r>
              <a:rPr lang="en-AU" dirty="0">
                <a:latin typeface="+mj-lt"/>
              </a:rPr>
              <a:t>The </a:t>
            </a:r>
            <a:r>
              <a:rPr lang="en-AU" b="1" u="sng" dirty="0">
                <a:latin typeface="+mj-lt"/>
              </a:rPr>
              <a:t>trees danced </a:t>
            </a:r>
            <a:r>
              <a:rPr lang="en-AU" dirty="0">
                <a:latin typeface="+mj-lt"/>
              </a:rPr>
              <a:t>in the wind.</a:t>
            </a:r>
          </a:p>
        </p:txBody>
      </p:sp>
      <p:pic>
        <p:nvPicPr>
          <p:cNvPr id="16" name="Picture 15" descr="A cartoon sun with a smiling face&#10;&#10;Description automatically generated">
            <a:extLst>
              <a:ext uri="{FF2B5EF4-FFF2-40B4-BE49-F238E27FC236}">
                <a16:creationId xmlns:a16="http://schemas.microsoft.com/office/drawing/2014/main" id="{3AEF3F8C-46C9-4C03-9594-B774EAB2C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5" y="-110013"/>
            <a:ext cx="2013305" cy="1423407"/>
          </a:xfrm>
          <a:prstGeom prst="rect">
            <a:avLst/>
          </a:prstGeom>
        </p:spPr>
      </p:pic>
      <p:pic>
        <p:nvPicPr>
          <p:cNvPr id="4" name="Picture 3" descr="A group of pink flowers&#10;&#10;Description automatically generated">
            <a:extLst>
              <a:ext uri="{FF2B5EF4-FFF2-40B4-BE49-F238E27FC236}">
                <a16:creationId xmlns:a16="http://schemas.microsoft.com/office/drawing/2014/main" id="{FF1C1771-62AE-4E3F-8CCB-8CDAED5B3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7578"/>
            <a:ext cx="2498228" cy="1766247"/>
          </a:xfrm>
          <a:prstGeom prst="rect">
            <a:avLst/>
          </a:prstGeom>
        </p:spPr>
      </p:pic>
      <p:pic>
        <p:nvPicPr>
          <p:cNvPr id="17" name="Picture 16" descr="A blue and white cloud&#10;&#10;Description automatically generated">
            <a:extLst>
              <a:ext uri="{FF2B5EF4-FFF2-40B4-BE49-F238E27FC236}">
                <a16:creationId xmlns:a16="http://schemas.microsoft.com/office/drawing/2014/main" id="{02BFA972-8AF8-49B4-BF6D-489F80FBE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81" y="-245825"/>
            <a:ext cx="1990721" cy="1407440"/>
          </a:xfrm>
          <a:prstGeom prst="rect">
            <a:avLst/>
          </a:prstGeom>
        </p:spPr>
      </p:pic>
      <p:pic>
        <p:nvPicPr>
          <p:cNvPr id="18" name="Picture 17" descr="A group of trees and grass&#10;&#10;Description automatically generated">
            <a:extLst>
              <a:ext uri="{FF2B5EF4-FFF2-40B4-BE49-F238E27FC236}">
                <a16:creationId xmlns:a16="http://schemas.microsoft.com/office/drawing/2014/main" id="{F321D547-1634-496D-AC98-BDC3A5B0DD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3497" y="2568614"/>
            <a:ext cx="4373338" cy="3091950"/>
          </a:xfrm>
          <a:prstGeom prst="rect">
            <a:avLst/>
          </a:prstGeom>
        </p:spPr>
      </p:pic>
    </p:spTree>
    <p:extLst>
      <p:ext uri="{BB962C8B-B14F-4D97-AF65-F5344CB8AC3E}">
        <p14:creationId xmlns:p14="http://schemas.microsoft.com/office/powerpoint/2010/main" val="2537362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Lesson Objectives</a:t>
            </a:r>
          </a:p>
        </p:txBody>
      </p:sp>
      <p:sp>
        <p:nvSpPr>
          <p:cNvPr id="3" name="TextBox 2">
            <a:extLst>
              <a:ext uri="{FF2B5EF4-FFF2-40B4-BE49-F238E27FC236}">
                <a16:creationId xmlns:a16="http://schemas.microsoft.com/office/drawing/2014/main" id="{81BD4FDC-A709-9FCA-56A2-E34BD625EAFE}"/>
              </a:ext>
            </a:extLst>
          </p:cNvPr>
          <p:cNvSpPr txBox="1"/>
          <p:nvPr/>
        </p:nvSpPr>
        <p:spPr>
          <a:xfrm>
            <a:off x="648354" y="1563079"/>
            <a:ext cx="8754893" cy="3472617"/>
          </a:xfrm>
          <a:prstGeom prst="rect">
            <a:avLst/>
          </a:prstGeom>
          <a:noFill/>
        </p:spPr>
        <p:txBody>
          <a:bodyPr wrap="square" rtlCol="0">
            <a:spAutoFit/>
          </a:bodyPr>
          <a:lstStyle/>
          <a:p>
            <a:r>
              <a:rPr lang="en-AU" sz="2800" dirty="0">
                <a:latin typeface="+mj-lt"/>
              </a:rPr>
              <a:t>By the end of this lesson, I will be able to:</a:t>
            </a:r>
          </a:p>
          <a:p>
            <a:endParaRPr lang="en-AU" sz="2800" dirty="0">
              <a:latin typeface="+mj-lt"/>
            </a:endParaRPr>
          </a:p>
          <a:p>
            <a:pPr marL="342900" indent="-342900">
              <a:lnSpc>
                <a:spcPct val="150000"/>
              </a:lnSpc>
              <a:buFontTx/>
              <a:buChar char="-"/>
            </a:pPr>
            <a:r>
              <a:rPr lang="en-AU" sz="2800" dirty="0">
                <a:latin typeface="+mj-lt"/>
              </a:rPr>
              <a:t>Define personification. </a:t>
            </a:r>
          </a:p>
          <a:p>
            <a:pPr marL="342900" indent="-342900">
              <a:lnSpc>
                <a:spcPct val="150000"/>
              </a:lnSpc>
              <a:buFontTx/>
              <a:buChar char="-"/>
            </a:pPr>
            <a:r>
              <a:rPr lang="en-AU" sz="2800" dirty="0">
                <a:latin typeface="+mj-lt"/>
              </a:rPr>
              <a:t>Identify personification in sentences.</a:t>
            </a:r>
          </a:p>
          <a:p>
            <a:pPr marL="342900" indent="-342900">
              <a:lnSpc>
                <a:spcPct val="150000"/>
              </a:lnSpc>
              <a:buFontTx/>
              <a:buChar char="-"/>
            </a:pPr>
            <a:r>
              <a:rPr lang="en-AU" sz="2800" dirty="0">
                <a:latin typeface="+mj-lt"/>
              </a:rPr>
              <a:t>Explain the meaning of sentences with personification.  </a:t>
            </a:r>
          </a:p>
          <a:p>
            <a:pPr marL="342900" indent="-342900">
              <a:lnSpc>
                <a:spcPct val="150000"/>
              </a:lnSpc>
              <a:buFontTx/>
              <a:buChar char="-"/>
            </a:pPr>
            <a:r>
              <a:rPr lang="en-AU" sz="2800" dirty="0">
                <a:latin typeface="+mj-lt"/>
              </a:rPr>
              <a:t>Use personification in sentences. </a:t>
            </a:r>
          </a:p>
        </p:txBody>
      </p:sp>
      <p:pic>
        <p:nvPicPr>
          <p:cNvPr id="5" name="Picture 4" descr="A group of stars on a black background&#10;&#10;Description automatically generated">
            <a:extLst>
              <a:ext uri="{FF2B5EF4-FFF2-40B4-BE49-F238E27FC236}">
                <a16:creationId xmlns:a16="http://schemas.microsoft.com/office/drawing/2014/main" id="{FFFDF0BD-150C-4342-B360-2B3F30BCB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64" y="71545"/>
            <a:ext cx="1588235" cy="1122882"/>
          </a:xfrm>
          <a:prstGeom prst="rect">
            <a:avLst/>
          </a:prstGeom>
        </p:spPr>
      </p:pic>
      <p:pic>
        <p:nvPicPr>
          <p:cNvPr id="8" name="Picture 7" descr="A group of orange and yellow leaves&#10;&#10;Description automatically generated">
            <a:extLst>
              <a:ext uri="{FF2B5EF4-FFF2-40B4-BE49-F238E27FC236}">
                <a16:creationId xmlns:a16="http://schemas.microsoft.com/office/drawing/2014/main" id="{5056C11C-1F58-4F66-BE11-48F53295F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587" y="5294921"/>
            <a:ext cx="2288426" cy="1617917"/>
          </a:xfrm>
          <a:prstGeom prst="rect">
            <a:avLst/>
          </a:prstGeom>
        </p:spPr>
      </p:pic>
      <p:pic>
        <p:nvPicPr>
          <p:cNvPr id="10" name="Picture 9" descr="A cartoon sun with a smiling face&#10;&#10;Description automatically generated">
            <a:extLst>
              <a:ext uri="{FF2B5EF4-FFF2-40B4-BE49-F238E27FC236}">
                <a16:creationId xmlns:a16="http://schemas.microsoft.com/office/drawing/2014/main" id="{214CFB36-DCFF-4E88-92DE-114C49451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202" y="227636"/>
            <a:ext cx="1888887" cy="1335443"/>
          </a:xfrm>
          <a:prstGeom prst="rect">
            <a:avLst/>
          </a:prstGeom>
        </p:spPr>
      </p:pic>
      <p:pic>
        <p:nvPicPr>
          <p:cNvPr id="11" name="Picture 10" descr="A group of trees and grass&#10;&#10;Description automatically generated">
            <a:extLst>
              <a:ext uri="{FF2B5EF4-FFF2-40B4-BE49-F238E27FC236}">
                <a16:creationId xmlns:a16="http://schemas.microsoft.com/office/drawing/2014/main" id="{AD7DBCEB-54A0-452A-A3F4-1CA3A5264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53525"/>
            <a:ext cx="2220171" cy="1569661"/>
          </a:xfrm>
          <a:prstGeom prst="rect">
            <a:avLst/>
          </a:prstGeom>
        </p:spPr>
      </p:pic>
      <p:pic>
        <p:nvPicPr>
          <p:cNvPr id="12" name="Picture 11" descr="A cartoon of a car&#10;&#10;Description automatically generated">
            <a:extLst>
              <a:ext uri="{FF2B5EF4-FFF2-40B4-BE49-F238E27FC236}">
                <a16:creationId xmlns:a16="http://schemas.microsoft.com/office/drawing/2014/main" id="{ED256700-76F0-425E-9AC1-9E0D356FB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783" y="5453526"/>
            <a:ext cx="2220170" cy="1569660"/>
          </a:xfrm>
          <a:prstGeom prst="rect">
            <a:avLst/>
          </a:prstGeom>
        </p:spPr>
      </p:pic>
    </p:spTree>
    <p:extLst>
      <p:ext uri="{BB962C8B-B14F-4D97-AF65-F5344CB8AC3E}">
        <p14:creationId xmlns:p14="http://schemas.microsoft.com/office/powerpoint/2010/main" val="325900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4" y="458639"/>
            <a:ext cx="8754893" cy="1015663"/>
          </a:xfrm>
          <a:prstGeom prst="rect">
            <a:avLst/>
          </a:prstGeom>
          <a:noFill/>
        </p:spPr>
        <p:txBody>
          <a:bodyPr wrap="square" rtlCol="0">
            <a:spAutoFit/>
          </a:bodyPr>
          <a:lstStyle/>
          <a:p>
            <a:pPr algn="ctr"/>
            <a:r>
              <a:rPr lang="en-AU" sz="6000" dirty="0">
                <a:latin typeface="+mj-lt"/>
              </a:rPr>
              <a:t>What is Personification?</a:t>
            </a:r>
          </a:p>
        </p:txBody>
      </p:sp>
      <p:sp>
        <p:nvSpPr>
          <p:cNvPr id="3" name="TextBox 2">
            <a:extLst>
              <a:ext uri="{FF2B5EF4-FFF2-40B4-BE49-F238E27FC236}">
                <a16:creationId xmlns:a16="http://schemas.microsoft.com/office/drawing/2014/main" id="{81BD4FDC-A709-9FCA-56A2-E34BD625EAFE}"/>
              </a:ext>
            </a:extLst>
          </p:cNvPr>
          <p:cNvSpPr txBox="1"/>
          <p:nvPr/>
        </p:nvSpPr>
        <p:spPr>
          <a:xfrm>
            <a:off x="648354" y="1563079"/>
            <a:ext cx="8754893" cy="4154984"/>
          </a:xfrm>
          <a:prstGeom prst="rect">
            <a:avLst/>
          </a:prstGeom>
          <a:noFill/>
        </p:spPr>
        <p:txBody>
          <a:bodyPr wrap="square" rtlCol="0">
            <a:spAutoFit/>
          </a:bodyPr>
          <a:lstStyle/>
          <a:p>
            <a:r>
              <a:rPr lang="en-AU" sz="2400" dirty="0">
                <a:latin typeface="+mj-lt"/>
              </a:rPr>
              <a:t>Personification is when we give human qualities, feelings, or actions to things that are not human. It's like making objects or animals act or feel like people.</a:t>
            </a:r>
          </a:p>
          <a:p>
            <a:endParaRPr lang="en-AU" sz="2400" dirty="0">
              <a:latin typeface="+mj-lt"/>
            </a:endParaRPr>
          </a:p>
          <a:p>
            <a:r>
              <a:rPr lang="en-AU" sz="2400" dirty="0">
                <a:latin typeface="+mj-lt"/>
              </a:rPr>
              <a:t>For example, if we say </a:t>
            </a:r>
            <a:r>
              <a:rPr lang="en-AU" sz="2400" b="1" u="sng" dirty="0">
                <a:solidFill>
                  <a:srgbClr val="00B050"/>
                </a:solidFill>
                <a:latin typeface="+mj-lt"/>
              </a:rPr>
              <a:t>"the sun smiled down on us" </a:t>
            </a:r>
            <a:r>
              <a:rPr lang="en-AU" sz="2400" dirty="0">
                <a:latin typeface="+mj-lt"/>
              </a:rPr>
              <a:t>we're giving the sun the human quality of smiling, even though the sun is not a person and can't really smile.</a:t>
            </a:r>
          </a:p>
          <a:p>
            <a:endParaRPr lang="en-AU" sz="2400" dirty="0">
              <a:latin typeface="+mj-lt"/>
            </a:endParaRPr>
          </a:p>
          <a:p>
            <a:r>
              <a:rPr lang="en-AU" sz="2400" dirty="0">
                <a:latin typeface="+mj-lt"/>
              </a:rPr>
              <a:t>Or if we say </a:t>
            </a:r>
            <a:r>
              <a:rPr lang="en-AU" sz="2400" b="1" u="sng" dirty="0">
                <a:solidFill>
                  <a:srgbClr val="00B050"/>
                </a:solidFill>
                <a:latin typeface="+mj-lt"/>
              </a:rPr>
              <a:t>"the wind whispered through the trees" </a:t>
            </a:r>
            <a:r>
              <a:rPr lang="en-AU" sz="2400" dirty="0">
                <a:latin typeface="+mj-lt"/>
              </a:rPr>
              <a:t>we're giving the wind the human action of whispering, even though the wind can't really talk.</a:t>
            </a:r>
          </a:p>
        </p:txBody>
      </p:sp>
      <p:pic>
        <p:nvPicPr>
          <p:cNvPr id="5" name="Picture 4" descr="A group of stars on a black background&#10;&#10;Description automatically generated">
            <a:extLst>
              <a:ext uri="{FF2B5EF4-FFF2-40B4-BE49-F238E27FC236}">
                <a16:creationId xmlns:a16="http://schemas.microsoft.com/office/drawing/2014/main" id="{FFFDF0BD-150C-4342-B360-2B3F30BCB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64" y="71545"/>
            <a:ext cx="1588235" cy="1122882"/>
          </a:xfrm>
          <a:prstGeom prst="rect">
            <a:avLst/>
          </a:prstGeom>
        </p:spPr>
      </p:pic>
      <p:pic>
        <p:nvPicPr>
          <p:cNvPr id="8" name="Picture 7" descr="A group of orange and yellow leaves&#10;&#10;Description automatically generated">
            <a:extLst>
              <a:ext uri="{FF2B5EF4-FFF2-40B4-BE49-F238E27FC236}">
                <a16:creationId xmlns:a16="http://schemas.microsoft.com/office/drawing/2014/main" id="{5056C11C-1F58-4F66-BE11-48F53295F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587" y="5294921"/>
            <a:ext cx="2288426" cy="1617917"/>
          </a:xfrm>
          <a:prstGeom prst="rect">
            <a:avLst/>
          </a:prstGeom>
        </p:spPr>
      </p:pic>
      <p:pic>
        <p:nvPicPr>
          <p:cNvPr id="10" name="Picture 9" descr="A cartoon sun with a smiling face&#10;&#10;Description automatically generated">
            <a:extLst>
              <a:ext uri="{FF2B5EF4-FFF2-40B4-BE49-F238E27FC236}">
                <a16:creationId xmlns:a16="http://schemas.microsoft.com/office/drawing/2014/main" id="{214CFB36-DCFF-4E88-92DE-114C49451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202" y="227636"/>
            <a:ext cx="1888887" cy="1335443"/>
          </a:xfrm>
          <a:prstGeom prst="rect">
            <a:avLst/>
          </a:prstGeom>
        </p:spPr>
      </p:pic>
      <p:pic>
        <p:nvPicPr>
          <p:cNvPr id="11" name="Picture 10" descr="A group of trees and grass&#10;&#10;Description automatically generated">
            <a:extLst>
              <a:ext uri="{FF2B5EF4-FFF2-40B4-BE49-F238E27FC236}">
                <a16:creationId xmlns:a16="http://schemas.microsoft.com/office/drawing/2014/main" id="{AD7DBCEB-54A0-452A-A3F4-1CA3A5264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53525"/>
            <a:ext cx="2220171" cy="1569661"/>
          </a:xfrm>
          <a:prstGeom prst="rect">
            <a:avLst/>
          </a:prstGeom>
        </p:spPr>
      </p:pic>
      <p:pic>
        <p:nvPicPr>
          <p:cNvPr id="12" name="Picture 11" descr="A cartoon of a car&#10;&#10;Description automatically generated">
            <a:extLst>
              <a:ext uri="{FF2B5EF4-FFF2-40B4-BE49-F238E27FC236}">
                <a16:creationId xmlns:a16="http://schemas.microsoft.com/office/drawing/2014/main" id="{ED256700-76F0-425E-9AC1-9E0D356FB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9783" y="5453526"/>
            <a:ext cx="2220170" cy="1569660"/>
          </a:xfrm>
          <a:prstGeom prst="rect">
            <a:avLst/>
          </a:prstGeom>
        </p:spPr>
      </p:pic>
    </p:spTree>
    <p:extLst>
      <p:ext uri="{BB962C8B-B14F-4D97-AF65-F5344CB8AC3E}">
        <p14:creationId xmlns:p14="http://schemas.microsoft.com/office/powerpoint/2010/main" val="135360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287777" y="520195"/>
            <a:ext cx="9330446" cy="954107"/>
          </a:xfrm>
          <a:prstGeom prst="rect">
            <a:avLst/>
          </a:prstGeom>
          <a:noFill/>
        </p:spPr>
        <p:txBody>
          <a:bodyPr wrap="square" rtlCol="0">
            <a:spAutoFit/>
          </a:bodyPr>
          <a:lstStyle/>
          <a:p>
            <a:pPr algn="ctr"/>
            <a:r>
              <a:rPr lang="en-AU" sz="5400" dirty="0">
                <a:latin typeface="+mj-lt"/>
              </a:rPr>
              <a:t>Why do we use personification?</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4832092"/>
          </a:xfrm>
          <a:prstGeom prst="rect">
            <a:avLst/>
          </a:prstGeom>
          <a:noFill/>
        </p:spPr>
        <p:txBody>
          <a:bodyPr wrap="square" rtlCol="0">
            <a:spAutoFit/>
          </a:bodyPr>
          <a:lstStyle/>
          <a:p>
            <a:r>
              <a:rPr lang="en-AU" sz="2200" dirty="0">
                <a:latin typeface="+mj-lt"/>
              </a:rPr>
              <a:t>We use personification in writing to make our words more exciting and interesting. It helps us describe things in a way that makes them seem alive, even if they're not.</a:t>
            </a:r>
          </a:p>
          <a:p>
            <a:endParaRPr lang="en-AU" sz="2200" dirty="0">
              <a:latin typeface="+mj-lt"/>
            </a:endParaRPr>
          </a:p>
          <a:p>
            <a:r>
              <a:rPr lang="en-AU" sz="2200" dirty="0">
                <a:latin typeface="+mj-lt"/>
              </a:rPr>
              <a:t>When we give human qualities to objects or animals, it helps us imagine them better and understand them more. It's like bringing them to life in our stories or poems.</a:t>
            </a:r>
          </a:p>
          <a:p>
            <a:endParaRPr lang="en-AU" sz="2200" dirty="0">
              <a:latin typeface="+mj-lt"/>
            </a:endParaRPr>
          </a:p>
          <a:p>
            <a:r>
              <a:rPr lang="en-AU" sz="2200" dirty="0">
                <a:latin typeface="+mj-lt"/>
              </a:rPr>
              <a:t>For example, instead of saying "the leaves fell from the tree," we could say "the leaves danced down from the tree." By using personification and saying the leaves danced, it makes the scene more vivid and fun to picture.</a:t>
            </a:r>
          </a:p>
          <a:p>
            <a:endParaRPr lang="en-AU" sz="2200" dirty="0">
              <a:latin typeface="+mj-lt"/>
            </a:endParaRPr>
          </a:p>
          <a:p>
            <a:r>
              <a:rPr lang="en-AU" sz="2200" dirty="0">
                <a:latin typeface="+mj-lt"/>
              </a:rPr>
              <a:t>So, personification makes our writing more colourful and helps us create lively, imaginative worlds in our stories and poems!</a:t>
            </a:r>
          </a:p>
        </p:txBody>
      </p:sp>
      <p:pic>
        <p:nvPicPr>
          <p:cNvPr id="7" name="Picture 6" descr="A group of yellow stars&#10;&#10;Description automatically generated">
            <a:extLst>
              <a:ext uri="{FF2B5EF4-FFF2-40B4-BE49-F238E27FC236}">
                <a16:creationId xmlns:a16="http://schemas.microsoft.com/office/drawing/2014/main" id="{A6679EBC-F715-4D16-AC6A-5982EB33A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149" y="2182264"/>
            <a:ext cx="1526551" cy="1079272"/>
          </a:xfrm>
          <a:prstGeom prst="rect">
            <a:avLst/>
          </a:prstGeom>
        </p:spPr>
      </p:pic>
      <p:pic>
        <p:nvPicPr>
          <p:cNvPr id="9" name="Picture 8" descr="A yellow moon and stars&#10;&#10;Description automatically generated">
            <a:extLst>
              <a:ext uri="{FF2B5EF4-FFF2-40B4-BE49-F238E27FC236}">
                <a16:creationId xmlns:a16="http://schemas.microsoft.com/office/drawing/2014/main" id="{E5FB31F3-8D6C-47C8-B70B-AE12203A5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6" y="0"/>
            <a:ext cx="1083932" cy="766340"/>
          </a:xfrm>
          <a:prstGeom prst="rect">
            <a:avLst/>
          </a:prstGeom>
        </p:spPr>
      </p:pic>
      <p:pic>
        <p:nvPicPr>
          <p:cNvPr id="13" name="Picture 12" descr="A pencil with a pink eraser&#10;&#10;Description automatically generated">
            <a:extLst>
              <a:ext uri="{FF2B5EF4-FFF2-40B4-BE49-F238E27FC236}">
                <a16:creationId xmlns:a16="http://schemas.microsoft.com/office/drawing/2014/main" id="{0F49F900-25F9-473F-B3B3-7CBDB19E3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149" y="5690308"/>
            <a:ext cx="1287074" cy="909961"/>
          </a:xfrm>
          <a:prstGeom prst="rect">
            <a:avLst/>
          </a:prstGeom>
        </p:spPr>
      </p:pic>
    </p:spTree>
    <p:extLst>
      <p:ext uri="{BB962C8B-B14F-4D97-AF65-F5344CB8AC3E}">
        <p14:creationId xmlns:p14="http://schemas.microsoft.com/office/powerpoint/2010/main" val="35359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1118586" y="458639"/>
            <a:ext cx="7803471" cy="1015663"/>
          </a:xfrm>
          <a:prstGeom prst="rect">
            <a:avLst/>
          </a:prstGeom>
          <a:noFill/>
        </p:spPr>
        <p:txBody>
          <a:bodyPr wrap="square" rtlCol="0">
            <a:spAutoFit/>
          </a:bodyPr>
          <a:lstStyle/>
          <a:p>
            <a:pPr algn="ctr"/>
            <a:r>
              <a:rPr lang="en-AU" sz="6000" dirty="0">
                <a:latin typeface="+mj-lt"/>
              </a:rPr>
              <a:t>Personification Examples</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4154984"/>
          </a:xfrm>
          <a:prstGeom prst="rect">
            <a:avLst/>
          </a:prstGeom>
          <a:noFill/>
        </p:spPr>
        <p:txBody>
          <a:bodyPr wrap="square" rtlCol="0">
            <a:spAutoFit/>
          </a:bodyPr>
          <a:lstStyle/>
          <a:p>
            <a:pPr marL="457200" indent="-457200">
              <a:buFont typeface="Wingdings" panose="05000000000000000000" pitchFamily="2" charset="2"/>
              <a:buChar char="q"/>
            </a:pPr>
            <a:r>
              <a:rPr lang="en-AU" sz="2400" b="1" dirty="0">
                <a:solidFill>
                  <a:srgbClr val="0070C0"/>
                </a:solidFill>
                <a:latin typeface="+mj-lt"/>
              </a:rPr>
              <a:t>The sun smiled down on the playground.</a:t>
            </a:r>
          </a:p>
          <a:p>
            <a:r>
              <a:rPr lang="en-AU" sz="2400" dirty="0">
                <a:latin typeface="+mj-lt"/>
              </a:rPr>
              <a:t>The sun can't really smile, but saying it smiled helps us imagine it shining warmly, making the day feel happy and bright.</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stars whispered secrets to each other in the night sky.</a:t>
            </a:r>
          </a:p>
          <a:p>
            <a:r>
              <a:rPr lang="en-AU" sz="2400" dirty="0">
                <a:latin typeface="+mj-lt"/>
              </a:rPr>
              <a:t>Stars can't talk or whisper, but saying they whispered secrets adds a magical feeling to the night sky.</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river danced over the rocks on its way to the sea.</a:t>
            </a:r>
          </a:p>
          <a:p>
            <a:r>
              <a:rPr lang="en-AU" sz="2400" dirty="0">
                <a:latin typeface="+mj-lt"/>
              </a:rPr>
              <a:t>Rivers don't dance, but saying it danced helps us picture it flowing gracefully and joyfully over the rocks.</a:t>
            </a:r>
          </a:p>
        </p:txBody>
      </p:sp>
      <p:pic>
        <p:nvPicPr>
          <p:cNvPr id="9" name="Picture 8" descr="A group of stars on a black background&#10;&#10;Description automatically generated">
            <a:extLst>
              <a:ext uri="{FF2B5EF4-FFF2-40B4-BE49-F238E27FC236}">
                <a16:creationId xmlns:a16="http://schemas.microsoft.com/office/drawing/2014/main" id="{BD38F1B6-3981-45F3-B01D-4EA97A29E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7370" y="2002449"/>
            <a:ext cx="1838630" cy="1299911"/>
          </a:xfrm>
          <a:prstGeom prst="rect">
            <a:avLst/>
          </a:prstGeom>
        </p:spPr>
      </p:pic>
      <p:pic>
        <p:nvPicPr>
          <p:cNvPr id="13" name="Picture 12" descr="A group of orange and yellow leaves&#10;&#10;Description automatically generated">
            <a:extLst>
              <a:ext uri="{FF2B5EF4-FFF2-40B4-BE49-F238E27FC236}">
                <a16:creationId xmlns:a16="http://schemas.microsoft.com/office/drawing/2014/main" id="{25581D97-EE46-4186-A59F-37395465D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673" y="5066101"/>
            <a:ext cx="2270163" cy="1605005"/>
          </a:xfrm>
          <a:prstGeom prst="rect">
            <a:avLst/>
          </a:prstGeom>
        </p:spPr>
      </p:pic>
      <p:pic>
        <p:nvPicPr>
          <p:cNvPr id="15" name="Picture 14" descr="A cartoon sun with a smiling face&#10;&#10;Description automatically generated">
            <a:extLst>
              <a:ext uri="{FF2B5EF4-FFF2-40B4-BE49-F238E27FC236}">
                <a16:creationId xmlns:a16="http://schemas.microsoft.com/office/drawing/2014/main" id="{4ED1EAF3-F142-4554-8E2C-EFC345C73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 y="90448"/>
            <a:ext cx="1681846" cy="1189065"/>
          </a:xfrm>
          <a:prstGeom prst="rect">
            <a:avLst/>
          </a:prstGeom>
        </p:spPr>
      </p:pic>
      <p:pic>
        <p:nvPicPr>
          <p:cNvPr id="16" name="Picture 15" descr="A group of trees and grass&#10;&#10;Description automatically generated">
            <a:extLst>
              <a:ext uri="{FF2B5EF4-FFF2-40B4-BE49-F238E27FC236}">
                <a16:creationId xmlns:a16="http://schemas.microsoft.com/office/drawing/2014/main" id="{231BEF77-0B28-4323-BF75-A8787F73D8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64" y="5440175"/>
            <a:ext cx="2005410" cy="1417825"/>
          </a:xfrm>
          <a:prstGeom prst="rect">
            <a:avLst/>
          </a:prstGeom>
        </p:spPr>
      </p:pic>
    </p:spTree>
    <p:extLst>
      <p:ext uri="{BB962C8B-B14F-4D97-AF65-F5344CB8AC3E}">
        <p14:creationId xmlns:p14="http://schemas.microsoft.com/office/powerpoint/2010/main" val="122968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1085036" y="429456"/>
            <a:ext cx="7735921" cy="1015663"/>
          </a:xfrm>
          <a:prstGeom prst="rect">
            <a:avLst/>
          </a:prstGeom>
          <a:noFill/>
        </p:spPr>
        <p:txBody>
          <a:bodyPr wrap="square" rtlCol="0">
            <a:spAutoFit/>
          </a:bodyPr>
          <a:lstStyle/>
          <a:p>
            <a:pPr algn="ctr"/>
            <a:r>
              <a:rPr lang="en-AU" sz="6000" dirty="0">
                <a:latin typeface="+mj-lt"/>
              </a:rPr>
              <a:t>Let’s Try Together</a:t>
            </a:r>
          </a:p>
        </p:txBody>
      </p:sp>
      <p:sp>
        <p:nvSpPr>
          <p:cNvPr id="3" name="TextBox 2">
            <a:extLst>
              <a:ext uri="{FF2B5EF4-FFF2-40B4-BE49-F238E27FC236}">
                <a16:creationId xmlns:a16="http://schemas.microsoft.com/office/drawing/2014/main" id="{81BD4FDC-A709-9FCA-56A2-E34BD625EAFE}"/>
              </a:ext>
            </a:extLst>
          </p:cNvPr>
          <p:cNvSpPr txBox="1"/>
          <p:nvPr/>
        </p:nvSpPr>
        <p:spPr>
          <a:xfrm>
            <a:off x="575551" y="1445119"/>
            <a:ext cx="8754893" cy="4154984"/>
          </a:xfrm>
          <a:prstGeom prst="rect">
            <a:avLst/>
          </a:prstGeom>
          <a:noFill/>
        </p:spPr>
        <p:txBody>
          <a:bodyPr wrap="square" rtlCol="0">
            <a:spAutoFit/>
          </a:bodyPr>
          <a:lstStyle/>
          <a:p>
            <a:r>
              <a:rPr lang="en-AU" sz="2400" dirty="0">
                <a:latin typeface="+mj-lt"/>
              </a:rPr>
              <a:t>Try to explain the personification in each sentence.</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moon peeked out from behind the clouds, playing hide-and-seek with the night.</a:t>
            </a:r>
          </a:p>
          <a:p>
            <a:r>
              <a:rPr lang="en-AU" sz="2400" dirty="0">
                <a:latin typeface="+mj-lt"/>
              </a:rPr>
              <a:t>The moon can't actually play games like hide-and-seek, but saying it did adds a playful feeling to the description of the night sky.</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wind whispered secrets as it rustled through the leaves of the trees.</a:t>
            </a:r>
          </a:p>
          <a:p>
            <a:r>
              <a:rPr lang="en-AU" sz="2400" dirty="0">
                <a:latin typeface="+mj-lt"/>
              </a:rPr>
              <a:t>Wind can't whisper secrets, but saying it whispered adds a mysterious and secretive atmosphere to the scene, making it more intriguing.</a:t>
            </a:r>
          </a:p>
        </p:txBody>
      </p:sp>
      <p:pic>
        <p:nvPicPr>
          <p:cNvPr id="11" name="Picture 10" descr="A group of orange and yellow leaves&#10;&#10;Description automatically generated">
            <a:extLst>
              <a:ext uri="{FF2B5EF4-FFF2-40B4-BE49-F238E27FC236}">
                <a16:creationId xmlns:a16="http://schemas.microsoft.com/office/drawing/2014/main" id="{CA2F4980-537C-4568-A7F7-C548126A4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316" y="5565307"/>
            <a:ext cx="1788978" cy="1264808"/>
          </a:xfrm>
          <a:prstGeom prst="rect">
            <a:avLst/>
          </a:prstGeom>
        </p:spPr>
      </p:pic>
      <p:pic>
        <p:nvPicPr>
          <p:cNvPr id="12" name="Picture 11" descr="A yellow moon and stars&#10;&#10;Description automatically generated">
            <a:extLst>
              <a:ext uri="{FF2B5EF4-FFF2-40B4-BE49-F238E27FC236}">
                <a16:creationId xmlns:a16="http://schemas.microsoft.com/office/drawing/2014/main" id="{A5E8EB58-128E-4F4E-8C2B-F47264A614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44016" cy="1445119"/>
          </a:xfrm>
          <a:prstGeom prst="rect">
            <a:avLst/>
          </a:prstGeom>
        </p:spPr>
      </p:pic>
      <p:pic>
        <p:nvPicPr>
          <p:cNvPr id="15" name="Picture 14" descr="A cartoon of a car&#10;&#10;Description automatically generated">
            <a:extLst>
              <a:ext uri="{FF2B5EF4-FFF2-40B4-BE49-F238E27FC236}">
                <a16:creationId xmlns:a16="http://schemas.microsoft.com/office/drawing/2014/main" id="{702BE6CF-C4BB-4C77-A0BF-519682EC2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1" y="5412881"/>
            <a:ext cx="2220170" cy="1569660"/>
          </a:xfrm>
          <a:prstGeom prst="rect">
            <a:avLst/>
          </a:prstGeom>
        </p:spPr>
      </p:pic>
      <p:pic>
        <p:nvPicPr>
          <p:cNvPr id="17" name="Picture 16" descr="A book with stars flying out of it&#10;&#10;Description automatically generated">
            <a:extLst>
              <a:ext uri="{FF2B5EF4-FFF2-40B4-BE49-F238E27FC236}">
                <a16:creationId xmlns:a16="http://schemas.microsoft.com/office/drawing/2014/main" id="{9E4C492B-0440-4118-95B0-7AB38128F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3663" y="857434"/>
            <a:ext cx="1838631" cy="1299912"/>
          </a:xfrm>
          <a:prstGeom prst="rect">
            <a:avLst/>
          </a:prstGeom>
        </p:spPr>
      </p:pic>
    </p:spTree>
    <p:extLst>
      <p:ext uri="{BB962C8B-B14F-4D97-AF65-F5344CB8AC3E}">
        <p14:creationId xmlns:p14="http://schemas.microsoft.com/office/powerpoint/2010/main" val="151512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1085036" y="429456"/>
            <a:ext cx="7735921" cy="1015663"/>
          </a:xfrm>
          <a:prstGeom prst="rect">
            <a:avLst/>
          </a:prstGeom>
          <a:noFill/>
        </p:spPr>
        <p:txBody>
          <a:bodyPr wrap="square" rtlCol="0">
            <a:spAutoFit/>
          </a:bodyPr>
          <a:lstStyle/>
          <a:p>
            <a:pPr algn="ctr"/>
            <a:r>
              <a:rPr lang="en-AU" sz="6000" dirty="0">
                <a:latin typeface="+mj-lt"/>
              </a:rPr>
              <a:t>Let’s Try Together</a:t>
            </a:r>
          </a:p>
        </p:txBody>
      </p:sp>
      <p:sp>
        <p:nvSpPr>
          <p:cNvPr id="3" name="TextBox 2">
            <a:extLst>
              <a:ext uri="{FF2B5EF4-FFF2-40B4-BE49-F238E27FC236}">
                <a16:creationId xmlns:a16="http://schemas.microsoft.com/office/drawing/2014/main" id="{81BD4FDC-A709-9FCA-56A2-E34BD625EAFE}"/>
              </a:ext>
            </a:extLst>
          </p:cNvPr>
          <p:cNvSpPr txBox="1"/>
          <p:nvPr/>
        </p:nvSpPr>
        <p:spPr>
          <a:xfrm>
            <a:off x="575551" y="1445119"/>
            <a:ext cx="8754893" cy="4524315"/>
          </a:xfrm>
          <a:prstGeom prst="rect">
            <a:avLst/>
          </a:prstGeom>
          <a:noFill/>
        </p:spPr>
        <p:txBody>
          <a:bodyPr wrap="square" rtlCol="0">
            <a:spAutoFit/>
          </a:bodyPr>
          <a:lstStyle/>
          <a:p>
            <a:r>
              <a:rPr lang="en-AU" sz="2400" dirty="0">
                <a:latin typeface="+mj-lt"/>
              </a:rPr>
              <a:t>Try to explain the personification in each sentence.</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lonely house sighed as it watched the world pass by outside its window.</a:t>
            </a:r>
          </a:p>
          <a:p>
            <a:r>
              <a:rPr lang="en-AU" sz="2400" dirty="0">
                <a:latin typeface="+mj-lt"/>
              </a:rPr>
              <a:t>Houses can't really feel loneliness or sigh, but saying it sighed adds a sense of longing, making the house seem more human-like.</a:t>
            </a:r>
          </a:p>
          <a:p>
            <a:endParaRPr lang="en-AU" sz="2400" dirty="0">
              <a:latin typeface="+mj-lt"/>
            </a:endParaRPr>
          </a:p>
          <a:p>
            <a:pPr marL="457200" indent="-457200">
              <a:buFont typeface="Wingdings" panose="05000000000000000000" pitchFamily="2" charset="2"/>
              <a:buChar char="q"/>
            </a:pPr>
            <a:r>
              <a:rPr lang="en-AU" sz="2400" b="1" dirty="0">
                <a:solidFill>
                  <a:srgbClr val="0070C0"/>
                </a:solidFill>
                <a:latin typeface="+mj-lt"/>
              </a:rPr>
              <a:t>The waves whispered secrets to the shore as they gently caressed the sand.</a:t>
            </a:r>
          </a:p>
          <a:p>
            <a:r>
              <a:rPr lang="en-AU" sz="2400" dirty="0">
                <a:latin typeface="+mj-lt"/>
              </a:rPr>
              <a:t>Waves can't whisper or share secrets, but saying they whispered secrets adds a sense of mystery to the relationship between the waves and the shore.</a:t>
            </a:r>
          </a:p>
        </p:txBody>
      </p:sp>
      <p:pic>
        <p:nvPicPr>
          <p:cNvPr id="18" name="Picture 17" descr="A cartoon of a wooden house&#10;&#10;Description automatically generated">
            <a:extLst>
              <a:ext uri="{FF2B5EF4-FFF2-40B4-BE49-F238E27FC236}">
                <a16:creationId xmlns:a16="http://schemas.microsoft.com/office/drawing/2014/main" id="{45A482AB-B380-4ABB-81AD-C1CB5FFCC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06"/>
            <a:ext cx="1838632" cy="1299913"/>
          </a:xfrm>
          <a:prstGeom prst="rect">
            <a:avLst/>
          </a:prstGeom>
        </p:spPr>
      </p:pic>
      <p:pic>
        <p:nvPicPr>
          <p:cNvPr id="9" name="Picture 8" descr="A group of stars on a black background&#10;&#10;Description automatically generated">
            <a:extLst>
              <a:ext uri="{FF2B5EF4-FFF2-40B4-BE49-F238E27FC236}">
                <a16:creationId xmlns:a16="http://schemas.microsoft.com/office/drawing/2014/main" id="{6E537932-5F05-41A2-8E55-DCC7437D5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031" y="5646722"/>
            <a:ext cx="1588235" cy="1122882"/>
          </a:xfrm>
          <a:prstGeom prst="rect">
            <a:avLst/>
          </a:prstGeom>
        </p:spPr>
      </p:pic>
      <p:pic>
        <p:nvPicPr>
          <p:cNvPr id="10" name="Picture 9" descr="A cartoon sun with a smiling face&#10;&#10;Description automatically generated">
            <a:extLst>
              <a:ext uri="{FF2B5EF4-FFF2-40B4-BE49-F238E27FC236}">
                <a16:creationId xmlns:a16="http://schemas.microsoft.com/office/drawing/2014/main" id="{F8395776-7A7A-48E2-B441-94D2FB375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50" y="381322"/>
            <a:ext cx="2047352" cy="1447478"/>
          </a:xfrm>
          <a:prstGeom prst="rect">
            <a:avLst/>
          </a:prstGeom>
        </p:spPr>
      </p:pic>
    </p:spTree>
    <p:extLst>
      <p:ext uri="{BB962C8B-B14F-4D97-AF65-F5344CB8AC3E}">
        <p14:creationId xmlns:p14="http://schemas.microsoft.com/office/powerpoint/2010/main" val="3329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1085040" y="458639"/>
            <a:ext cx="7735921" cy="1015663"/>
          </a:xfrm>
          <a:prstGeom prst="rect">
            <a:avLst/>
          </a:prstGeom>
          <a:noFill/>
        </p:spPr>
        <p:txBody>
          <a:bodyPr wrap="square" rtlCol="0">
            <a:spAutoFit/>
          </a:bodyPr>
          <a:lstStyle/>
          <a:p>
            <a:pPr algn="ctr"/>
            <a:r>
              <a:rPr lang="en-AU" sz="6000" dirty="0">
                <a:latin typeface="+mj-lt"/>
              </a:rPr>
              <a:t>Writing Personification</a:t>
            </a:r>
          </a:p>
        </p:txBody>
      </p:sp>
      <p:sp>
        <p:nvSpPr>
          <p:cNvPr id="3" name="TextBox 2">
            <a:extLst>
              <a:ext uri="{FF2B5EF4-FFF2-40B4-BE49-F238E27FC236}">
                <a16:creationId xmlns:a16="http://schemas.microsoft.com/office/drawing/2014/main" id="{81BD4FDC-A709-9FCA-56A2-E34BD625EAFE}"/>
              </a:ext>
            </a:extLst>
          </p:cNvPr>
          <p:cNvSpPr txBox="1"/>
          <p:nvPr/>
        </p:nvSpPr>
        <p:spPr>
          <a:xfrm>
            <a:off x="612843" y="1474302"/>
            <a:ext cx="8754893" cy="3831305"/>
          </a:xfrm>
          <a:prstGeom prst="rect">
            <a:avLst/>
          </a:prstGeom>
          <a:noFill/>
        </p:spPr>
        <p:txBody>
          <a:bodyPr wrap="square" rtlCol="0">
            <a:spAutoFit/>
          </a:bodyPr>
          <a:lstStyle/>
          <a:p>
            <a:r>
              <a:rPr lang="en-AU" sz="2600" dirty="0">
                <a:latin typeface="+mj-lt"/>
              </a:rPr>
              <a:t>Write your own personification. </a:t>
            </a:r>
          </a:p>
          <a:p>
            <a:endParaRPr lang="en-AU" sz="2600" dirty="0">
              <a:latin typeface="+mj-lt"/>
            </a:endParaRPr>
          </a:p>
          <a:p>
            <a:pPr marL="457200" indent="-457200">
              <a:lnSpc>
                <a:spcPct val="150000"/>
              </a:lnSpc>
              <a:buFont typeface="Wingdings" panose="05000000000000000000" pitchFamily="2" charset="2"/>
              <a:buChar char="q"/>
            </a:pPr>
            <a:r>
              <a:rPr lang="en-AU" sz="2600" dirty="0">
                <a:latin typeface="+mj-lt"/>
              </a:rPr>
              <a:t>The wind…</a:t>
            </a:r>
          </a:p>
          <a:p>
            <a:pPr marL="457200" indent="-457200">
              <a:lnSpc>
                <a:spcPct val="150000"/>
              </a:lnSpc>
              <a:buFont typeface="Wingdings" panose="05000000000000000000" pitchFamily="2" charset="2"/>
              <a:buChar char="q"/>
            </a:pPr>
            <a:r>
              <a:rPr lang="en-AU" sz="2600" dirty="0">
                <a:latin typeface="+mj-lt"/>
              </a:rPr>
              <a:t>The thunder…</a:t>
            </a:r>
          </a:p>
          <a:p>
            <a:pPr marL="457200" indent="-457200">
              <a:lnSpc>
                <a:spcPct val="150000"/>
              </a:lnSpc>
              <a:buFont typeface="Wingdings" panose="05000000000000000000" pitchFamily="2" charset="2"/>
              <a:buChar char="q"/>
            </a:pPr>
            <a:r>
              <a:rPr lang="en-AU" sz="2600" dirty="0">
                <a:latin typeface="+mj-lt"/>
              </a:rPr>
              <a:t>The book… </a:t>
            </a:r>
          </a:p>
          <a:p>
            <a:pPr marL="457200" indent="-457200">
              <a:lnSpc>
                <a:spcPct val="150000"/>
              </a:lnSpc>
              <a:buFont typeface="Wingdings" panose="05000000000000000000" pitchFamily="2" charset="2"/>
              <a:buChar char="q"/>
            </a:pPr>
            <a:r>
              <a:rPr lang="en-AU" sz="2600" dirty="0">
                <a:latin typeface="+mj-lt"/>
              </a:rPr>
              <a:t>The old stairs…</a:t>
            </a:r>
          </a:p>
          <a:p>
            <a:pPr marL="457200" indent="-457200">
              <a:lnSpc>
                <a:spcPct val="150000"/>
              </a:lnSpc>
              <a:buFont typeface="Wingdings" panose="05000000000000000000" pitchFamily="2" charset="2"/>
              <a:buChar char="q"/>
            </a:pPr>
            <a:r>
              <a:rPr lang="en-AU" sz="2600" dirty="0">
                <a:latin typeface="+mj-lt"/>
              </a:rPr>
              <a:t>The waves… </a:t>
            </a:r>
          </a:p>
        </p:txBody>
      </p:sp>
      <p:pic>
        <p:nvPicPr>
          <p:cNvPr id="9" name="Picture 8" descr="A group of yellow stars&#10;&#10;Description automatically generated">
            <a:extLst>
              <a:ext uri="{FF2B5EF4-FFF2-40B4-BE49-F238E27FC236}">
                <a16:creationId xmlns:a16="http://schemas.microsoft.com/office/drawing/2014/main" id="{5B79B8FE-BB2F-4369-AC67-D809D16E5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8" y="166456"/>
            <a:ext cx="1436581" cy="1015663"/>
          </a:xfrm>
          <a:prstGeom prst="rect">
            <a:avLst/>
          </a:prstGeom>
        </p:spPr>
      </p:pic>
      <p:pic>
        <p:nvPicPr>
          <p:cNvPr id="14" name="Picture 13" descr="A group of trees and grass&#10;&#10;Description automatically generated">
            <a:extLst>
              <a:ext uri="{FF2B5EF4-FFF2-40B4-BE49-F238E27FC236}">
                <a16:creationId xmlns:a16="http://schemas.microsoft.com/office/drawing/2014/main" id="{89E41A53-0C30-4415-8AED-11AF54B46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19" y="5255345"/>
            <a:ext cx="2319155" cy="1639643"/>
          </a:xfrm>
          <a:prstGeom prst="rect">
            <a:avLst/>
          </a:prstGeom>
        </p:spPr>
      </p:pic>
      <p:pic>
        <p:nvPicPr>
          <p:cNvPr id="16" name="Picture 15" descr="A pencil with a pink eraser&#10;&#10;Description automatically generated">
            <a:extLst>
              <a:ext uri="{FF2B5EF4-FFF2-40B4-BE49-F238E27FC236}">
                <a16:creationId xmlns:a16="http://schemas.microsoft.com/office/drawing/2014/main" id="{0F1A501A-E7EB-4FC5-9794-4E64BFB1D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0812" y="373720"/>
            <a:ext cx="1287074" cy="909961"/>
          </a:xfrm>
          <a:prstGeom prst="rect">
            <a:avLst/>
          </a:prstGeom>
        </p:spPr>
      </p:pic>
      <p:pic>
        <p:nvPicPr>
          <p:cNvPr id="17" name="Picture 16" descr="A book with stars flying out of it&#10;&#10;Description automatically generated">
            <a:extLst>
              <a:ext uri="{FF2B5EF4-FFF2-40B4-BE49-F238E27FC236}">
                <a16:creationId xmlns:a16="http://schemas.microsoft.com/office/drawing/2014/main" id="{44ED18D9-66DF-4BC9-ADBD-D071088E6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7064" y="5250800"/>
            <a:ext cx="2220171" cy="1569661"/>
          </a:xfrm>
          <a:prstGeom prst="rect">
            <a:avLst/>
          </a:prstGeom>
        </p:spPr>
      </p:pic>
    </p:spTree>
    <p:extLst>
      <p:ext uri="{BB962C8B-B14F-4D97-AF65-F5344CB8AC3E}">
        <p14:creationId xmlns:p14="http://schemas.microsoft.com/office/powerpoint/2010/main" val="364077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A500B9-09A4-893C-E65D-E0F2DB38EE25}"/>
              </a:ext>
            </a:extLst>
          </p:cNvPr>
          <p:cNvSpPr txBox="1"/>
          <p:nvPr/>
        </p:nvSpPr>
        <p:spPr>
          <a:xfrm>
            <a:off x="575553" y="315273"/>
            <a:ext cx="8754893" cy="1015663"/>
          </a:xfrm>
          <a:prstGeom prst="rect">
            <a:avLst/>
          </a:prstGeom>
          <a:noFill/>
        </p:spPr>
        <p:txBody>
          <a:bodyPr wrap="square" rtlCol="0">
            <a:spAutoFit/>
          </a:bodyPr>
          <a:lstStyle/>
          <a:p>
            <a:pPr algn="ctr"/>
            <a:r>
              <a:rPr lang="en-AU" sz="6000" dirty="0">
                <a:latin typeface="+mj-lt"/>
              </a:rPr>
              <a:t>Personification</a:t>
            </a:r>
          </a:p>
        </p:txBody>
      </p:sp>
      <p:pic>
        <p:nvPicPr>
          <p:cNvPr id="6" name="Picture 5" descr="A wave in the ocean&#10;&#10;Description automatically generated">
            <a:extLst>
              <a:ext uri="{FF2B5EF4-FFF2-40B4-BE49-F238E27FC236}">
                <a16:creationId xmlns:a16="http://schemas.microsoft.com/office/drawing/2014/main" id="{8744B67E-8B24-4639-AD93-65664998D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066" y="1623179"/>
            <a:ext cx="3358694" cy="2374596"/>
          </a:xfrm>
          <a:prstGeom prst="rect">
            <a:avLst/>
          </a:prstGeom>
          <a:effectLst>
            <a:glow rad="63500">
              <a:schemeClr val="accent5">
                <a:satMod val="175000"/>
                <a:alpha val="40000"/>
              </a:schemeClr>
            </a:glow>
            <a:softEdge rad="63500"/>
          </a:effectLst>
        </p:spPr>
      </p:pic>
      <p:pic>
        <p:nvPicPr>
          <p:cNvPr id="10" name="Picture 9" descr="A galaxy with stars in the sky&#10;&#10;Description automatically generated">
            <a:extLst>
              <a:ext uri="{FF2B5EF4-FFF2-40B4-BE49-F238E27FC236}">
                <a16:creationId xmlns:a16="http://schemas.microsoft.com/office/drawing/2014/main" id="{1182E4EF-1493-4D72-8C4A-524296750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863" y="1461605"/>
            <a:ext cx="3815764" cy="2697745"/>
          </a:xfrm>
          <a:prstGeom prst="rect">
            <a:avLst/>
          </a:prstGeom>
          <a:effectLst>
            <a:glow rad="63500">
              <a:schemeClr val="accent5">
                <a:satMod val="175000"/>
                <a:alpha val="40000"/>
              </a:schemeClr>
            </a:glow>
            <a:softEdge rad="63500"/>
          </a:effectLst>
        </p:spPr>
      </p:pic>
      <p:pic>
        <p:nvPicPr>
          <p:cNvPr id="18" name="Picture 17" descr="A large tree with the sun shining through it&#10;&#10;Description automatically generated">
            <a:extLst>
              <a:ext uri="{FF2B5EF4-FFF2-40B4-BE49-F238E27FC236}">
                <a16:creationId xmlns:a16="http://schemas.microsoft.com/office/drawing/2014/main" id="{560D1634-EA17-44C0-8814-4F6D0E9C0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133" y="3822744"/>
            <a:ext cx="4077199" cy="2882580"/>
          </a:xfrm>
          <a:prstGeom prst="rect">
            <a:avLst/>
          </a:prstGeom>
          <a:effectLst>
            <a:glow rad="63500">
              <a:schemeClr val="accent5">
                <a:satMod val="175000"/>
                <a:alpha val="40000"/>
              </a:schemeClr>
            </a:glow>
            <a:softEdge rad="63500"/>
          </a:effectLst>
        </p:spPr>
      </p:pic>
      <p:pic>
        <p:nvPicPr>
          <p:cNvPr id="20" name="Picture 19" descr="A race car on a track with smoke coming out of it&#10;&#10;Description automatically generated">
            <a:extLst>
              <a:ext uri="{FF2B5EF4-FFF2-40B4-BE49-F238E27FC236}">
                <a16:creationId xmlns:a16="http://schemas.microsoft.com/office/drawing/2014/main" id="{7873F26F-7080-4122-B7E3-B85C01230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380" y="3870112"/>
            <a:ext cx="4014066" cy="2837946"/>
          </a:xfrm>
          <a:prstGeom prst="rect">
            <a:avLst/>
          </a:prstGeom>
          <a:effectLst>
            <a:glow rad="63500">
              <a:schemeClr val="accent5">
                <a:satMod val="175000"/>
                <a:alpha val="40000"/>
              </a:schemeClr>
            </a:glow>
            <a:softEdge rad="63500"/>
          </a:effectLst>
        </p:spPr>
      </p:pic>
      <p:sp>
        <p:nvSpPr>
          <p:cNvPr id="21" name="TextBox 20">
            <a:extLst>
              <a:ext uri="{FF2B5EF4-FFF2-40B4-BE49-F238E27FC236}">
                <a16:creationId xmlns:a16="http://schemas.microsoft.com/office/drawing/2014/main" id="{D3F4CD36-F672-443A-96C1-7FDAAB12CABD}"/>
              </a:ext>
            </a:extLst>
          </p:cNvPr>
          <p:cNvSpPr txBox="1"/>
          <p:nvPr/>
        </p:nvSpPr>
        <p:spPr>
          <a:xfrm>
            <a:off x="575553" y="1161514"/>
            <a:ext cx="8841875" cy="461665"/>
          </a:xfrm>
          <a:prstGeom prst="rect">
            <a:avLst/>
          </a:prstGeom>
          <a:noFill/>
        </p:spPr>
        <p:txBody>
          <a:bodyPr wrap="square" rtlCol="0">
            <a:spAutoFit/>
          </a:bodyPr>
          <a:lstStyle/>
          <a:p>
            <a:r>
              <a:rPr lang="en-US" sz="2400" dirty="0">
                <a:latin typeface="+mj-lt"/>
              </a:rPr>
              <a:t>Choose one of the pictures and write a sentence using personification.</a:t>
            </a:r>
            <a:endParaRPr lang="en-AU" sz="2400" dirty="0">
              <a:latin typeface="+mj-lt"/>
            </a:endParaRPr>
          </a:p>
        </p:txBody>
      </p:sp>
      <p:pic>
        <p:nvPicPr>
          <p:cNvPr id="22" name="Picture 21" descr="A group of stars on a black background&#10;&#10;Description automatically generated">
            <a:extLst>
              <a:ext uri="{FF2B5EF4-FFF2-40B4-BE49-F238E27FC236}">
                <a16:creationId xmlns:a16="http://schemas.microsoft.com/office/drawing/2014/main" id="{3A48C21C-1E5B-4892-83F3-71B6FF5135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683" y="2174909"/>
            <a:ext cx="1838630" cy="1299911"/>
          </a:xfrm>
          <a:prstGeom prst="rect">
            <a:avLst/>
          </a:prstGeom>
        </p:spPr>
      </p:pic>
      <p:pic>
        <p:nvPicPr>
          <p:cNvPr id="24" name="Picture 23" descr="A group of orange and yellow leaves&#10;&#10;Description automatically generated">
            <a:extLst>
              <a:ext uri="{FF2B5EF4-FFF2-40B4-BE49-F238E27FC236}">
                <a16:creationId xmlns:a16="http://schemas.microsoft.com/office/drawing/2014/main" id="{FD00FCFE-59AA-4E2D-8BF1-DB556BAA63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377" y="4876498"/>
            <a:ext cx="1543243" cy="1091073"/>
          </a:xfrm>
          <a:prstGeom prst="rect">
            <a:avLst/>
          </a:prstGeom>
        </p:spPr>
      </p:pic>
      <p:pic>
        <p:nvPicPr>
          <p:cNvPr id="26" name="Picture 25" descr="A cartoon sun with a smiling face&#10;&#10;Description automatically generated">
            <a:extLst>
              <a:ext uri="{FF2B5EF4-FFF2-40B4-BE49-F238E27FC236}">
                <a16:creationId xmlns:a16="http://schemas.microsoft.com/office/drawing/2014/main" id="{72D06A8F-55BB-448C-93D9-61EE7FB632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872" y="125608"/>
            <a:ext cx="1681846" cy="1189065"/>
          </a:xfrm>
          <a:prstGeom prst="rect">
            <a:avLst/>
          </a:prstGeom>
        </p:spPr>
      </p:pic>
      <p:pic>
        <p:nvPicPr>
          <p:cNvPr id="28" name="Picture 27" descr="A cartoon of a car&#10;&#10;Description automatically generated">
            <a:extLst>
              <a:ext uri="{FF2B5EF4-FFF2-40B4-BE49-F238E27FC236}">
                <a16:creationId xmlns:a16="http://schemas.microsoft.com/office/drawing/2014/main" id="{5F41DC48-8B22-478C-A24D-484E1A25E0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4822" y="135369"/>
            <a:ext cx="1723017" cy="1218173"/>
          </a:xfrm>
          <a:prstGeom prst="rect">
            <a:avLst/>
          </a:prstGeom>
        </p:spPr>
      </p:pic>
      <p:pic>
        <p:nvPicPr>
          <p:cNvPr id="29" name="Picture 28" descr="A pencil with a pink eraser&#10;&#10;Description automatically generated">
            <a:extLst>
              <a:ext uri="{FF2B5EF4-FFF2-40B4-BE49-F238E27FC236}">
                <a16:creationId xmlns:a16="http://schemas.microsoft.com/office/drawing/2014/main" id="{F2DA02AE-4944-4E89-8FB0-C72418BC69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909" y="5938878"/>
            <a:ext cx="1287074" cy="909961"/>
          </a:xfrm>
          <a:prstGeom prst="rect">
            <a:avLst/>
          </a:prstGeom>
        </p:spPr>
      </p:pic>
    </p:spTree>
    <p:extLst>
      <p:ext uri="{BB962C8B-B14F-4D97-AF65-F5344CB8AC3E}">
        <p14:creationId xmlns:p14="http://schemas.microsoft.com/office/powerpoint/2010/main" val="2444072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6866</TotalTime>
  <Words>866</Words>
  <Application>Microsoft Office PowerPoint</Application>
  <PresentationFormat>A4 Paper (210x297 mm)</PresentationFormat>
  <Paragraphs>97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Eaves</dc:creator>
  <cp:lastModifiedBy>EAVES Cameron [Wattle Grove Primary School]</cp:lastModifiedBy>
  <cp:revision>168</cp:revision>
  <dcterms:created xsi:type="dcterms:W3CDTF">2020-06-30T21:06:36Z</dcterms:created>
  <dcterms:modified xsi:type="dcterms:W3CDTF">2024-04-03T12:59:23Z</dcterms:modified>
</cp:coreProperties>
</file>