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83" r:id="rId3"/>
    <p:sldId id="297" r:id="rId4"/>
    <p:sldId id="284" r:id="rId5"/>
    <p:sldId id="278" r:id="rId6"/>
    <p:sldId id="298" r:id="rId7"/>
    <p:sldId id="299" r:id="rId8"/>
    <p:sldId id="300" r:id="rId9"/>
    <p:sldId id="279" r:id="rId10"/>
    <p:sldId id="301" r:id="rId11"/>
    <p:sldId id="282" r:id="rId12"/>
    <p:sldId id="286" r:id="rId13"/>
    <p:sldId id="295" r:id="rId14"/>
    <p:sldId id="280" r:id="rId15"/>
    <p:sldId id="293" r:id="rId16"/>
    <p:sldId id="277" r:id="rId1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3977"/>
    <a:srgbClr val="9917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86" d="100"/>
          <a:sy n="86" d="100"/>
        </p:scale>
        <p:origin x="1181" y="48"/>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0488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cartoon of a building with a clock&#10;&#10;Description automatically generated">
            <a:extLst>
              <a:ext uri="{FF2B5EF4-FFF2-40B4-BE49-F238E27FC236}">
                <a16:creationId xmlns:a16="http://schemas.microsoft.com/office/drawing/2014/main" id="{83172719-B799-48E0-9C26-30484DB16D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82" y="5960"/>
            <a:ext cx="9886036" cy="6846080"/>
          </a:xfrm>
          <a:prstGeom prst="rect">
            <a:avLst/>
          </a:prstGeom>
        </p:spPr>
      </p:pic>
      <p:sp>
        <p:nvSpPr>
          <p:cNvPr id="16" name="Rectangle 15">
            <a:extLst>
              <a:ext uri="{FF2B5EF4-FFF2-40B4-BE49-F238E27FC236}">
                <a16:creationId xmlns:a16="http://schemas.microsoft.com/office/drawing/2014/main" id="{61A58BEC-5844-9DAC-D07A-B142C7B0D7E5}"/>
              </a:ext>
            </a:extLst>
          </p:cNvPr>
          <p:cNvSpPr/>
          <p:nvPr userDrawn="1"/>
        </p:nvSpPr>
        <p:spPr>
          <a:xfrm>
            <a:off x="428625" y="359055"/>
            <a:ext cx="9048750" cy="6139889"/>
          </a:xfrm>
          <a:prstGeom prst="rect">
            <a:avLst/>
          </a:prstGeom>
          <a:solidFill>
            <a:schemeClr val="bg1"/>
          </a:solidFill>
          <a:ln w="1905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black background with a black square&#10;&#10;Description automatically generated with medium confidence">
            <a:extLst>
              <a:ext uri="{FF2B5EF4-FFF2-40B4-BE49-F238E27FC236}">
                <a16:creationId xmlns:a16="http://schemas.microsoft.com/office/drawing/2014/main" id="{5B519EAD-6B5C-4E3B-9173-F3E757F67BB6}"/>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0" y="6633110"/>
            <a:ext cx="1401983" cy="269612"/>
          </a:xfrm>
          <a:prstGeom prst="rect">
            <a:avLst/>
          </a:prstGeom>
        </p:spPr>
      </p:pic>
    </p:spTree>
    <p:extLst>
      <p:ext uri="{BB962C8B-B14F-4D97-AF65-F5344CB8AC3E}">
        <p14:creationId xmlns:p14="http://schemas.microsoft.com/office/powerpoint/2010/main" val="319559584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FDD9136A-E37D-C183-6E1A-90D4ED2F0B3F}"/>
              </a:ext>
            </a:extLst>
          </p:cNvPr>
          <p:cNvSpPr txBox="1"/>
          <p:nvPr/>
        </p:nvSpPr>
        <p:spPr>
          <a:xfrm>
            <a:off x="1166674" y="2275579"/>
            <a:ext cx="7572652" cy="1569660"/>
          </a:xfrm>
          <a:prstGeom prst="rect">
            <a:avLst/>
          </a:prstGeom>
          <a:noFill/>
        </p:spPr>
        <p:txBody>
          <a:bodyPr wrap="square" rtlCol="0">
            <a:spAutoFit/>
          </a:bodyPr>
          <a:lstStyle/>
          <a:p>
            <a:pPr algn="ctr"/>
            <a:r>
              <a:rPr lang="en-AU" sz="9600" dirty="0">
                <a:latin typeface="+mj-lt"/>
              </a:rPr>
              <a:t>Similes</a:t>
            </a:r>
          </a:p>
        </p:txBody>
      </p:sp>
      <p:pic>
        <p:nvPicPr>
          <p:cNvPr id="20" name="Picture 19" descr="A cartoon of a child&#10;&#10;Description automatically generated">
            <a:extLst>
              <a:ext uri="{FF2B5EF4-FFF2-40B4-BE49-F238E27FC236}">
                <a16:creationId xmlns:a16="http://schemas.microsoft.com/office/drawing/2014/main" id="{B027871F-5219-4E00-87A8-DFC84C502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615" y="3845239"/>
            <a:ext cx="3830306" cy="2708026"/>
          </a:xfrm>
          <a:prstGeom prst="rect">
            <a:avLst/>
          </a:prstGeom>
        </p:spPr>
      </p:pic>
      <p:pic>
        <p:nvPicPr>
          <p:cNvPr id="24" name="Picture 23" descr="A cartoon of a bee&#10;&#10;Description automatically generated">
            <a:extLst>
              <a:ext uri="{FF2B5EF4-FFF2-40B4-BE49-F238E27FC236}">
                <a16:creationId xmlns:a16="http://schemas.microsoft.com/office/drawing/2014/main" id="{A656176F-E49E-4882-99E2-B402BBDC7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455" y="0"/>
            <a:ext cx="2787615" cy="1970844"/>
          </a:xfrm>
          <a:prstGeom prst="rect">
            <a:avLst/>
          </a:prstGeom>
        </p:spPr>
      </p:pic>
      <p:pic>
        <p:nvPicPr>
          <p:cNvPr id="28" name="Picture 27" descr="Lightning bolting lightning coming out of clouds&#10;&#10;Description automatically generated">
            <a:extLst>
              <a:ext uri="{FF2B5EF4-FFF2-40B4-BE49-F238E27FC236}">
                <a16:creationId xmlns:a16="http://schemas.microsoft.com/office/drawing/2014/main" id="{1C95B418-512D-406A-9246-2B1A153C34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29" y="0"/>
            <a:ext cx="2787614" cy="1970843"/>
          </a:xfrm>
          <a:prstGeom prst="rect">
            <a:avLst/>
          </a:prstGeom>
        </p:spPr>
      </p:pic>
      <p:pic>
        <p:nvPicPr>
          <p:cNvPr id="30" name="Picture 29" descr="A cartoon of a bull&#10;&#10;Description automatically generated">
            <a:extLst>
              <a:ext uri="{FF2B5EF4-FFF2-40B4-BE49-F238E27FC236}">
                <a16:creationId xmlns:a16="http://schemas.microsoft.com/office/drawing/2014/main" id="{E1E1F58D-797E-4A1C-96F7-4C518F0220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6764" y="286981"/>
            <a:ext cx="3183153" cy="2250489"/>
          </a:xfrm>
          <a:prstGeom prst="rect">
            <a:avLst/>
          </a:prstGeom>
        </p:spPr>
      </p:pic>
      <p:pic>
        <p:nvPicPr>
          <p:cNvPr id="34" name="Picture 33" descr="A group of colorful crystals&#10;&#10;Description automatically generated">
            <a:extLst>
              <a:ext uri="{FF2B5EF4-FFF2-40B4-BE49-F238E27FC236}">
                <a16:creationId xmlns:a16="http://schemas.microsoft.com/office/drawing/2014/main" id="{189C10D6-3C4A-4513-9EA1-D25F488176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9192" y="3845239"/>
            <a:ext cx="2939262" cy="2078058"/>
          </a:xfrm>
          <a:prstGeom prst="rect">
            <a:avLst/>
          </a:prstGeom>
        </p:spPr>
      </p:pic>
      <p:pic>
        <p:nvPicPr>
          <p:cNvPr id="36" name="Picture 35" descr="A cartoon mouse holding a piece of cheese&#10;&#10;Description automatically generated">
            <a:extLst>
              <a:ext uri="{FF2B5EF4-FFF2-40B4-BE49-F238E27FC236}">
                <a16:creationId xmlns:a16="http://schemas.microsoft.com/office/drawing/2014/main" id="{AAF7B31E-CB29-4EBE-BBD6-F9DABCDAD5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19917" y="4607510"/>
            <a:ext cx="3183153" cy="2250489"/>
          </a:xfrm>
          <a:prstGeom prst="rect">
            <a:avLst/>
          </a:prstGeom>
        </p:spPr>
      </p:pic>
    </p:spTree>
    <p:extLst>
      <p:ext uri="{BB962C8B-B14F-4D97-AF65-F5344CB8AC3E}">
        <p14:creationId xmlns:p14="http://schemas.microsoft.com/office/powerpoint/2010/main" val="4289987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1085036" y="429456"/>
            <a:ext cx="7735921" cy="1015663"/>
          </a:xfrm>
          <a:prstGeom prst="rect">
            <a:avLst/>
          </a:prstGeom>
          <a:noFill/>
        </p:spPr>
        <p:txBody>
          <a:bodyPr wrap="square" rtlCol="0">
            <a:spAutoFit/>
          </a:bodyPr>
          <a:lstStyle/>
          <a:p>
            <a:pPr algn="ctr"/>
            <a:r>
              <a:rPr lang="en-AU" sz="6000" dirty="0">
                <a:latin typeface="+mj-lt"/>
              </a:rPr>
              <a:t>Let’s Try Together</a:t>
            </a:r>
          </a:p>
        </p:txBody>
      </p:sp>
      <p:sp>
        <p:nvSpPr>
          <p:cNvPr id="3" name="TextBox 2">
            <a:extLst>
              <a:ext uri="{FF2B5EF4-FFF2-40B4-BE49-F238E27FC236}">
                <a16:creationId xmlns:a16="http://schemas.microsoft.com/office/drawing/2014/main" id="{81BD4FDC-A709-9FCA-56A2-E34BD625EAFE}"/>
              </a:ext>
            </a:extLst>
          </p:cNvPr>
          <p:cNvSpPr txBox="1"/>
          <p:nvPr/>
        </p:nvSpPr>
        <p:spPr>
          <a:xfrm>
            <a:off x="575551" y="1445119"/>
            <a:ext cx="8754893" cy="3785652"/>
          </a:xfrm>
          <a:prstGeom prst="rect">
            <a:avLst/>
          </a:prstGeom>
          <a:noFill/>
        </p:spPr>
        <p:txBody>
          <a:bodyPr wrap="square" rtlCol="0">
            <a:spAutoFit/>
          </a:bodyPr>
          <a:lstStyle/>
          <a:p>
            <a:r>
              <a:rPr lang="en-AU" sz="2400" dirty="0">
                <a:latin typeface="+mj-lt"/>
              </a:rPr>
              <a:t>Try to explain the simile in each sentence.</a:t>
            </a:r>
          </a:p>
          <a:p>
            <a:endParaRPr lang="en-AU" sz="2400" dirty="0">
              <a:latin typeface="+mj-lt"/>
            </a:endParaRPr>
          </a:p>
          <a:p>
            <a:pPr marL="457200" indent="-457200">
              <a:buFont typeface="Wingdings" panose="05000000000000000000" pitchFamily="2" charset="2"/>
              <a:buChar char="q"/>
            </a:pPr>
            <a:r>
              <a:rPr lang="en-AU" sz="2400" b="1" dirty="0">
                <a:solidFill>
                  <a:srgbClr val="0070C0"/>
                </a:solidFill>
                <a:latin typeface="+mj-lt"/>
              </a:rPr>
              <a:t>The old man's memory was as sharp as a tack.</a:t>
            </a:r>
          </a:p>
          <a:p>
            <a:r>
              <a:rPr lang="en-AU" sz="2400" dirty="0">
                <a:latin typeface="+mj-lt"/>
              </a:rPr>
              <a:t>This simile compares the old man’s memory to the sharpness of a tack. It means that the old man has a good (sharp) memory.</a:t>
            </a:r>
          </a:p>
          <a:p>
            <a:endParaRPr lang="en-AU" sz="2400" dirty="0">
              <a:latin typeface="+mj-lt"/>
            </a:endParaRPr>
          </a:p>
          <a:p>
            <a:pPr marL="457200" indent="-457200">
              <a:buFont typeface="Wingdings" panose="05000000000000000000" pitchFamily="2" charset="2"/>
              <a:buChar char="q"/>
            </a:pPr>
            <a:r>
              <a:rPr lang="en-AU" sz="2400" b="1" dirty="0">
                <a:solidFill>
                  <a:srgbClr val="0070C0"/>
                </a:solidFill>
                <a:latin typeface="+mj-lt"/>
              </a:rPr>
              <a:t>The wind whispered through the trees like a secret.</a:t>
            </a:r>
          </a:p>
          <a:p>
            <a:r>
              <a:rPr lang="en-AU" sz="2400" dirty="0">
                <a:latin typeface="+mj-lt"/>
              </a:rPr>
              <a:t>This simile compares the sound of the wind to the hushed tone of a secret. Secrets are often whispered, so it means that the wind was moving quietly.</a:t>
            </a:r>
          </a:p>
        </p:txBody>
      </p:sp>
      <p:pic>
        <p:nvPicPr>
          <p:cNvPr id="7" name="Picture 6" descr="A cartoon of a bull&#10;&#10;Description automatically generated">
            <a:extLst>
              <a:ext uri="{FF2B5EF4-FFF2-40B4-BE49-F238E27FC236}">
                <a16:creationId xmlns:a16="http://schemas.microsoft.com/office/drawing/2014/main" id="{FB7810F9-6FEA-47CA-8E7B-B2F4E97CF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466" y="4708061"/>
            <a:ext cx="2555419" cy="1806681"/>
          </a:xfrm>
          <a:prstGeom prst="rect">
            <a:avLst/>
          </a:prstGeom>
        </p:spPr>
      </p:pic>
      <p:pic>
        <p:nvPicPr>
          <p:cNvPr id="8" name="Picture 7" descr="A group of colorful crystals&#10;&#10;Description automatically generated">
            <a:extLst>
              <a:ext uri="{FF2B5EF4-FFF2-40B4-BE49-F238E27FC236}">
                <a16:creationId xmlns:a16="http://schemas.microsoft.com/office/drawing/2014/main" id="{F1666700-1905-4383-BFB6-B0CC8ED01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915" y="161148"/>
            <a:ext cx="2015985" cy="1425301"/>
          </a:xfrm>
          <a:prstGeom prst="rect">
            <a:avLst/>
          </a:prstGeom>
        </p:spPr>
      </p:pic>
      <p:pic>
        <p:nvPicPr>
          <p:cNvPr id="9" name="Picture 8" descr="A cartoon mouse holding a piece of cheese&#10;&#10;Description automatically generated">
            <a:extLst>
              <a:ext uri="{FF2B5EF4-FFF2-40B4-BE49-F238E27FC236}">
                <a16:creationId xmlns:a16="http://schemas.microsoft.com/office/drawing/2014/main" id="{52ED931D-980B-4351-A494-A473B8A9B3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6542" y="282142"/>
            <a:ext cx="2686765" cy="1899543"/>
          </a:xfrm>
          <a:prstGeom prst="rect">
            <a:avLst/>
          </a:prstGeom>
        </p:spPr>
      </p:pic>
    </p:spTree>
    <p:extLst>
      <p:ext uri="{BB962C8B-B14F-4D97-AF65-F5344CB8AC3E}">
        <p14:creationId xmlns:p14="http://schemas.microsoft.com/office/powerpoint/2010/main" val="55270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charRg st="266" end="565"/>
                                            </p:txEl>
                                          </p:spTgt>
                                        </p:tgtEl>
                                        <p:attrNameLst>
                                          <p:attrName>style.visibility</p:attrName>
                                        </p:attrNameLst>
                                      </p:cBhvr>
                                      <p:to>
                                        <p:strVal val="visible"/>
                                      </p:to>
                                    </p:set>
                                    <p:animEffect transition="in" filter="fade">
                                      <p:cBhvr>
                                        <p:cTn id="14" dur="1000"/>
                                        <p:tgtEl>
                                          <p:spTgt spid="3">
                                            <p:txEl>
                                              <p:charRg st="266" end="565"/>
                                            </p:txEl>
                                          </p:spTgt>
                                        </p:tgtEl>
                                      </p:cBhvr>
                                    </p:animEffect>
                                    <p:anim calcmode="lin" valueType="num">
                                      <p:cBhvr>
                                        <p:cTn id="15" dur="1000" fill="hold"/>
                                        <p:tgtEl>
                                          <p:spTgt spid="3">
                                            <p:txEl>
                                              <p:charRg st="266" end="56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charRg st="266" end="56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1085040" y="458639"/>
            <a:ext cx="7735921" cy="1015663"/>
          </a:xfrm>
          <a:prstGeom prst="rect">
            <a:avLst/>
          </a:prstGeom>
          <a:noFill/>
        </p:spPr>
        <p:txBody>
          <a:bodyPr wrap="square" rtlCol="0">
            <a:spAutoFit/>
          </a:bodyPr>
          <a:lstStyle/>
          <a:p>
            <a:pPr algn="ctr"/>
            <a:r>
              <a:rPr lang="en-AU" sz="6000" dirty="0">
                <a:latin typeface="+mj-lt"/>
              </a:rPr>
              <a:t>Writing Similes</a:t>
            </a:r>
          </a:p>
        </p:txBody>
      </p:sp>
      <p:sp>
        <p:nvSpPr>
          <p:cNvPr id="3" name="TextBox 2">
            <a:extLst>
              <a:ext uri="{FF2B5EF4-FFF2-40B4-BE49-F238E27FC236}">
                <a16:creationId xmlns:a16="http://schemas.microsoft.com/office/drawing/2014/main" id="{81BD4FDC-A709-9FCA-56A2-E34BD625EAFE}"/>
              </a:ext>
            </a:extLst>
          </p:cNvPr>
          <p:cNvSpPr txBox="1"/>
          <p:nvPr/>
        </p:nvSpPr>
        <p:spPr>
          <a:xfrm>
            <a:off x="612843" y="1474302"/>
            <a:ext cx="8754893" cy="3831305"/>
          </a:xfrm>
          <a:prstGeom prst="rect">
            <a:avLst/>
          </a:prstGeom>
          <a:noFill/>
        </p:spPr>
        <p:txBody>
          <a:bodyPr wrap="square" rtlCol="0">
            <a:spAutoFit/>
          </a:bodyPr>
          <a:lstStyle/>
          <a:p>
            <a:r>
              <a:rPr lang="en-AU" sz="2600" dirty="0">
                <a:latin typeface="+mj-lt"/>
              </a:rPr>
              <a:t>Finish these sentences to create similes.</a:t>
            </a:r>
          </a:p>
          <a:p>
            <a:endParaRPr lang="en-AU" sz="2600" dirty="0">
              <a:latin typeface="+mj-lt"/>
            </a:endParaRPr>
          </a:p>
          <a:p>
            <a:pPr marL="457200" indent="-457200">
              <a:lnSpc>
                <a:spcPct val="150000"/>
              </a:lnSpc>
              <a:buFont typeface="Wingdings" panose="05000000000000000000" pitchFamily="2" charset="2"/>
              <a:buChar char="q"/>
            </a:pPr>
            <a:r>
              <a:rPr lang="en-AU" sz="2600" dirty="0">
                <a:latin typeface="+mj-lt"/>
              </a:rPr>
              <a:t>Peter was strong. He was…</a:t>
            </a:r>
          </a:p>
          <a:p>
            <a:pPr marL="457200" indent="-457200">
              <a:lnSpc>
                <a:spcPct val="150000"/>
              </a:lnSpc>
              <a:buFont typeface="Wingdings" panose="05000000000000000000" pitchFamily="2" charset="2"/>
              <a:buChar char="q"/>
            </a:pPr>
            <a:r>
              <a:rPr lang="en-AU" sz="2600" dirty="0">
                <a:latin typeface="+mj-lt"/>
              </a:rPr>
              <a:t>Sam had sharp nails. There were like…</a:t>
            </a:r>
          </a:p>
          <a:p>
            <a:pPr marL="457200" indent="-457200">
              <a:lnSpc>
                <a:spcPct val="150000"/>
              </a:lnSpc>
              <a:buFont typeface="Wingdings" panose="05000000000000000000" pitchFamily="2" charset="2"/>
              <a:buChar char="q"/>
            </a:pPr>
            <a:r>
              <a:rPr lang="en-AU" sz="2600" dirty="0">
                <a:latin typeface="+mj-lt"/>
              </a:rPr>
              <a:t>Sally was mean. She was as…</a:t>
            </a:r>
          </a:p>
          <a:p>
            <a:pPr marL="457200" indent="-457200">
              <a:lnSpc>
                <a:spcPct val="150000"/>
              </a:lnSpc>
              <a:buFont typeface="Wingdings" panose="05000000000000000000" pitchFamily="2" charset="2"/>
              <a:buChar char="q"/>
            </a:pPr>
            <a:r>
              <a:rPr lang="en-AU" sz="2600" dirty="0">
                <a:latin typeface="+mj-lt"/>
              </a:rPr>
              <a:t>Tom was sneaky like…</a:t>
            </a:r>
          </a:p>
          <a:p>
            <a:pPr marL="457200" indent="-457200">
              <a:lnSpc>
                <a:spcPct val="150000"/>
              </a:lnSpc>
              <a:buFont typeface="Wingdings" panose="05000000000000000000" pitchFamily="2" charset="2"/>
              <a:buChar char="q"/>
            </a:pPr>
            <a:r>
              <a:rPr lang="en-AU" sz="2600" dirty="0">
                <a:latin typeface="+mj-lt"/>
              </a:rPr>
              <a:t>Alex was always as busy… </a:t>
            </a:r>
          </a:p>
        </p:txBody>
      </p:sp>
      <p:pic>
        <p:nvPicPr>
          <p:cNvPr id="10" name="Picture 9" descr="A cartoon of a bee&#10;&#10;Description automatically generated">
            <a:extLst>
              <a:ext uri="{FF2B5EF4-FFF2-40B4-BE49-F238E27FC236}">
                <a16:creationId xmlns:a16="http://schemas.microsoft.com/office/drawing/2014/main" id="{EA7513D5-D808-41ED-91AC-4A0392877C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4563" y="271160"/>
            <a:ext cx="2240840" cy="1584274"/>
          </a:xfrm>
          <a:prstGeom prst="rect">
            <a:avLst/>
          </a:prstGeom>
        </p:spPr>
      </p:pic>
      <p:pic>
        <p:nvPicPr>
          <p:cNvPr id="12" name="Picture 11" descr="A cartoon of a bull&#10;&#10;Description automatically generated">
            <a:extLst>
              <a:ext uri="{FF2B5EF4-FFF2-40B4-BE49-F238E27FC236}">
                <a16:creationId xmlns:a16="http://schemas.microsoft.com/office/drawing/2014/main" id="{BA53B110-9592-42E0-868B-B1EB30E14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09" y="37207"/>
            <a:ext cx="2143120" cy="1515186"/>
          </a:xfrm>
          <a:prstGeom prst="rect">
            <a:avLst/>
          </a:prstGeom>
        </p:spPr>
      </p:pic>
      <p:pic>
        <p:nvPicPr>
          <p:cNvPr id="15" name="Picture 14" descr="A cartoon mouse holding a piece of cheese&#10;&#10;Description automatically generated">
            <a:extLst>
              <a:ext uri="{FF2B5EF4-FFF2-40B4-BE49-F238E27FC236}">
                <a16:creationId xmlns:a16="http://schemas.microsoft.com/office/drawing/2014/main" id="{B4E964EA-1B3B-4A7F-9032-25E21CCD7C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9917" y="4607510"/>
            <a:ext cx="3183153" cy="2250489"/>
          </a:xfrm>
          <a:prstGeom prst="rect">
            <a:avLst/>
          </a:prstGeom>
        </p:spPr>
      </p:pic>
    </p:spTree>
    <p:extLst>
      <p:ext uri="{BB962C8B-B14F-4D97-AF65-F5344CB8AC3E}">
        <p14:creationId xmlns:p14="http://schemas.microsoft.com/office/powerpoint/2010/main" val="3640777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3" y="315273"/>
            <a:ext cx="8754893" cy="1015663"/>
          </a:xfrm>
          <a:prstGeom prst="rect">
            <a:avLst/>
          </a:prstGeom>
          <a:noFill/>
        </p:spPr>
        <p:txBody>
          <a:bodyPr wrap="square" rtlCol="0">
            <a:spAutoFit/>
          </a:bodyPr>
          <a:lstStyle/>
          <a:p>
            <a:pPr algn="ctr"/>
            <a:r>
              <a:rPr lang="en-AU" sz="6000" dirty="0">
                <a:latin typeface="+mj-lt"/>
              </a:rPr>
              <a:t>Similes</a:t>
            </a:r>
          </a:p>
        </p:txBody>
      </p:sp>
      <p:sp>
        <p:nvSpPr>
          <p:cNvPr id="21" name="TextBox 20">
            <a:extLst>
              <a:ext uri="{FF2B5EF4-FFF2-40B4-BE49-F238E27FC236}">
                <a16:creationId xmlns:a16="http://schemas.microsoft.com/office/drawing/2014/main" id="{D3F4CD36-F672-443A-96C1-7FDAAB12CABD}"/>
              </a:ext>
            </a:extLst>
          </p:cNvPr>
          <p:cNvSpPr txBox="1"/>
          <p:nvPr/>
        </p:nvSpPr>
        <p:spPr>
          <a:xfrm>
            <a:off x="575553" y="1161514"/>
            <a:ext cx="8841875" cy="461665"/>
          </a:xfrm>
          <a:prstGeom prst="rect">
            <a:avLst/>
          </a:prstGeom>
          <a:noFill/>
        </p:spPr>
        <p:txBody>
          <a:bodyPr wrap="square" rtlCol="0">
            <a:spAutoFit/>
          </a:bodyPr>
          <a:lstStyle/>
          <a:p>
            <a:r>
              <a:rPr lang="en-US" sz="2400" dirty="0">
                <a:latin typeface="+mj-lt"/>
              </a:rPr>
              <a:t>Write a simile for each of the pictures.</a:t>
            </a:r>
            <a:endParaRPr lang="en-AU" sz="2400" dirty="0">
              <a:latin typeface="+mj-lt"/>
            </a:endParaRPr>
          </a:p>
        </p:txBody>
      </p:sp>
      <p:pic>
        <p:nvPicPr>
          <p:cNvPr id="4" name="Picture 3" descr="A blue and brown tree with bubbles&#10;&#10;Description automatically generated">
            <a:extLst>
              <a:ext uri="{FF2B5EF4-FFF2-40B4-BE49-F238E27FC236}">
                <a16:creationId xmlns:a16="http://schemas.microsoft.com/office/drawing/2014/main" id="{EC280D11-3E45-4500-B7D5-7CAE5A90A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0261" y="3693114"/>
            <a:ext cx="3924006" cy="2774272"/>
          </a:xfrm>
          <a:prstGeom prst="rect">
            <a:avLst/>
          </a:prstGeom>
          <a:effectLst/>
        </p:spPr>
      </p:pic>
      <p:pic>
        <p:nvPicPr>
          <p:cNvPr id="7" name="Picture 6" descr="A gorilla wearing boxing gloves&#10;&#10;Description automatically generated">
            <a:extLst>
              <a:ext uri="{FF2B5EF4-FFF2-40B4-BE49-F238E27FC236}">
                <a16:creationId xmlns:a16="http://schemas.microsoft.com/office/drawing/2014/main" id="{D4E0322C-5599-44BF-8CE5-E15C441C6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29" y="3879542"/>
            <a:ext cx="4212812" cy="2978458"/>
          </a:xfrm>
          <a:prstGeom prst="rect">
            <a:avLst/>
          </a:prstGeom>
          <a:effectLst>
            <a:glow rad="63500">
              <a:schemeClr val="accent1">
                <a:satMod val="175000"/>
                <a:alpha val="40000"/>
              </a:schemeClr>
            </a:glow>
          </a:effectLst>
        </p:spPr>
      </p:pic>
      <p:pic>
        <p:nvPicPr>
          <p:cNvPr id="9" name="Picture 8" descr="A cartoon of a child running&#10;&#10;Description automatically generated">
            <a:extLst>
              <a:ext uri="{FF2B5EF4-FFF2-40B4-BE49-F238E27FC236}">
                <a16:creationId xmlns:a16="http://schemas.microsoft.com/office/drawing/2014/main" id="{584D8146-0942-4813-B570-E8A4D85CCA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9065" y="1225122"/>
            <a:ext cx="3490795" cy="2467992"/>
          </a:xfrm>
          <a:prstGeom prst="rect">
            <a:avLst/>
          </a:prstGeom>
          <a:effectLst>
            <a:glow rad="63500">
              <a:schemeClr val="accent1">
                <a:satMod val="175000"/>
                <a:alpha val="40000"/>
              </a:schemeClr>
            </a:glow>
          </a:effectLst>
        </p:spPr>
      </p:pic>
      <p:pic>
        <p:nvPicPr>
          <p:cNvPr id="12" name="Picture 11" descr="A cartoon mouse with big ears and large ears&#10;&#10;Description automatically generated">
            <a:extLst>
              <a:ext uri="{FF2B5EF4-FFF2-40B4-BE49-F238E27FC236}">
                <a16:creationId xmlns:a16="http://schemas.microsoft.com/office/drawing/2014/main" id="{AC5600E2-4A72-4D98-8CA9-2809315283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1" y="1556771"/>
            <a:ext cx="4021746" cy="2843374"/>
          </a:xfrm>
          <a:prstGeom prst="rect">
            <a:avLst/>
          </a:prstGeom>
          <a:effectLst>
            <a:glow rad="63500">
              <a:schemeClr val="accent1">
                <a:satMod val="175000"/>
                <a:alpha val="40000"/>
              </a:schemeClr>
            </a:glow>
          </a:effectLst>
        </p:spPr>
      </p:pic>
    </p:spTree>
    <p:extLst>
      <p:ext uri="{BB962C8B-B14F-4D97-AF65-F5344CB8AC3E}">
        <p14:creationId xmlns:p14="http://schemas.microsoft.com/office/powerpoint/2010/main" val="2444072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AU" sz="6000" dirty="0">
                <a:latin typeface="+mj-lt"/>
              </a:rPr>
              <a:t>Partner Activity</a:t>
            </a:r>
          </a:p>
        </p:txBody>
      </p:sp>
      <p:sp>
        <p:nvSpPr>
          <p:cNvPr id="3" name="TextBox 2">
            <a:extLst>
              <a:ext uri="{FF2B5EF4-FFF2-40B4-BE49-F238E27FC236}">
                <a16:creationId xmlns:a16="http://schemas.microsoft.com/office/drawing/2014/main" id="{81BD4FDC-A709-9FCA-56A2-E34BD625EAFE}"/>
              </a:ext>
            </a:extLst>
          </p:cNvPr>
          <p:cNvSpPr txBox="1"/>
          <p:nvPr/>
        </p:nvSpPr>
        <p:spPr>
          <a:xfrm>
            <a:off x="612843" y="1474302"/>
            <a:ext cx="8754893" cy="4549835"/>
          </a:xfrm>
          <a:prstGeom prst="rect">
            <a:avLst/>
          </a:prstGeom>
          <a:noFill/>
        </p:spPr>
        <p:txBody>
          <a:bodyPr wrap="square" rtlCol="0">
            <a:spAutoFit/>
          </a:bodyPr>
          <a:lstStyle/>
          <a:p>
            <a:r>
              <a:rPr lang="en-AU" sz="2800" dirty="0">
                <a:latin typeface="+mj-lt"/>
              </a:rPr>
              <a:t>5 similes will pop up down below. Race your shoulder partner to finish the sentence.  </a:t>
            </a:r>
          </a:p>
          <a:p>
            <a:endParaRPr lang="en-AU" sz="2800" dirty="0">
              <a:latin typeface="+mj-lt"/>
            </a:endParaRPr>
          </a:p>
          <a:p>
            <a:pPr marL="457200" indent="-457200">
              <a:lnSpc>
                <a:spcPct val="150000"/>
              </a:lnSpc>
              <a:buFont typeface="Wingdings" panose="05000000000000000000" pitchFamily="2" charset="2"/>
              <a:buChar char="q"/>
            </a:pPr>
            <a:r>
              <a:rPr lang="en-AU" sz="2800" dirty="0">
                <a:latin typeface="+mj-lt"/>
              </a:rPr>
              <a:t>He’s as busy as a…</a:t>
            </a:r>
          </a:p>
          <a:p>
            <a:pPr marL="457200" indent="-457200">
              <a:lnSpc>
                <a:spcPct val="150000"/>
              </a:lnSpc>
              <a:buFont typeface="Wingdings" panose="05000000000000000000" pitchFamily="2" charset="2"/>
              <a:buChar char="q"/>
            </a:pPr>
            <a:r>
              <a:rPr lang="en-AU" sz="2800" dirty="0">
                <a:latin typeface="+mj-lt"/>
              </a:rPr>
              <a:t>It’s as clear as…</a:t>
            </a:r>
          </a:p>
          <a:p>
            <a:pPr marL="457200" indent="-457200">
              <a:lnSpc>
                <a:spcPct val="150000"/>
              </a:lnSpc>
              <a:buFont typeface="Wingdings" panose="05000000000000000000" pitchFamily="2" charset="2"/>
              <a:buChar char="q"/>
            </a:pPr>
            <a:r>
              <a:rPr lang="en-AU" sz="2800" dirty="0">
                <a:latin typeface="+mj-lt"/>
              </a:rPr>
              <a:t>She’s as happy as a…</a:t>
            </a:r>
          </a:p>
          <a:p>
            <a:pPr marL="457200" indent="-457200">
              <a:lnSpc>
                <a:spcPct val="150000"/>
              </a:lnSpc>
              <a:buFont typeface="Wingdings" panose="05000000000000000000" pitchFamily="2" charset="2"/>
              <a:buChar char="q"/>
            </a:pPr>
            <a:r>
              <a:rPr lang="en-AU" sz="2800" dirty="0">
                <a:latin typeface="+mj-lt"/>
              </a:rPr>
              <a:t>He was fast like…</a:t>
            </a:r>
          </a:p>
          <a:p>
            <a:pPr marL="457200" indent="-457200">
              <a:lnSpc>
                <a:spcPct val="150000"/>
              </a:lnSpc>
              <a:buFont typeface="Wingdings" panose="05000000000000000000" pitchFamily="2" charset="2"/>
              <a:buChar char="q"/>
            </a:pPr>
            <a:r>
              <a:rPr lang="en-AU" sz="2800" dirty="0">
                <a:latin typeface="+mj-lt"/>
              </a:rPr>
              <a:t>She’s as light as…</a:t>
            </a:r>
          </a:p>
        </p:txBody>
      </p:sp>
      <p:sp>
        <p:nvSpPr>
          <p:cNvPr id="9" name="TextBox 8">
            <a:extLst>
              <a:ext uri="{FF2B5EF4-FFF2-40B4-BE49-F238E27FC236}">
                <a16:creationId xmlns:a16="http://schemas.microsoft.com/office/drawing/2014/main" id="{31F2E8EA-62B6-42DD-B619-746D3EA1F4CC}"/>
              </a:ext>
            </a:extLst>
          </p:cNvPr>
          <p:cNvSpPr txBox="1"/>
          <p:nvPr/>
        </p:nvSpPr>
        <p:spPr>
          <a:xfrm>
            <a:off x="4314547" y="2905780"/>
            <a:ext cx="1482571" cy="523220"/>
          </a:xfrm>
          <a:prstGeom prst="rect">
            <a:avLst/>
          </a:prstGeom>
          <a:noFill/>
        </p:spPr>
        <p:txBody>
          <a:bodyPr wrap="square">
            <a:spAutoFit/>
          </a:bodyPr>
          <a:lstStyle/>
          <a:p>
            <a:r>
              <a:rPr lang="en-AU" sz="2800" dirty="0">
                <a:solidFill>
                  <a:srgbClr val="FF0000"/>
                </a:solidFill>
                <a:latin typeface="+mj-lt"/>
              </a:rPr>
              <a:t>bee</a:t>
            </a:r>
          </a:p>
        </p:txBody>
      </p:sp>
      <p:sp>
        <p:nvSpPr>
          <p:cNvPr id="11" name="TextBox 10">
            <a:extLst>
              <a:ext uri="{FF2B5EF4-FFF2-40B4-BE49-F238E27FC236}">
                <a16:creationId xmlns:a16="http://schemas.microsoft.com/office/drawing/2014/main" id="{45F10EA7-3586-4ABA-B7A1-221F19D78F9A}"/>
              </a:ext>
            </a:extLst>
          </p:cNvPr>
          <p:cNvSpPr txBox="1"/>
          <p:nvPr/>
        </p:nvSpPr>
        <p:spPr>
          <a:xfrm>
            <a:off x="4314547" y="3487609"/>
            <a:ext cx="1482571" cy="523220"/>
          </a:xfrm>
          <a:prstGeom prst="rect">
            <a:avLst/>
          </a:prstGeom>
          <a:noFill/>
        </p:spPr>
        <p:txBody>
          <a:bodyPr wrap="square">
            <a:spAutoFit/>
          </a:bodyPr>
          <a:lstStyle/>
          <a:p>
            <a:r>
              <a:rPr lang="en-US" sz="2800" dirty="0">
                <a:solidFill>
                  <a:srgbClr val="FF0000"/>
                </a:solidFill>
                <a:latin typeface="+mj-lt"/>
              </a:rPr>
              <a:t>crystal</a:t>
            </a:r>
            <a:endParaRPr lang="en-AU" sz="2800" dirty="0">
              <a:solidFill>
                <a:srgbClr val="FF0000"/>
              </a:solidFill>
              <a:latin typeface="+mj-lt"/>
            </a:endParaRPr>
          </a:p>
        </p:txBody>
      </p:sp>
      <p:sp>
        <p:nvSpPr>
          <p:cNvPr id="12" name="TextBox 11">
            <a:extLst>
              <a:ext uri="{FF2B5EF4-FFF2-40B4-BE49-F238E27FC236}">
                <a16:creationId xmlns:a16="http://schemas.microsoft.com/office/drawing/2014/main" id="{E303FE21-EF7F-4F85-A7F9-95575AAD887D}"/>
              </a:ext>
            </a:extLst>
          </p:cNvPr>
          <p:cNvSpPr txBox="1"/>
          <p:nvPr/>
        </p:nvSpPr>
        <p:spPr>
          <a:xfrm>
            <a:off x="4314547" y="4211094"/>
            <a:ext cx="1482571" cy="523220"/>
          </a:xfrm>
          <a:prstGeom prst="rect">
            <a:avLst/>
          </a:prstGeom>
          <a:noFill/>
        </p:spPr>
        <p:txBody>
          <a:bodyPr wrap="square">
            <a:spAutoFit/>
          </a:bodyPr>
          <a:lstStyle/>
          <a:p>
            <a:r>
              <a:rPr lang="en-US" sz="2800" dirty="0">
                <a:solidFill>
                  <a:srgbClr val="FF0000"/>
                </a:solidFill>
                <a:latin typeface="+mj-lt"/>
              </a:rPr>
              <a:t>clam</a:t>
            </a:r>
            <a:endParaRPr lang="en-AU" sz="2800" dirty="0">
              <a:solidFill>
                <a:srgbClr val="FF0000"/>
              </a:solidFill>
              <a:latin typeface="+mj-lt"/>
            </a:endParaRPr>
          </a:p>
        </p:txBody>
      </p:sp>
      <p:sp>
        <p:nvSpPr>
          <p:cNvPr id="14" name="TextBox 13">
            <a:extLst>
              <a:ext uri="{FF2B5EF4-FFF2-40B4-BE49-F238E27FC236}">
                <a16:creationId xmlns:a16="http://schemas.microsoft.com/office/drawing/2014/main" id="{DE2847AD-1AC4-4144-8E0E-0DAEC18E9058}"/>
              </a:ext>
            </a:extLst>
          </p:cNvPr>
          <p:cNvSpPr txBox="1"/>
          <p:nvPr/>
        </p:nvSpPr>
        <p:spPr>
          <a:xfrm>
            <a:off x="4314546" y="4860478"/>
            <a:ext cx="1482571" cy="523220"/>
          </a:xfrm>
          <a:prstGeom prst="rect">
            <a:avLst/>
          </a:prstGeom>
          <a:noFill/>
        </p:spPr>
        <p:txBody>
          <a:bodyPr wrap="square">
            <a:spAutoFit/>
          </a:bodyPr>
          <a:lstStyle/>
          <a:p>
            <a:r>
              <a:rPr lang="en-US" sz="2800" dirty="0">
                <a:solidFill>
                  <a:srgbClr val="FF0000"/>
                </a:solidFill>
                <a:latin typeface="+mj-lt"/>
              </a:rPr>
              <a:t>lightning</a:t>
            </a:r>
            <a:endParaRPr lang="en-AU" sz="2800" dirty="0">
              <a:solidFill>
                <a:srgbClr val="FF0000"/>
              </a:solidFill>
              <a:latin typeface="+mj-lt"/>
            </a:endParaRPr>
          </a:p>
        </p:txBody>
      </p:sp>
      <p:sp>
        <p:nvSpPr>
          <p:cNvPr id="17" name="TextBox 16">
            <a:extLst>
              <a:ext uri="{FF2B5EF4-FFF2-40B4-BE49-F238E27FC236}">
                <a16:creationId xmlns:a16="http://schemas.microsoft.com/office/drawing/2014/main" id="{0CE40C12-0DD1-475C-A34D-883B618687D2}"/>
              </a:ext>
            </a:extLst>
          </p:cNvPr>
          <p:cNvSpPr txBox="1"/>
          <p:nvPr/>
        </p:nvSpPr>
        <p:spPr>
          <a:xfrm>
            <a:off x="4314546" y="5488367"/>
            <a:ext cx="1713392" cy="523220"/>
          </a:xfrm>
          <a:prstGeom prst="rect">
            <a:avLst/>
          </a:prstGeom>
          <a:noFill/>
        </p:spPr>
        <p:txBody>
          <a:bodyPr wrap="square">
            <a:spAutoFit/>
          </a:bodyPr>
          <a:lstStyle/>
          <a:p>
            <a:r>
              <a:rPr lang="en-US" sz="2800" dirty="0">
                <a:solidFill>
                  <a:srgbClr val="FF0000"/>
                </a:solidFill>
                <a:latin typeface="+mj-lt"/>
              </a:rPr>
              <a:t>a feather</a:t>
            </a:r>
            <a:endParaRPr lang="en-AU" sz="2800" dirty="0">
              <a:solidFill>
                <a:srgbClr val="FF0000"/>
              </a:solidFill>
              <a:latin typeface="+mj-lt"/>
            </a:endParaRPr>
          </a:p>
        </p:txBody>
      </p:sp>
      <p:pic>
        <p:nvPicPr>
          <p:cNvPr id="18" name="Picture 17" descr="A cartoon of a child&#10;&#10;Description automatically generated">
            <a:extLst>
              <a:ext uri="{FF2B5EF4-FFF2-40B4-BE49-F238E27FC236}">
                <a16:creationId xmlns:a16="http://schemas.microsoft.com/office/drawing/2014/main" id="{28048F37-9099-4ECD-AD2C-785F64937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7117" y="2826585"/>
            <a:ext cx="3830306" cy="2708026"/>
          </a:xfrm>
          <a:prstGeom prst="rect">
            <a:avLst/>
          </a:prstGeom>
        </p:spPr>
      </p:pic>
      <p:pic>
        <p:nvPicPr>
          <p:cNvPr id="21" name="Picture 20" descr="A cartoon of a bull&#10;&#10;Description automatically generated">
            <a:extLst>
              <a:ext uri="{FF2B5EF4-FFF2-40B4-BE49-F238E27FC236}">
                <a16:creationId xmlns:a16="http://schemas.microsoft.com/office/drawing/2014/main" id="{FB5A0A29-DFFA-4333-A724-7CD8CD4CB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3670" y="145135"/>
            <a:ext cx="2172330" cy="1535837"/>
          </a:xfrm>
          <a:prstGeom prst="rect">
            <a:avLst/>
          </a:prstGeom>
        </p:spPr>
      </p:pic>
      <p:pic>
        <p:nvPicPr>
          <p:cNvPr id="22" name="Picture 21" descr="A group of colorful crystals&#10;&#10;Description automatically generated">
            <a:extLst>
              <a:ext uri="{FF2B5EF4-FFF2-40B4-BE49-F238E27FC236}">
                <a16:creationId xmlns:a16="http://schemas.microsoft.com/office/drawing/2014/main" id="{BA80BD51-39DA-4DCA-B44A-4E4D6023E2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264" y="119140"/>
            <a:ext cx="2021846" cy="1429445"/>
          </a:xfrm>
          <a:prstGeom prst="rect">
            <a:avLst/>
          </a:prstGeom>
        </p:spPr>
      </p:pic>
    </p:spTree>
    <p:extLst>
      <p:ext uri="{BB962C8B-B14F-4D97-AF65-F5344CB8AC3E}">
        <p14:creationId xmlns:p14="http://schemas.microsoft.com/office/powerpoint/2010/main" val="262272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Effect transition="in" filter="fade">
                                      <p:cBhvr>
                                        <p:cTn id="63" dur="1000"/>
                                        <p:tgtEl>
                                          <p:spTgt spid="3">
                                            <p:txEl>
                                              <p:pRg st="6" end="6"/>
                                            </p:txEl>
                                          </p:spTgt>
                                        </p:tgtEl>
                                      </p:cBhvr>
                                    </p:animEffect>
                                    <p:anim calcmode="lin" valueType="num">
                                      <p:cBhvr>
                                        <p:cTn id="6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4"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AU" sz="6000" dirty="0">
                <a:latin typeface="+mj-lt"/>
              </a:rPr>
              <a:t>Class Activity</a:t>
            </a:r>
          </a:p>
        </p:txBody>
      </p:sp>
      <p:sp>
        <p:nvSpPr>
          <p:cNvPr id="3" name="TextBox 2">
            <a:extLst>
              <a:ext uri="{FF2B5EF4-FFF2-40B4-BE49-F238E27FC236}">
                <a16:creationId xmlns:a16="http://schemas.microsoft.com/office/drawing/2014/main" id="{81BD4FDC-A709-9FCA-56A2-E34BD625EAFE}"/>
              </a:ext>
            </a:extLst>
          </p:cNvPr>
          <p:cNvSpPr txBox="1"/>
          <p:nvPr/>
        </p:nvSpPr>
        <p:spPr>
          <a:xfrm>
            <a:off x="470517" y="1474302"/>
            <a:ext cx="8897219" cy="4893647"/>
          </a:xfrm>
          <a:prstGeom prst="rect">
            <a:avLst/>
          </a:prstGeom>
          <a:noFill/>
        </p:spPr>
        <p:txBody>
          <a:bodyPr wrap="square" rtlCol="0">
            <a:spAutoFit/>
          </a:bodyPr>
          <a:lstStyle/>
          <a:p>
            <a:r>
              <a:rPr lang="en-AU" sz="2400" b="1" u="sng" dirty="0">
                <a:latin typeface="+mj-lt"/>
              </a:rPr>
              <a:t>Inside – Outside Circle</a:t>
            </a:r>
          </a:p>
          <a:p>
            <a:pPr marL="514350" indent="-514350">
              <a:buAutoNum type="arabicPeriod"/>
            </a:pPr>
            <a:r>
              <a:rPr lang="en-AU" sz="2400" dirty="0">
                <a:latin typeface="+mj-lt"/>
              </a:rPr>
              <a:t>Write a simile on your whiteboard/paper. </a:t>
            </a:r>
          </a:p>
          <a:p>
            <a:pPr marL="514350" indent="-514350">
              <a:buAutoNum type="arabicPeriod"/>
            </a:pPr>
            <a:r>
              <a:rPr lang="en-AU" sz="2400" dirty="0">
                <a:latin typeface="+mj-lt"/>
              </a:rPr>
              <a:t>All of the boys, form a large circle around the class. </a:t>
            </a:r>
          </a:p>
          <a:p>
            <a:pPr marL="514350" indent="-514350">
              <a:buAutoNum type="arabicPeriod"/>
            </a:pPr>
            <a:r>
              <a:rPr lang="en-AU" sz="2400" dirty="0">
                <a:latin typeface="+mj-lt"/>
              </a:rPr>
              <a:t>The girls need to pair up with a boy, which will form the inside circle.</a:t>
            </a:r>
          </a:p>
          <a:p>
            <a:pPr marL="514350" indent="-514350">
              <a:buAutoNum type="arabicPeriod"/>
            </a:pPr>
            <a:r>
              <a:rPr lang="en-AU" sz="2400" dirty="0">
                <a:latin typeface="+mj-lt"/>
              </a:rPr>
              <a:t>Read the first half of your simile to your partner. They have to guess the second half. If they guess correct, they get a point (tally your points at the top of your whiteboard). </a:t>
            </a:r>
          </a:p>
          <a:p>
            <a:pPr marL="514350" indent="-514350">
              <a:buAutoNum type="arabicPeriod"/>
            </a:pPr>
            <a:r>
              <a:rPr lang="en-AU" sz="2400" dirty="0">
                <a:latin typeface="+mj-lt"/>
              </a:rPr>
              <a:t>When everyone has read, the teacher will call, “move to the left”.</a:t>
            </a:r>
          </a:p>
          <a:p>
            <a:endParaRPr lang="en-AU" sz="2400" dirty="0">
              <a:latin typeface="+mj-lt"/>
            </a:endParaRPr>
          </a:p>
          <a:p>
            <a:r>
              <a:rPr lang="en-AU" sz="2400" dirty="0">
                <a:latin typeface="+mj-lt"/>
              </a:rPr>
              <a:t>Example: </a:t>
            </a:r>
          </a:p>
          <a:p>
            <a:r>
              <a:rPr lang="en-AU" sz="2400" dirty="0">
                <a:latin typeface="+mj-lt"/>
              </a:rPr>
              <a:t>Simile: Mary was as strong as…</a:t>
            </a:r>
          </a:p>
          <a:p>
            <a:r>
              <a:rPr lang="en-AU" sz="2400" dirty="0">
                <a:latin typeface="+mj-lt"/>
              </a:rPr>
              <a:t>Answer: an ox.</a:t>
            </a:r>
          </a:p>
        </p:txBody>
      </p:sp>
      <p:sp>
        <p:nvSpPr>
          <p:cNvPr id="9" name="TextBox 8">
            <a:extLst>
              <a:ext uri="{FF2B5EF4-FFF2-40B4-BE49-F238E27FC236}">
                <a16:creationId xmlns:a16="http://schemas.microsoft.com/office/drawing/2014/main" id="{F1053F06-8CC3-4AC7-9319-DEB6D2751603}"/>
              </a:ext>
            </a:extLst>
          </p:cNvPr>
          <p:cNvSpPr txBox="1"/>
          <p:nvPr/>
        </p:nvSpPr>
        <p:spPr>
          <a:xfrm>
            <a:off x="6424280" y="5044510"/>
            <a:ext cx="2164387" cy="1323439"/>
          </a:xfrm>
          <a:prstGeom prst="rect">
            <a:avLst/>
          </a:prstGeom>
          <a:noFill/>
        </p:spPr>
        <p:txBody>
          <a:bodyPr wrap="square">
            <a:spAutoFit/>
          </a:bodyPr>
          <a:lstStyle/>
          <a:p>
            <a:pPr algn="ctr"/>
            <a:r>
              <a:rPr lang="en-US" sz="2000" b="1" dirty="0">
                <a:solidFill>
                  <a:srgbClr val="00B050"/>
                </a:solidFill>
                <a:latin typeface="+mj-lt"/>
              </a:rPr>
              <a:t>Feeling stuck? Steal this one!</a:t>
            </a:r>
          </a:p>
          <a:p>
            <a:pPr algn="ctr"/>
            <a:r>
              <a:rPr lang="en-US" sz="2000" dirty="0">
                <a:latin typeface="+mj-lt"/>
              </a:rPr>
              <a:t>John was as fast as…</a:t>
            </a:r>
            <a:endParaRPr lang="en-AU" sz="2000" dirty="0">
              <a:latin typeface="+mj-lt"/>
            </a:endParaRPr>
          </a:p>
        </p:txBody>
      </p:sp>
      <p:pic>
        <p:nvPicPr>
          <p:cNvPr id="10" name="Picture 9" descr="A cartoon of a child&#10;&#10;Description automatically generated">
            <a:extLst>
              <a:ext uri="{FF2B5EF4-FFF2-40B4-BE49-F238E27FC236}">
                <a16:creationId xmlns:a16="http://schemas.microsoft.com/office/drawing/2014/main" id="{A331DB67-C0DB-41CC-8A3B-0DD645F7F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9917" y="-54164"/>
            <a:ext cx="3830306" cy="2708026"/>
          </a:xfrm>
          <a:prstGeom prst="rect">
            <a:avLst/>
          </a:prstGeom>
        </p:spPr>
      </p:pic>
      <p:pic>
        <p:nvPicPr>
          <p:cNvPr id="14" name="Picture 13" descr="Lightning bolting lightning coming out of clouds&#10;&#10;Description automatically generated">
            <a:extLst>
              <a:ext uri="{FF2B5EF4-FFF2-40B4-BE49-F238E27FC236}">
                <a16:creationId xmlns:a16="http://schemas.microsoft.com/office/drawing/2014/main" id="{B6339140-F3E8-44DF-818D-FBF5EDA40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137" y="0"/>
            <a:ext cx="1996535" cy="1411550"/>
          </a:xfrm>
          <a:prstGeom prst="rect">
            <a:avLst/>
          </a:prstGeom>
        </p:spPr>
      </p:pic>
    </p:spTree>
    <p:extLst>
      <p:ext uri="{BB962C8B-B14F-4D97-AF65-F5344CB8AC3E}">
        <p14:creationId xmlns:p14="http://schemas.microsoft.com/office/powerpoint/2010/main" val="655179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AU" sz="6000" dirty="0">
                <a:latin typeface="+mj-lt"/>
              </a:rPr>
              <a:t>Independent Activity</a:t>
            </a:r>
          </a:p>
        </p:txBody>
      </p:sp>
      <p:sp>
        <p:nvSpPr>
          <p:cNvPr id="3" name="TextBox 2">
            <a:extLst>
              <a:ext uri="{FF2B5EF4-FFF2-40B4-BE49-F238E27FC236}">
                <a16:creationId xmlns:a16="http://schemas.microsoft.com/office/drawing/2014/main" id="{81BD4FDC-A709-9FCA-56A2-E34BD625EAFE}"/>
              </a:ext>
            </a:extLst>
          </p:cNvPr>
          <p:cNvSpPr txBox="1"/>
          <p:nvPr/>
        </p:nvSpPr>
        <p:spPr>
          <a:xfrm>
            <a:off x="612843" y="1474302"/>
            <a:ext cx="8754893" cy="523220"/>
          </a:xfrm>
          <a:prstGeom prst="rect">
            <a:avLst/>
          </a:prstGeom>
          <a:noFill/>
        </p:spPr>
        <p:txBody>
          <a:bodyPr wrap="square" rtlCol="0">
            <a:spAutoFit/>
          </a:bodyPr>
          <a:lstStyle/>
          <a:p>
            <a:pPr algn="ctr"/>
            <a:r>
              <a:rPr lang="en-AU" sz="2800" dirty="0">
                <a:latin typeface="+mj-lt"/>
              </a:rPr>
              <a:t>Complete the simile worksheet.</a:t>
            </a:r>
          </a:p>
        </p:txBody>
      </p:sp>
      <p:pic>
        <p:nvPicPr>
          <p:cNvPr id="9" name="Picture 8" descr="A cartoon of a child&#10;&#10;Description automatically generated">
            <a:extLst>
              <a:ext uri="{FF2B5EF4-FFF2-40B4-BE49-F238E27FC236}">
                <a16:creationId xmlns:a16="http://schemas.microsoft.com/office/drawing/2014/main" id="{60C86F96-1A4B-401E-9F1E-56A6540A47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13" y="-87569"/>
            <a:ext cx="3830306" cy="2708026"/>
          </a:xfrm>
          <a:prstGeom prst="rect">
            <a:avLst/>
          </a:prstGeom>
        </p:spPr>
      </p:pic>
      <p:pic>
        <p:nvPicPr>
          <p:cNvPr id="15" name="Picture 14" descr="A cartoon of a bull&#10;&#10;Description automatically generated">
            <a:extLst>
              <a:ext uri="{FF2B5EF4-FFF2-40B4-BE49-F238E27FC236}">
                <a16:creationId xmlns:a16="http://schemas.microsoft.com/office/drawing/2014/main" id="{C09197D8-2F5C-4BD1-92DE-C871933EA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958" y="4215677"/>
            <a:ext cx="3183153" cy="2250489"/>
          </a:xfrm>
          <a:prstGeom prst="rect">
            <a:avLst/>
          </a:prstGeom>
        </p:spPr>
      </p:pic>
      <p:pic>
        <p:nvPicPr>
          <p:cNvPr id="17" name="Picture 16" descr="A cartoon mouse holding a piece of cheese&#10;&#10;Description automatically generated">
            <a:extLst>
              <a:ext uri="{FF2B5EF4-FFF2-40B4-BE49-F238E27FC236}">
                <a16:creationId xmlns:a16="http://schemas.microsoft.com/office/drawing/2014/main" id="{6E4EC6F9-AFB3-422B-AE6F-8A50007435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7067" y="4607511"/>
            <a:ext cx="3183153" cy="2250489"/>
          </a:xfrm>
          <a:prstGeom prst="rect">
            <a:avLst/>
          </a:prstGeom>
        </p:spPr>
      </p:pic>
      <p:pic>
        <p:nvPicPr>
          <p:cNvPr id="7" name="Picture 6">
            <a:extLst>
              <a:ext uri="{FF2B5EF4-FFF2-40B4-BE49-F238E27FC236}">
                <a16:creationId xmlns:a16="http://schemas.microsoft.com/office/drawing/2014/main" id="{3BD047F1-A655-45E5-9BCF-8267A56880F6}"/>
              </a:ext>
            </a:extLst>
          </p:cNvPr>
          <p:cNvPicPr>
            <a:picLocks noChangeAspect="1"/>
          </p:cNvPicPr>
          <p:nvPr/>
        </p:nvPicPr>
        <p:blipFill>
          <a:blip r:embed="rId5"/>
          <a:stretch>
            <a:fillRect/>
          </a:stretch>
        </p:blipFill>
        <p:spPr>
          <a:xfrm>
            <a:off x="3480625" y="2049644"/>
            <a:ext cx="3019328" cy="4368035"/>
          </a:xfrm>
          <a:prstGeom prst="rect">
            <a:avLst/>
          </a:prstGeom>
          <a:effectLst>
            <a:glow rad="63500">
              <a:schemeClr val="accent1">
                <a:satMod val="175000"/>
                <a:alpha val="40000"/>
              </a:schemeClr>
            </a:glow>
          </a:effectLst>
        </p:spPr>
      </p:pic>
    </p:spTree>
    <p:extLst>
      <p:ext uri="{BB962C8B-B14F-4D97-AF65-F5344CB8AC3E}">
        <p14:creationId xmlns:p14="http://schemas.microsoft.com/office/powerpoint/2010/main" val="1883455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1587229" y="458639"/>
            <a:ext cx="6731541" cy="1015663"/>
          </a:xfrm>
          <a:prstGeom prst="rect">
            <a:avLst/>
          </a:prstGeom>
          <a:noFill/>
        </p:spPr>
        <p:txBody>
          <a:bodyPr wrap="square" rtlCol="0">
            <a:spAutoFit/>
          </a:bodyPr>
          <a:lstStyle/>
          <a:p>
            <a:pPr algn="ctr"/>
            <a:r>
              <a:rPr lang="en-AU" sz="6000" dirty="0">
                <a:latin typeface="+mj-lt"/>
              </a:rPr>
              <a:t>Simile Challenge</a:t>
            </a:r>
          </a:p>
        </p:txBody>
      </p:sp>
      <p:sp>
        <p:nvSpPr>
          <p:cNvPr id="3" name="TextBox 2">
            <a:extLst>
              <a:ext uri="{FF2B5EF4-FFF2-40B4-BE49-F238E27FC236}">
                <a16:creationId xmlns:a16="http://schemas.microsoft.com/office/drawing/2014/main" id="{81BD4FDC-A709-9FCA-56A2-E34BD625EAFE}"/>
              </a:ext>
            </a:extLst>
          </p:cNvPr>
          <p:cNvSpPr txBox="1"/>
          <p:nvPr/>
        </p:nvSpPr>
        <p:spPr>
          <a:xfrm>
            <a:off x="612843" y="1474302"/>
            <a:ext cx="8754893" cy="954107"/>
          </a:xfrm>
          <a:prstGeom prst="rect">
            <a:avLst/>
          </a:prstGeom>
          <a:noFill/>
        </p:spPr>
        <p:txBody>
          <a:bodyPr wrap="square" rtlCol="0">
            <a:spAutoFit/>
          </a:bodyPr>
          <a:lstStyle/>
          <a:p>
            <a:r>
              <a:rPr lang="en-US" sz="2800" dirty="0">
                <a:latin typeface="+mj-lt"/>
              </a:rPr>
              <a:t>Read the text ‘Dragons’ and highlight any similes you can find. There are 6! </a:t>
            </a:r>
            <a:endParaRPr lang="en-AU" sz="2800" dirty="0">
              <a:latin typeface="+mj-lt"/>
            </a:endParaRPr>
          </a:p>
        </p:txBody>
      </p:sp>
      <p:pic>
        <p:nvPicPr>
          <p:cNvPr id="5" name="Picture 4">
            <a:extLst>
              <a:ext uri="{FF2B5EF4-FFF2-40B4-BE49-F238E27FC236}">
                <a16:creationId xmlns:a16="http://schemas.microsoft.com/office/drawing/2014/main" id="{643CDDFA-30A9-4328-8E7F-5A08099A96E5}"/>
              </a:ext>
            </a:extLst>
          </p:cNvPr>
          <p:cNvPicPr>
            <a:picLocks noChangeAspect="1"/>
          </p:cNvPicPr>
          <p:nvPr/>
        </p:nvPicPr>
        <p:blipFill>
          <a:blip r:embed="rId2"/>
          <a:stretch>
            <a:fillRect/>
          </a:stretch>
        </p:blipFill>
        <p:spPr>
          <a:xfrm>
            <a:off x="4297522" y="2015231"/>
            <a:ext cx="3026556" cy="4353798"/>
          </a:xfrm>
          <a:prstGeom prst="rect">
            <a:avLst/>
          </a:prstGeom>
          <a:effectLst>
            <a:glow rad="63500">
              <a:schemeClr val="accent1">
                <a:satMod val="175000"/>
                <a:alpha val="40000"/>
              </a:schemeClr>
            </a:glow>
          </a:effectLst>
        </p:spPr>
      </p:pic>
      <p:pic>
        <p:nvPicPr>
          <p:cNvPr id="11" name="Picture 10" descr="A cartoon of a child&#10;&#10;Description automatically generated">
            <a:extLst>
              <a:ext uri="{FF2B5EF4-FFF2-40B4-BE49-F238E27FC236}">
                <a16:creationId xmlns:a16="http://schemas.microsoft.com/office/drawing/2014/main" id="{54167581-658A-4D82-8A65-EC7DE72679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615" y="3845239"/>
            <a:ext cx="3830306" cy="2708026"/>
          </a:xfrm>
          <a:prstGeom prst="rect">
            <a:avLst/>
          </a:prstGeom>
        </p:spPr>
      </p:pic>
      <p:pic>
        <p:nvPicPr>
          <p:cNvPr id="14" name="Picture 13" descr="A cartoon of a bull&#10;&#10;Description automatically generated">
            <a:extLst>
              <a:ext uri="{FF2B5EF4-FFF2-40B4-BE49-F238E27FC236}">
                <a16:creationId xmlns:a16="http://schemas.microsoft.com/office/drawing/2014/main" id="{B33B7217-5131-4395-8697-3137C587A9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1531" y="57472"/>
            <a:ext cx="2121809" cy="1500119"/>
          </a:xfrm>
          <a:prstGeom prst="rect">
            <a:avLst/>
          </a:prstGeom>
        </p:spPr>
      </p:pic>
      <p:pic>
        <p:nvPicPr>
          <p:cNvPr id="15" name="Picture 14" descr="A group of colorful crystals&#10;&#10;Description automatically generated">
            <a:extLst>
              <a:ext uri="{FF2B5EF4-FFF2-40B4-BE49-F238E27FC236}">
                <a16:creationId xmlns:a16="http://schemas.microsoft.com/office/drawing/2014/main" id="{F672BC1D-F221-4DBE-BDCD-7502EE96B0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63" y="145574"/>
            <a:ext cx="2121808" cy="1500118"/>
          </a:xfrm>
          <a:prstGeom prst="rect">
            <a:avLst/>
          </a:prstGeom>
        </p:spPr>
      </p:pic>
      <p:pic>
        <p:nvPicPr>
          <p:cNvPr id="16" name="Picture 15" descr="A cartoon mouse holding a piece of cheese&#10;&#10;Description automatically generated">
            <a:extLst>
              <a:ext uri="{FF2B5EF4-FFF2-40B4-BE49-F238E27FC236}">
                <a16:creationId xmlns:a16="http://schemas.microsoft.com/office/drawing/2014/main" id="{427E168D-A655-48F8-8C67-0ACD2FB916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7561" y="4550039"/>
            <a:ext cx="3183153" cy="2250489"/>
          </a:xfrm>
          <a:prstGeom prst="rect">
            <a:avLst/>
          </a:prstGeom>
        </p:spPr>
      </p:pic>
    </p:spTree>
    <p:extLst>
      <p:ext uri="{BB962C8B-B14F-4D97-AF65-F5344CB8AC3E}">
        <p14:creationId xmlns:p14="http://schemas.microsoft.com/office/powerpoint/2010/main" val="2030745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AU" sz="6000" dirty="0">
                <a:latin typeface="+mj-lt"/>
              </a:rPr>
              <a:t>Lesson Objectives</a:t>
            </a:r>
          </a:p>
        </p:txBody>
      </p:sp>
      <p:sp>
        <p:nvSpPr>
          <p:cNvPr id="3" name="TextBox 2">
            <a:extLst>
              <a:ext uri="{FF2B5EF4-FFF2-40B4-BE49-F238E27FC236}">
                <a16:creationId xmlns:a16="http://schemas.microsoft.com/office/drawing/2014/main" id="{81BD4FDC-A709-9FCA-56A2-E34BD625EAFE}"/>
              </a:ext>
            </a:extLst>
          </p:cNvPr>
          <p:cNvSpPr txBox="1"/>
          <p:nvPr/>
        </p:nvSpPr>
        <p:spPr>
          <a:xfrm>
            <a:off x="648354" y="1563079"/>
            <a:ext cx="8754893" cy="2826287"/>
          </a:xfrm>
          <a:prstGeom prst="rect">
            <a:avLst/>
          </a:prstGeom>
          <a:noFill/>
        </p:spPr>
        <p:txBody>
          <a:bodyPr wrap="square" rtlCol="0">
            <a:spAutoFit/>
          </a:bodyPr>
          <a:lstStyle/>
          <a:p>
            <a:r>
              <a:rPr lang="en-AU" sz="2800" dirty="0">
                <a:latin typeface="+mj-lt"/>
              </a:rPr>
              <a:t>By the end of this lesson, I will be able to:</a:t>
            </a:r>
          </a:p>
          <a:p>
            <a:endParaRPr lang="en-AU" sz="2800" dirty="0">
              <a:latin typeface="+mj-lt"/>
            </a:endParaRPr>
          </a:p>
          <a:p>
            <a:pPr marL="342900" indent="-342900">
              <a:lnSpc>
                <a:spcPct val="150000"/>
              </a:lnSpc>
              <a:buFontTx/>
              <a:buChar char="-"/>
            </a:pPr>
            <a:r>
              <a:rPr lang="en-AU" sz="2800" dirty="0">
                <a:latin typeface="+mj-lt"/>
              </a:rPr>
              <a:t>Give a definition of simile. </a:t>
            </a:r>
          </a:p>
          <a:p>
            <a:pPr marL="342900" indent="-342900">
              <a:lnSpc>
                <a:spcPct val="150000"/>
              </a:lnSpc>
              <a:buFontTx/>
              <a:buChar char="-"/>
            </a:pPr>
            <a:r>
              <a:rPr lang="en-AU" sz="2800" dirty="0">
                <a:latin typeface="+mj-lt"/>
              </a:rPr>
              <a:t>Identify similes in sentences.  </a:t>
            </a:r>
          </a:p>
          <a:p>
            <a:pPr marL="342900" indent="-342900">
              <a:lnSpc>
                <a:spcPct val="150000"/>
              </a:lnSpc>
              <a:buFontTx/>
              <a:buChar char="-"/>
            </a:pPr>
            <a:r>
              <a:rPr lang="en-AU" sz="2800" dirty="0">
                <a:latin typeface="+mj-lt"/>
              </a:rPr>
              <a:t>Use similes in sentences. </a:t>
            </a:r>
          </a:p>
        </p:txBody>
      </p:sp>
      <p:pic>
        <p:nvPicPr>
          <p:cNvPr id="9" name="Picture 8" descr="A cartoon of a child&#10;&#10;Description automatically generated">
            <a:extLst>
              <a:ext uri="{FF2B5EF4-FFF2-40B4-BE49-F238E27FC236}">
                <a16:creationId xmlns:a16="http://schemas.microsoft.com/office/drawing/2014/main" id="{F631DDBD-C7E2-4E43-9BDF-A65A61C516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99" y="4349907"/>
            <a:ext cx="3116489" cy="2203357"/>
          </a:xfrm>
          <a:prstGeom prst="rect">
            <a:avLst/>
          </a:prstGeom>
        </p:spPr>
      </p:pic>
      <p:pic>
        <p:nvPicPr>
          <p:cNvPr id="15" name="Picture 14" descr="A cartoon of a bull&#10;&#10;Description automatically generated">
            <a:extLst>
              <a:ext uri="{FF2B5EF4-FFF2-40B4-BE49-F238E27FC236}">
                <a16:creationId xmlns:a16="http://schemas.microsoft.com/office/drawing/2014/main" id="{A25A6A4D-5605-468E-AB32-FCC2F8C5E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006" y="117925"/>
            <a:ext cx="2044065" cy="1445154"/>
          </a:xfrm>
          <a:prstGeom prst="rect">
            <a:avLst/>
          </a:prstGeom>
        </p:spPr>
      </p:pic>
      <p:pic>
        <p:nvPicPr>
          <p:cNvPr id="16" name="Picture 15" descr="A group of colorful crystals&#10;&#10;Description automatically generated">
            <a:extLst>
              <a:ext uri="{FF2B5EF4-FFF2-40B4-BE49-F238E27FC236}">
                <a16:creationId xmlns:a16="http://schemas.microsoft.com/office/drawing/2014/main" id="{53B2DFAD-1037-4CF4-A058-B219707EB2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6738" y="4564331"/>
            <a:ext cx="2939262" cy="2078058"/>
          </a:xfrm>
          <a:prstGeom prst="rect">
            <a:avLst/>
          </a:prstGeom>
        </p:spPr>
      </p:pic>
      <p:pic>
        <p:nvPicPr>
          <p:cNvPr id="17" name="Picture 16" descr="A cartoon mouse holding a piece of cheese&#10;&#10;Description automatically generated">
            <a:extLst>
              <a:ext uri="{FF2B5EF4-FFF2-40B4-BE49-F238E27FC236}">
                <a16:creationId xmlns:a16="http://schemas.microsoft.com/office/drawing/2014/main" id="{4BA463A0-7EDB-4F4E-B054-CB1A50CE13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8648" y="285993"/>
            <a:ext cx="2407352" cy="1701998"/>
          </a:xfrm>
          <a:prstGeom prst="rect">
            <a:avLst/>
          </a:prstGeom>
        </p:spPr>
      </p:pic>
    </p:spTree>
    <p:extLst>
      <p:ext uri="{BB962C8B-B14F-4D97-AF65-F5344CB8AC3E}">
        <p14:creationId xmlns:p14="http://schemas.microsoft.com/office/powerpoint/2010/main" val="325900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AU" sz="6000" dirty="0">
                <a:latin typeface="+mj-lt"/>
              </a:rPr>
              <a:t>What are Similes?</a:t>
            </a:r>
          </a:p>
        </p:txBody>
      </p:sp>
      <p:sp>
        <p:nvSpPr>
          <p:cNvPr id="3" name="TextBox 2">
            <a:extLst>
              <a:ext uri="{FF2B5EF4-FFF2-40B4-BE49-F238E27FC236}">
                <a16:creationId xmlns:a16="http://schemas.microsoft.com/office/drawing/2014/main" id="{81BD4FDC-A709-9FCA-56A2-E34BD625EAFE}"/>
              </a:ext>
            </a:extLst>
          </p:cNvPr>
          <p:cNvSpPr txBox="1"/>
          <p:nvPr/>
        </p:nvSpPr>
        <p:spPr>
          <a:xfrm>
            <a:off x="575554" y="1505714"/>
            <a:ext cx="8754893" cy="4893647"/>
          </a:xfrm>
          <a:prstGeom prst="rect">
            <a:avLst/>
          </a:prstGeom>
          <a:noFill/>
        </p:spPr>
        <p:txBody>
          <a:bodyPr wrap="square" rtlCol="0">
            <a:spAutoFit/>
          </a:bodyPr>
          <a:lstStyle/>
          <a:p>
            <a:r>
              <a:rPr lang="en-AU" sz="2400" dirty="0">
                <a:latin typeface="+mj-lt"/>
              </a:rPr>
              <a:t>Similes are comparisons that help us understand things better by saying something is like or as something else. </a:t>
            </a:r>
          </a:p>
          <a:p>
            <a:endParaRPr lang="en-AU" sz="2400" dirty="0">
              <a:latin typeface="+mj-lt"/>
            </a:endParaRPr>
          </a:p>
          <a:p>
            <a:r>
              <a:rPr lang="en-AU" sz="2400" dirty="0">
                <a:latin typeface="+mj-lt"/>
              </a:rPr>
              <a:t>For example, if I say 'Her smile is as bright as the sun,' I'm comparing her smile to the brightness of the sun to show how happy and radiant it is.</a:t>
            </a:r>
          </a:p>
          <a:p>
            <a:endParaRPr lang="en-AU" sz="2400" dirty="0">
              <a:latin typeface="+mj-lt"/>
            </a:endParaRPr>
          </a:p>
          <a:p>
            <a:r>
              <a:rPr lang="en-AU" sz="2400" dirty="0">
                <a:latin typeface="+mj-lt"/>
              </a:rPr>
              <a:t>Imagine if I said, 'He runs as fast as a cheetah.' This means that he runs really quickly, just like how a cheetah, which is the fastest animal on land, runs.</a:t>
            </a:r>
          </a:p>
          <a:p>
            <a:endParaRPr lang="en-AU" sz="2400" dirty="0">
              <a:latin typeface="+mj-lt"/>
            </a:endParaRPr>
          </a:p>
          <a:p>
            <a:r>
              <a:rPr lang="en-AU" sz="2400" b="1" dirty="0">
                <a:latin typeface="+mj-lt"/>
              </a:rPr>
              <a:t>The key is to remember that you’re comparing 2 things, and you’re using the words – like or as.</a:t>
            </a:r>
          </a:p>
        </p:txBody>
      </p:sp>
      <p:pic>
        <p:nvPicPr>
          <p:cNvPr id="13" name="Picture 12" descr="A cartoon of a bee&#10;&#10;Description automatically generated">
            <a:extLst>
              <a:ext uri="{FF2B5EF4-FFF2-40B4-BE49-F238E27FC236}">
                <a16:creationId xmlns:a16="http://schemas.microsoft.com/office/drawing/2014/main" id="{099A7907-1D22-47A0-9655-0CA739AFD9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9419" y="3240349"/>
            <a:ext cx="1436581" cy="1015663"/>
          </a:xfrm>
          <a:prstGeom prst="rect">
            <a:avLst/>
          </a:prstGeom>
        </p:spPr>
      </p:pic>
      <p:pic>
        <p:nvPicPr>
          <p:cNvPr id="14" name="Picture 13" descr="Lightning bolting lightning coming out of clouds&#10;&#10;Description automatically generated">
            <a:extLst>
              <a:ext uri="{FF2B5EF4-FFF2-40B4-BE49-F238E27FC236}">
                <a16:creationId xmlns:a16="http://schemas.microsoft.com/office/drawing/2014/main" id="{D75B0DC5-E654-44C9-939F-BE76DCC61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29" y="1"/>
            <a:ext cx="2085293" cy="1474302"/>
          </a:xfrm>
          <a:prstGeom prst="rect">
            <a:avLst/>
          </a:prstGeom>
        </p:spPr>
      </p:pic>
      <p:pic>
        <p:nvPicPr>
          <p:cNvPr id="16" name="Picture 15" descr="A group of colorful crystals&#10;&#10;Description automatically generated">
            <a:extLst>
              <a:ext uri="{FF2B5EF4-FFF2-40B4-BE49-F238E27FC236}">
                <a16:creationId xmlns:a16="http://schemas.microsoft.com/office/drawing/2014/main" id="{D3F51848-30D0-4F4C-8762-EB28E41022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0707" y="110592"/>
            <a:ext cx="2085293" cy="1474302"/>
          </a:xfrm>
          <a:prstGeom prst="rect">
            <a:avLst/>
          </a:prstGeom>
        </p:spPr>
      </p:pic>
    </p:spTree>
    <p:extLst>
      <p:ext uri="{BB962C8B-B14F-4D97-AF65-F5344CB8AC3E}">
        <p14:creationId xmlns:p14="http://schemas.microsoft.com/office/powerpoint/2010/main" val="135360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287777" y="520195"/>
            <a:ext cx="9330446" cy="954107"/>
          </a:xfrm>
          <a:prstGeom prst="rect">
            <a:avLst/>
          </a:prstGeom>
          <a:noFill/>
        </p:spPr>
        <p:txBody>
          <a:bodyPr wrap="square" rtlCol="0">
            <a:spAutoFit/>
          </a:bodyPr>
          <a:lstStyle/>
          <a:p>
            <a:pPr algn="ctr"/>
            <a:r>
              <a:rPr lang="en-AU" sz="5400" dirty="0">
                <a:latin typeface="+mj-lt"/>
              </a:rPr>
              <a:t>Why do we use similes?</a:t>
            </a:r>
          </a:p>
        </p:txBody>
      </p:sp>
      <p:sp>
        <p:nvSpPr>
          <p:cNvPr id="3" name="TextBox 2">
            <a:extLst>
              <a:ext uri="{FF2B5EF4-FFF2-40B4-BE49-F238E27FC236}">
                <a16:creationId xmlns:a16="http://schemas.microsoft.com/office/drawing/2014/main" id="{81BD4FDC-A709-9FCA-56A2-E34BD625EAFE}"/>
              </a:ext>
            </a:extLst>
          </p:cNvPr>
          <p:cNvSpPr txBox="1"/>
          <p:nvPr/>
        </p:nvSpPr>
        <p:spPr>
          <a:xfrm>
            <a:off x="575553" y="1580692"/>
            <a:ext cx="8754893" cy="1815882"/>
          </a:xfrm>
          <a:prstGeom prst="rect">
            <a:avLst/>
          </a:prstGeom>
          <a:noFill/>
        </p:spPr>
        <p:txBody>
          <a:bodyPr wrap="square" rtlCol="0">
            <a:spAutoFit/>
          </a:bodyPr>
          <a:lstStyle/>
          <a:p>
            <a:r>
              <a:rPr lang="en-AU" sz="2800" dirty="0">
                <a:latin typeface="+mj-lt"/>
              </a:rPr>
              <a:t>Similes help us paint pictures in our reader's mind by comparing things they know with things they might not know as well. They make our writing more fun to read and help readers understand things better.</a:t>
            </a:r>
          </a:p>
        </p:txBody>
      </p:sp>
      <p:pic>
        <p:nvPicPr>
          <p:cNvPr id="8" name="Picture 7" descr="A cartoon of a child&#10;&#10;Description automatically generated">
            <a:extLst>
              <a:ext uri="{FF2B5EF4-FFF2-40B4-BE49-F238E27FC236}">
                <a16:creationId xmlns:a16="http://schemas.microsoft.com/office/drawing/2014/main" id="{FECA743B-D6F0-4FA6-91AF-E33F4E09DE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90" y="281213"/>
            <a:ext cx="2025558" cy="1432069"/>
          </a:xfrm>
          <a:prstGeom prst="rect">
            <a:avLst/>
          </a:prstGeom>
        </p:spPr>
      </p:pic>
      <p:pic>
        <p:nvPicPr>
          <p:cNvPr id="10" name="Picture 9" descr="A cartoon of a bee&#10;&#10;Description automatically generated">
            <a:extLst>
              <a:ext uri="{FF2B5EF4-FFF2-40B4-BE49-F238E27FC236}">
                <a16:creationId xmlns:a16="http://schemas.microsoft.com/office/drawing/2014/main" id="{F7E47136-2DCC-4E05-986D-EAEC9A877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7956" y="446473"/>
            <a:ext cx="1558059" cy="1101548"/>
          </a:xfrm>
          <a:prstGeom prst="rect">
            <a:avLst/>
          </a:prstGeom>
        </p:spPr>
      </p:pic>
      <p:pic>
        <p:nvPicPr>
          <p:cNvPr id="12" name="Picture 11" descr="A cartoon of a bull&#10;&#10;Description automatically generated">
            <a:extLst>
              <a:ext uri="{FF2B5EF4-FFF2-40B4-BE49-F238E27FC236}">
                <a16:creationId xmlns:a16="http://schemas.microsoft.com/office/drawing/2014/main" id="{93972408-F624-41EC-9A67-0D2645FCEB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335" y="3759023"/>
            <a:ext cx="3183153" cy="2250489"/>
          </a:xfrm>
          <a:prstGeom prst="rect">
            <a:avLst/>
          </a:prstGeom>
        </p:spPr>
      </p:pic>
      <p:pic>
        <p:nvPicPr>
          <p:cNvPr id="14" name="Picture 13" descr="A group of colorful crystals&#10;&#10;Description automatically generated">
            <a:extLst>
              <a:ext uri="{FF2B5EF4-FFF2-40B4-BE49-F238E27FC236}">
                <a16:creationId xmlns:a16="http://schemas.microsoft.com/office/drawing/2014/main" id="{B7545534-D372-4E9A-8996-502C996897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4601" y="3845239"/>
            <a:ext cx="2939262" cy="2078058"/>
          </a:xfrm>
          <a:prstGeom prst="rect">
            <a:avLst/>
          </a:prstGeom>
        </p:spPr>
      </p:pic>
      <p:pic>
        <p:nvPicPr>
          <p:cNvPr id="15" name="Picture 14" descr="A cartoon mouse holding a piece of cheese&#10;&#10;Description automatically generated">
            <a:extLst>
              <a:ext uri="{FF2B5EF4-FFF2-40B4-BE49-F238E27FC236}">
                <a16:creationId xmlns:a16="http://schemas.microsoft.com/office/drawing/2014/main" id="{C0540FF9-CAFE-4B41-8040-EBEECE543B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5862" y="3845239"/>
            <a:ext cx="3183153" cy="2250489"/>
          </a:xfrm>
          <a:prstGeom prst="rect">
            <a:avLst/>
          </a:prstGeom>
        </p:spPr>
      </p:pic>
    </p:spTree>
    <p:extLst>
      <p:ext uri="{BB962C8B-B14F-4D97-AF65-F5344CB8AC3E}">
        <p14:creationId xmlns:p14="http://schemas.microsoft.com/office/powerpoint/2010/main" val="353591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1118586" y="458639"/>
            <a:ext cx="7803471" cy="1015663"/>
          </a:xfrm>
          <a:prstGeom prst="rect">
            <a:avLst/>
          </a:prstGeom>
          <a:noFill/>
        </p:spPr>
        <p:txBody>
          <a:bodyPr wrap="square" rtlCol="0">
            <a:spAutoFit/>
          </a:bodyPr>
          <a:lstStyle/>
          <a:p>
            <a:pPr algn="ctr"/>
            <a:r>
              <a:rPr lang="en-AU" sz="6000" dirty="0">
                <a:latin typeface="+mj-lt"/>
              </a:rPr>
              <a:t>Simile Examples</a:t>
            </a:r>
          </a:p>
        </p:txBody>
      </p:sp>
      <p:sp>
        <p:nvSpPr>
          <p:cNvPr id="3" name="TextBox 2">
            <a:extLst>
              <a:ext uri="{FF2B5EF4-FFF2-40B4-BE49-F238E27FC236}">
                <a16:creationId xmlns:a16="http://schemas.microsoft.com/office/drawing/2014/main" id="{81BD4FDC-A709-9FCA-56A2-E34BD625EAFE}"/>
              </a:ext>
            </a:extLst>
          </p:cNvPr>
          <p:cNvSpPr txBox="1"/>
          <p:nvPr/>
        </p:nvSpPr>
        <p:spPr>
          <a:xfrm>
            <a:off x="612843" y="1474302"/>
            <a:ext cx="8754893" cy="4339650"/>
          </a:xfrm>
          <a:prstGeom prst="rect">
            <a:avLst/>
          </a:prstGeom>
          <a:noFill/>
        </p:spPr>
        <p:txBody>
          <a:bodyPr wrap="square" rtlCol="0">
            <a:spAutoFit/>
          </a:bodyPr>
          <a:lstStyle/>
          <a:p>
            <a:pPr marL="457200" indent="-457200">
              <a:buFont typeface="Wingdings" panose="05000000000000000000" pitchFamily="2" charset="2"/>
              <a:buChar char="q"/>
            </a:pPr>
            <a:r>
              <a:rPr lang="en-AU" sz="2300" b="1" dirty="0">
                <a:solidFill>
                  <a:srgbClr val="0070C0"/>
                </a:solidFill>
                <a:latin typeface="+mj-lt"/>
              </a:rPr>
              <a:t>She was </a:t>
            </a:r>
            <a:r>
              <a:rPr lang="en-AU" sz="2300" u="sng" dirty="0">
                <a:solidFill>
                  <a:srgbClr val="FF0000"/>
                </a:solidFill>
                <a:latin typeface="+mj-lt"/>
              </a:rPr>
              <a:t>as</a:t>
            </a:r>
            <a:r>
              <a:rPr lang="en-AU" sz="2300" b="1" dirty="0">
                <a:solidFill>
                  <a:srgbClr val="0070C0"/>
                </a:solidFill>
                <a:latin typeface="+mj-lt"/>
              </a:rPr>
              <a:t> brave </a:t>
            </a:r>
            <a:r>
              <a:rPr lang="en-AU" sz="2300" u="sng" dirty="0">
                <a:solidFill>
                  <a:srgbClr val="FF0000"/>
                </a:solidFill>
                <a:latin typeface="+mj-lt"/>
              </a:rPr>
              <a:t>as</a:t>
            </a:r>
            <a:r>
              <a:rPr lang="en-AU" sz="2300" b="1" dirty="0">
                <a:solidFill>
                  <a:srgbClr val="0070C0"/>
                </a:solidFill>
                <a:latin typeface="+mj-lt"/>
              </a:rPr>
              <a:t> a lion during the performance.</a:t>
            </a:r>
          </a:p>
          <a:p>
            <a:r>
              <a:rPr lang="en-AU" sz="2300" dirty="0">
                <a:latin typeface="+mj-lt"/>
              </a:rPr>
              <a:t>This simile compares the girl to a lion. Lions are often seen as symbols of courage and strength, so this simile is saying that the girl is courageous. </a:t>
            </a:r>
          </a:p>
          <a:p>
            <a:endParaRPr lang="en-AU" sz="2300" dirty="0">
              <a:latin typeface="+mj-lt"/>
            </a:endParaRPr>
          </a:p>
          <a:p>
            <a:pPr marL="457200" indent="-457200">
              <a:buFont typeface="Wingdings" panose="05000000000000000000" pitchFamily="2" charset="2"/>
              <a:buChar char="q"/>
            </a:pPr>
            <a:r>
              <a:rPr lang="en-AU" sz="2300" b="1" dirty="0">
                <a:solidFill>
                  <a:srgbClr val="0070C0"/>
                </a:solidFill>
                <a:latin typeface="+mj-lt"/>
              </a:rPr>
              <a:t>The teacher's voice was </a:t>
            </a:r>
            <a:r>
              <a:rPr lang="en-AU" sz="2300" u="sng" dirty="0">
                <a:solidFill>
                  <a:srgbClr val="FF0000"/>
                </a:solidFill>
                <a:latin typeface="+mj-lt"/>
              </a:rPr>
              <a:t>like</a:t>
            </a:r>
            <a:r>
              <a:rPr lang="en-AU" sz="2300" b="1" dirty="0">
                <a:solidFill>
                  <a:srgbClr val="0070C0"/>
                </a:solidFill>
                <a:latin typeface="+mj-lt"/>
              </a:rPr>
              <a:t> music to our ears.</a:t>
            </a:r>
          </a:p>
          <a:p>
            <a:r>
              <a:rPr lang="en-AU" sz="2300" dirty="0">
                <a:latin typeface="+mj-lt"/>
              </a:rPr>
              <a:t>This simile compares the teacher's voice to music. Music is something that brings joy, so this simile is saying that the student was glad to hear their teacher.</a:t>
            </a:r>
          </a:p>
          <a:p>
            <a:endParaRPr lang="en-AU" sz="2300" dirty="0">
              <a:latin typeface="+mj-lt"/>
            </a:endParaRPr>
          </a:p>
          <a:p>
            <a:pPr marL="457200" indent="-457200">
              <a:buFont typeface="Wingdings" panose="05000000000000000000" pitchFamily="2" charset="2"/>
              <a:buChar char="q"/>
            </a:pPr>
            <a:r>
              <a:rPr lang="en-AU" sz="2300" b="1" dirty="0">
                <a:solidFill>
                  <a:srgbClr val="0070C0"/>
                </a:solidFill>
                <a:latin typeface="+mj-lt"/>
              </a:rPr>
              <a:t>His laughter rang out </a:t>
            </a:r>
            <a:r>
              <a:rPr lang="en-AU" sz="2300" u="sng" dirty="0">
                <a:solidFill>
                  <a:srgbClr val="FF0000"/>
                </a:solidFill>
                <a:latin typeface="+mj-lt"/>
              </a:rPr>
              <a:t>as</a:t>
            </a:r>
            <a:r>
              <a:rPr lang="en-AU" sz="2300" b="1" dirty="0">
                <a:solidFill>
                  <a:srgbClr val="0070C0"/>
                </a:solidFill>
                <a:latin typeface="+mj-lt"/>
              </a:rPr>
              <a:t> loud </a:t>
            </a:r>
            <a:r>
              <a:rPr lang="en-AU" sz="2300" u="sng" dirty="0">
                <a:solidFill>
                  <a:srgbClr val="FF0000"/>
                </a:solidFill>
                <a:latin typeface="+mj-lt"/>
              </a:rPr>
              <a:t>as</a:t>
            </a:r>
            <a:r>
              <a:rPr lang="en-AU" sz="2300" b="1" dirty="0">
                <a:solidFill>
                  <a:srgbClr val="0070C0"/>
                </a:solidFill>
                <a:latin typeface="+mj-lt"/>
              </a:rPr>
              <a:t> thunder across the playground.</a:t>
            </a:r>
          </a:p>
          <a:p>
            <a:r>
              <a:rPr lang="en-AU" sz="2300" dirty="0">
                <a:latin typeface="+mj-lt"/>
              </a:rPr>
              <a:t>This simile compares the loudness of "his" laughter to thunder. Thunder is very loud, so this simile is saying that his laughter is loud.</a:t>
            </a:r>
          </a:p>
        </p:txBody>
      </p:sp>
      <p:pic>
        <p:nvPicPr>
          <p:cNvPr id="11" name="Picture 10" descr="Lightning bolting lightning coming out of clouds&#10;&#10;Description automatically generated">
            <a:extLst>
              <a:ext uri="{FF2B5EF4-FFF2-40B4-BE49-F238E27FC236}">
                <a16:creationId xmlns:a16="http://schemas.microsoft.com/office/drawing/2014/main" id="{C4BA186D-AFE7-4033-B845-0072EF7BB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610" y="458639"/>
            <a:ext cx="1930632" cy="1364957"/>
          </a:xfrm>
          <a:prstGeom prst="rect">
            <a:avLst/>
          </a:prstGeom>
        </p:spPr>
      </p:pic>
      <p:pic>
        <p:nvPicPr>
          <p:cNvPr id="12" name="Picture 11" descr="A cartoon of a bull&#10;&#10;Description automatically generated">
            <a:extLst>
              <a:ext uri="{FF2B5EF4-FFF2-40B4-BE49-F238E27FC236}">
                <a16:creationId xmlns:a16="http://schemas.microsoft.com/office/drawing/2014/main" id="{6BA142EC-D30D-4369-AA31-43CD034F0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6347" y="5353896"/>
            <a:ext cx="2080401" cy="1470843"/>
          </a:xfrm>
          <a:prstGeom prst="rect">
            <a:avLst/>
          </a:prstGeom>
        </p:spPr>
      </p:pic>
      <p:pic>
        <p:nvPicPr>
          <p:cNvPr id="17" name="Picture 16" descr="A cartoon mouse holding a piece of cheese&#10;&#10;Description automatically generated">
            <a:extLst>
              <a:ext uri="{FF2B5EF4-FFF2-40B4-BE49-F238E27FC236}">
                <a16:creationId xmlns:a16="http://schemas.microsoft.com/office/drawing/2014/main" id="{B9608B9C-23A2-4C26-8903-20E8DD93DA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172" y="304734"/>
            <a:ext cx="1866873" cy="1319879"/>
          </a:xfrm>
          <a:prstGeom prst="rect">
            <a:avLst/>
          </a:prstGeom>
        </p:spPr>
      </p:pic>
    </p:spTree>
    <p:extLst>
      <p:ext uri="{BB962C8B-B14F-4D97-AF65-F5344CB8AC3E}">
        <p14:creationId xmlns:p14="http://schemas.microsoft.com/office/powerpoint/2010/main" val="1229683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287777" y="520195"/>
            <a:ext cx="9330446" cy="954107"/>
          </a:xfrm>
          <a:prstGeom prst="rect">
            <a:avLst/>
          </a:prstGeom>
          <a:noFill/>
        </p:spPr>
        <p:txBody>
          <a:bodyPr wrap="square" rtlCol="0">
            <a:spAutoFit/>
          </a:bodyPr>
          <a:lstStyle/>
          <a:p>
            <a:pPr algn="ctr"/>
            <a:r>
              <a:rPr lang="en-AU" sz="5400" dirty="0">
                <a:latin typeface="+mj-lt"/>
              </a:rPr>
              <a:t>Guess the Book!</a:t>
            </a:r>
          </a:p>
        </p:txBody>
      </p:sp>
      <p:sp>
        <p:nvSpPr>
          <p:cNvPr id="3" name="TextBox 2">
            <a:extLst>
              <a:ext uri="{FF2B5EF4-FFF2-40B4-BE49-F238E27FC236}">
                <a16:creationId xmlns:a16="http://schemas.microsoft.com/office/drawing/2014/main" id="{81BD4FDC-A709-9FCA-56A2-E34BD625EAFE}"/>
              </a:ext>
            </a:extLst>
          </p:cNvPr>
          <p:cNvSpPr txBox="1"/>
          <p:nvPr/>
        </p:nvSpPr>
        <p:spPr>
          <a:xfrm>
            <a:off x="575553" y="1580692"/>
            <a:ext cx="8754893" cy="3539430"/>
          </a:xfrm>
          <a:prstGeom prst="rect">
            <a:avLst/>
          </a:prstGeom>
          <a:noFill/>
        </p:spPr>
        <p:txBody>
          <a:bodyPr wrap="square" rtlCol="0">
            <a:spAutoFit/>
          </a:bodyPr>
          <a:lstStyle/>
          <a:p>
            <a:r>
              <a:rPr lang="en-AU" sz="2800" dirty="0">
                <a:latin typeface="+mj-lt"/>
              </a:rPr>
              <a:t>Many famous authors use similes to help their readers create vivid images in their minds. Can you guess the book in which these similes are found?</a:t>
            </a:r>
          </a:p>
          <a:p>
            <a:endParaRPr lang="en-AU" sz="2800" dirty="0">
              <a:latin typeface="+mj-lt"/>
            </a:endParaRPr>
          </a:p>
          <a:p>
            <a:endParaRPr lang="en-AU" sz="2800" dirty="0">
              <a:latin typeface="+mj-lt"/>
            </a:endParaRPr>
          </a:p>
          <a:p>
            <a:r>
              <a:rPr lang="en-AU" sz="2800" dirty="0">
                <a:latin typeface="+mj-lt"/>
              </a:rPr>
              <a:t>“Dudley looked like a pig in a wig.”</a:t>
            </a:r>
          </a:p>
          <a:p>
            <a:endParaRPr lang="en-AU" sz="2800" dirty="0">
              <a:latin typeface="+mj-lt"/>
            </a:endParaRPr>
          </a:p>
          <a:p>
            <a:r>
              <a:rPr lang="en-AU" sz="2800" dirty="0">
                <a:latin typeface="+mj-lt"/>
              </a:rPr>
              <a:t>“Dumbledore’s silver hair shone as brightly as ghosts.”</a:t>
            </a:r>
          </a:p>
        </p:txBody>
      </p:sp>
      <p:pic>
        <p:nvPicPr>
          <p:cNvPr id="5" name="Picture 4" descr="Cartoon character with glasses and a scarf&#10;&#10;Description automatically generated">
            <a:extLst>
              <a:ext uri="{FF2B5EF4-FFF2-40B4-BE49-F238E27FC236}">
                <a16:creationId xmlns:a16="http://schemas.microsoft.com/office/drawing/2014/main" id="{74E7342D-0F3F-48EB-A54D-EA20EB67E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8723" y="2450237"/>
            <a:ext cx="3189432" cy="2254928"/>
          </a:xfrm>
          <a:prstGeom prst="rect">
            <a:avLst/>
          </a:prstGeom>
        </p:spPr>
      </p:pic>
      <p:sp>
        <p:nvSpPr>
          <p:cNvPr id="12" name="TextBox 11">
            <a:extLst>
              <a:ext uri="{FF2B5EF4-FFF2-40B4-BE49-F238E27FC236}">
                <a16:creationId xmlns:a16="http://schemas.microsoft.com/office/drawing/2014/main" id="{2129B046-EE1D-40B4-B90D-DB9FC13197AF}"/>
              </a:ext>
            </a:extLst>
          </p:cNvPr>
          <p:cNvSpPr txBox="1"/>
          <p:nvPr/>
        </p:nvSpPr>
        <p:spPr>
          <a:xfrm>
            <a:off x="5234119" y="5226512"/>
            <a:ext cx="4309376" cy="954107"/>
          </a:xfrm>
          <a:prstGeom prst="rect">
            <a:avLst/>
          </a:prstGeom>
          <a:noFill/>
        </p:spPr>
        <p:txBody>
          <a:bodyPr wrap="square" rtlCol="0">
            <a:spAutoFit/>
          </a:bodyPr>
          <a:lstStyle/>
          <a:p>
            <a:pPr algn="ctr"/>
            <a:r>
              <a:rPr lang="en-AU" sz="5400" b="1" dirty="0">
                <a:solidFill>
                  <a:srgbClr val="FF0000"/>
                </a:solidFill>
                <a:latin typeface="+mj-lt"/>
              </a:rPr>
              <a:t>Harry Potter</a:t>
            </a:r>
          </a:p>
        </p:txBody>
      </p:sp>
      <p:pic>
        <p:nvPicPr>
          <p:cNvPr id="13" name="Picture 12" descr="A cartoon of a child&#10;&#10;Description automatically generated">
            <a:extLst>
              <a:ext uri="{FF2B5EF4-FFF2-40B4-BE49-F238E27FC236}">
                <a16:creationId xmlns:a16="http://schemas.microsoft.com/office/drawing/2014/main" id="{E277472B-EEDE-485F-8D3E-1CC0C7CB0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284" y="95361"/>
            <a:ext cx="2256269" cy="1595182"/>
          </a:xfrm>
          <a:prstGeom prst="rect">
            <a:avLst/>
          </a:prstGeom>
        </p:spPr>
      </p:pic>
      <p:pic>
        <p:nvPicPr>
          <p:cNvPr id="14" name="Picture 13" descr="A cartoon of a bee&#10;&#10;Description automatically generated">
            <a:extLst>
              <a:ext uri="{FF2B5EF4-FFF2-40B4-BE49-F238E27FC236}">
                <a16:creationId xmlns:a16="http://schemas.microsoft.com/office/drawing/2014/main" id="{1D839CF9-96D4-48C2-885A-796D9BDFDF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5128" y="142409"/>
            <a:ext cx="2085293" cy="1474302"/>
          </a:xfrm>
          <a:prstGeom prst="rect">
            <a:avLst/>
          </a:prstGeom>
        </p:spPr>
      </p:pic>
    </p:spTree>
    <p:extLst>
      <p:ext uri="{BB962C8B-B14F-4D97-AF65-F5344CB8AC3E}">
        <p14:creationId xmlns:p14="http://schemas.microsoft.com/office/powerpoint/2010/main" val="323516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287777" y="520195"/>
            <a:ext cx="9330446" cy="954107"/>
          </a:xfrm>
          <a:prstGeom prst="rect">
            <a:avLst/>
          </a:prstGeom>
          <a:noFill/>
        </p:spPr>
        <p:txBody>
          <a:bodyPr wrap="square" rtlCol="0">
            <a:spAutoFit/>
          </a:bodyPr>
          <a:lstStyle/>
          <a:p>
            <a:pPr algn="ctr"/>
            <a:r>
              <a:rPr lang="en-AU" sz="5400" dirty="0">
                <a:latin typeface="+mj-lt"/>
              </a:rPr>
              <a:t>Guess the Book!</a:t>
            </a:r>
          </a:p>
        </p:txBody>
      </p:sp>
      <p:sp>
        <p:nvSpPr>
          <p:cNvPr id="3" name="TextBox 2">
            <a:extLst>
              <a:ext uri="{FF2B5EF4-FFF2-40B4-BE49-F238E27FC236}">
                <a16:creationId xmlns:a16="http://schemas.microsoft.com/office/drawing/2014/main" id="{81BD4FDC-A709-9FCA-56A2-E34BD625EAFE}"/>
              </a:ext>
            </a:extLst>
          </p:cNvPr>
          <p:cNvSpPr txBox="1"/>
          <p:nvPr/>
        </p:nvSpPr>
        <p:spPr>
          <a:xfrm>
            <a:off x="575553" y="1580692"/>
            <a:ext cx="8754893" cy="2677656"/>
          </a:xfrm>
          <a:prstGeom prst="rect">
            <a:avLst/>
          </a:prstGeom>
          <a:noFill/>
        </p:spPr>
        <p:txBody>
          <a:bodyPr wrap="square" rtlCol="0">
            <a:spAutoFit/>
          </a:bodyPr>
          <a:lstStyle/>
          <a:p>
            <a:r>
              <a:rPr lang="en-AU" sz="2800" dirty="0">
                <a:latin typeface="+mj-lt"/>
              </a:rPr>
              <a:t>“The web glistened in the light and made a pattern of loveliness and mystery, like a delicate veil.”</a:t>
            </a:r>
          </a:p>
          <a:p>
            <a:endParaRPr lang="en-AU" sz="2800" dirty="0">
              <a:latin typeface="+mj-lt"/>
            </a:endParaRPr>
          </a:p>
          <a:p>
            <a:r>
              <a:rPr lang="en-AU" sz="2800" dirty="0">
                <a:latin typeface="+mj-lt"/>
              </a:rPr>
              <a:t>“The grass looked like a magic carpet.”</a:t>
            </a:r>
          </a:p>
          <a:p>
            <a:endParaRPr lang="en-AU" sz="2800" dirty="0">
              <a:latin typeface="+mj-lt"/>
            </a:endParaRPr>
          </a:p>
          <a:p>
            <a:r>
              <a:rPr lang="en-AU" sz="2800" dirty="0">
                <a:latin typeface="+mj-lt"/>
              </a:rPr>
              <a:t>“The asparagus patch looked like a silver forest.”</a:t>
            </a:r>
          </a:p>
        </p:txBody>
      </p:sp>
      <p:sp>
        <p:nvSpPr>
          <p:cNvPr id="4" name="TextBox 3">
            <a:extLst>
              <a:ext uri="{FF2B5EF4-FFF2-40B4-BE49-F238E27FC236}">
                <a16:creationId xmlns:a16="http://schemas.microsoft.com/office/drawing/2014/main" id="{4DE01A8E-A66F-4C73-830A-02818E02DC15}"/>
              </a:ext>
            </a:extLst>
          </p:cNvPr>
          <p:cNvSpPr txBox="1"/>
          <p:nvPr/>
        </p:nvSpPr>
        <p:spPr>
          <a:xfrm>
            <a:off x="5242997" y="4583479"/>
            <a:ext cx="4309376" cy="1754326"/>
          </a:xfrm>
          <a:prstGeom prst="rect">
            <a:avLst/>
          </a:prstGeom>
          <a:noFill/>
        </p:spPr>
        <p:txBody>
          <a:bodyPr wrap="square" rtlCol="0">
            <a:spAutoFit/>
          </a:bodyPr>
          <a:lstStyle/>
          <a:p>
            <a:pPr algn="ctr"/>
            <a:r>
              <a:rPr lang="en-AU" sz="5400" b="1" dirty="0">
                <a:solidFill>
                  <a:srgbClr val="FF0000"/>
                </a:solidFill>
                <a:latin typeface="+mj-lt"/>
              </a:rPr>
              <a:t>Charlotte’s Web</a:t>
            </a:r>
          </a:p>
        </p:txBody>
      </p:sp>
      <p:pic>
        <p:nvPicPr>
          <p:cNvPr id="6" name="Picture 5" descr="A cartoon of a pig&#10;&#10;Description automatically generated">
            <a:extLst>
              <a:ext uri="{FF2B5EF4-FFF2-40B4-BE49-F238E27FC236}">
                <a16:creationId xmlns:a16="http://schemas.microsoft.com/office/drawing/2014/main" id="{39A714EB-4D97-44CA-A163-08489417E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60" y="4187987"/>
            <a:ext cx="3261708" cy="2306027"/>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4BD6EDEB-3B78-43CA-A987-90E740016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3138" y="4364738"/>
            <a:ext cx="2932017" cy="2072936"/>
          </a:xfrm>
          <a:prstGeom prst="rect">
            <a:avLst/>
          </a:prstGeom>
        </p:spPr>
      </p:pic>
      <p:pic>
        <p:nvPicPr>
          <p:cNvPr id="15" name="Picture 14" descr="A cartoon of a child&#10;&#10;Description automatically generated">
            <a:extLst>
              <a:ext uri="{FF2B5EF4-FFF2-40B4-BE49-F238E27FC236}">
                <a16:creationId xmlns:a16="http://schemas.microsoft.com/office/drawing/2014/main" id="{D76B2DC1-3BEA-425D-8847-A20275677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284" y="95361"/>
            <a:ext cx="2256269" cy="1595182"/>
          </a:xfrm>
          <a:prstGeom prst="rect">
            <a:avLst/>
          </a:prstGeom>
        </p:spPr>
      </p:pic>
      <p:pic>
        <p:nvPicPr>
          <p:cNvPr id="16" name="Picture 15" descr="A cartoon of a bee&#10;&#10;Description automatically generated">
            <a:extLst>
              <a:ext uri="{FF2B5EF4-FFF2-40B4-BE49-F238E27FC236}">
                <a16:creationId xmlns:a16="http://schemas.microsoft.com/office/drawing/2014/main" id="{39663908-EE85-4F02-9E7D-AD16D68228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5128" y="142409"/>
            <a:ext cx="2085293" cy="1474302"/>
          </a:xfrm>
          <a:prstGeom prst="rect">
            <a:avLst/>
          </a:prstGeom>
        </p:spPr>
      </p:pic>
    </p:spTree>
    <p:extLst>
      <p:ext uri="{BB962C8B-B14F-4D97-AF65-F5344CB8AC3E}">
        <p14:creationId xmlns:p14="http://schemas.microsoft.com/office/powerpoint/2010/main" val="43303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287777" y="520195"/>
            <a:ext cx="9330446" cy="954107"/>
          </a:xfrm>
          <a:prstGeom prst="rect">
            <a:avLst/>
          </a:prstGeom>
          <a:noFill/>
        </p:spPr>
        <p:txBody>
          <a:bodyPr wrap="square" rtlCol="0">
            <a:spAutoFit/>
          </a:bodyPr>
          <a:lstStyle/>
          <a:p>
            <a:pPr algn="ctr"/>
            <a:r>
              <a:rPr lang="en-AU" sz="5400" dirty="0">
                <a:latin typeface="+mj-lt"/>
              </a:rPr>
              <a:t>Guess the Book!</a:t>
            </a:r>
          </a:p>
        </p:txBody>
      </p:sp>
      <p:sp>
        <p:nvSpPr>
          <p:cNvPr id="3" name="TextBox 2">
            <a:extLst>
              <a:ext uri="{FF2B5EF4-FFF2-40B4-BE49-F238E27FC236}">
                <a16:creationId xmlns:a16="http://schemas.microsoft.com/office/drawing/2014/main" id="{81BD4FDC-A709-9FCA-56A2-E34BD625EAFE}"/>
              </a:ext>
            </a:extLst>
          </p:cNvPr>
          <p:cNvSpPr txBox="1"/>
          <p:nvPr/>
        </p:nvSpPr>
        <p:spPr>
          <a:xfrm>
            <a:off x="575553" y="1580692"/>
            <a:ext cx="8754893" cy="2246769"/>
          </a:xfrm>
          <a:prstGeom prst="rect">
            <a:avLst/>
          </a:prstGeom>
          <a:noFill/>
        </p:spPr>
        <p:txBody>
          <a:bodyPr wrap="square" rtlCol="0">
            <a:spAutoFit/>
          </a:bodyPr>
          <a:lstStyle/>
          <a:p>
            <a:r>
              <a:rPr lang="en-AU" sz="2800" dirty="0">
                <a:latin typeface="+mj-lt"/>
              </a:rPr>
              <a:t>"Miss Trunchbull never walked, she always marched like a storm-trooper with long strides and arms swinging.“</a:t>
            </a:r>
          </a:p>
          <a:p>
            <a:endParaRPr lang="en-AU" sz="2800" dirty="0">
              <a:latin typeface="+mj-lt"/>
            </a:endParaRPr>
          </a:p>
          <a:p>
            <a:r>
              <a:rPr lang="en-AU" sz="2800" dirty="0">
                <a:latin typeface="+mj-lt"/>
              </a:rPr>
              <a:t>"The parents looked upon Matilda in particular as nothing more than a scab.”</a:t>
            </a:r>
          </a:p>
        </p:txBody>
      </p:sp>
      <p:sp>
        <p:nvSpPr>
          <p:cNvPr id="4" name="TextBox 3">
            <a:extLst>
              <a:ext uri="{FF2B5EF4-FFF2-40B4-BE49-F238E27FC236}">
                <a16:creationId xmlns:a16="http://schemas.microsoft.com/office/drawing/2014/main" id="{705AEC78-E3FA-4D87-8C78-D929B74C3D7D}"/>
              </a:ext>
            </a:extLst>
          </p:cNvPr>
          <p:cNvSpPr txBox="1"/>
          <p:nvPr/>
        </p:nvSpPr>
        <p:spPr>
          <a:xfrm>
            <a:off x="4747902" y="4800254"/>
            <a:ext cx="4309376" cy="954107"/>
          </a:xfrm>
          <a:prstGeom prst="rect">
            <a:avLst/>
          </a:prstGeom>
          <a:noFill/>
        </p:spPr>
        <p:txBody>
          <a:bodyPr wrap="square" rtlCol="0">
            <a:spAutoFit/>
          </a:bodyPr>
          <a:lstStyle/>
          <a:p>
            <a:pPr algn="ctr"/>
            <a:r>
              <a:rPr lang="en-AU" sz="5400" b="1" dirty="0">
                <a:solidFill>
                  <a:srgbClr val="FF0000"/>
                </a:solidFill>
                <a:latin typeface="+mj-lt"/>
              </a:rPr>
              <a:t>Matilda</a:t>
            </a:r>
          </a:p>
        </p:txBody>
      </p:sp>
      <p:pic>
        <p:nvPicPr>
          <p:cNvPr id="6" name="Picture 5" descr="A cartoon of a child pointing up&#10;&#10;Description automatically generated">
            <a:extLst>
              <a:ext uri="{FF2B5EF4-FFF2-40B4-BE49-F238E27FC236}">
                <a16:creationId xmlns:a16="http://schemas.microsoft.com/office/drawing/2014/main" id="{FD3605ED-85CB-4FB1-AA9D-019225C3D3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855" y="3661188"/>
            <a:ext cx="3785880" cy="2676617"/>
          </a:xfrm>
          <a:prstGeom prst="rect">
            <a:avLst/>
          </a:prstGeom>
        </p:spPr>
      </p:pic>
      <p:pic>
        <p:nvPicPr>
          <p:cNvPr id="13" name="Picture 12" descr="A cartoon of a child&#10;&#10;Description automatically generated">
            <a:extLst>
              <a:ext uri="{FF2B5EF4-FFF2-40B4-BE49-F238E27FC236}">
                <a16:creationId xmlns:a16="http://schemas.microsoft.com/office/drawing/2014/main" id="{F3F0C6C5-2CC0-4E96-98C8-B4D3044055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284" y="95361"/>
            <a:ext cx="2256269" cy="1595182"/>
          </a:xfrm>
          <a:prstGeom prst="rect">
            <a:avLst/>
          </a:prstGeom>
        </p:spPr>
      </p:pic>
      <p:pic>
        <p:nvPicPr>
          <p:cNvPr id="14" name="Picture 13" descr="A cartoon of a bee&#10;&#10;Description automatically generated">
            <a:extLst>
              <a:ext uri="{FF2B5EF4-FFF2-40B4-BE49-F238E27FC236}">
                <a16:creationId xmlns:a16="http://schemas.microsoft.com/office/drawing/2014/main" id="{3369DE06-49CD-4DF0-8FB6-FDC30A0EF2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5128" y="142409"/>
            <a:ext cx="2085293" cy="1474302"/>
          </a:xfrm>
          <a:prstGeom prst="rect">
            <a:avLst/>
          </a:prstGeom>
        </p:spPr>
      </p:pic>
    </p:spTree>
    <p:extLst>
      <p:ext uri="{BB962C8B-B14F-4D97-AF65-F5344CB8AC3E}">
        <p14:creationId xmlns:p14="http://schemas.microsoft.com/office/powerpoint/2010/main" val="166009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1085036" y="429456"/>
            <a:ext cx="7735921" cy="1015663"/>
          </a:xfrm>
          <a:prstGeom prst="rect">
            <a:avLst/>
          </a:prstGeom>
          <a:noFill/>
        </p:spPr>
        <p:txBody>
          <a:bodyPr wrap="square" rtlCol="0">
            <a:spAutoFit/>
          </a:bodyPr>
          <a:lstStyle/>
          <a:p>
            <a:pPr algn="ctr"/>
            <a:r>
              <a:rPr lang="en-AU" sz="6000" dirty="0">
                <a:latin typeface="+mj-lt"/>
              </a:rPr>
              <a:t>Let’s Try Together</a:t>
            </a:r>
          </a:p>
        </p:txBody>
      </p:sp>
      <p:sp>
        <p:nvSpPr>
          <p:cNvPr id="3" name="TextBox 2">
            <a:extLst>
              <a:ext uri="{FF2B5EF4-FFF2-40B4-BE49-F238E27FC236}">
                <a16:creationId xmlns:a16="http://schemas.microsoft.com/office/drawing/2014/main" id="{81BD4FDC-A709-9FCA-56A2-E34BD625EAFE}"/>
              </a:ext>
            </a:extLst>
          </p:cNvPr>
          <p:cNvSpPr txBox="1"/>
          <p:nvPr/>
        </p:nvSpPr>
        <p:spPr>
          <a:xfrm>
            <a:off x="575551" y="1445119"/>
            <a:ext cx="8754893" cy="4524315"/>
          </a:xfrm>
          <a:prstGeom prst="rect">
            <a:avLst/>
          </a:prstGeom>
          <a:noFill/>
        </p:spPr>
        <p:txBody>
          <a:bodyPr wrap="square" rtlCol="0">
            <a:spAutoFit/>
          </a:bodyPr>
          <a:lstStyle/>
          <a:p>
            <a:r>
              <a:rPr lang="en-AU" sz="2400" dirty="0">
                <a:latin typeface="+mj-lt"/>
              </a:rPr>
              <a:t>Try to explain the simile in each sentence.</a:t>
            </a:r>
          </a:p>
          <a:p>
            <a:endParaRPr lang="en-AU" sz="2400" dirty="0">
              <a:latin typeface="+mj-lt"/>
            </a:endParaRPr>
          </a:p>
          <a:p>
            <a:pPr marL="457200" indent="-457200">
              <a:buFont typeface="Wingdings" panose="05000000000000000000" pitchFamily="2" charset="2"/>
              <a:buChar char="q"/>
            </a:pPr>
            <a:r>
              <a:rPr lang="en-AU" sz="2400" b="1" dirty="0">
                <a:solidFill>
                  <a:srgbClr val="0070C0"/>
                </a:solidFill>
                <a:latin typeface="+mj-lt"/>
              </a:rPr>
              <a:t>Her smile was as bright as the Sun.</a:t>
            </a:r>
          </a:p>
          <a:p>
            <a:r>
              <a:rPr lang="en-AU" sz="2400" dirty="0">
                <a:latin typeface="+mj-lt"/>
              </a:rPr>
              <a:t>This simile compares her smile to that of the morning sun. The morning sun is often associated with warmth, light, and positivity, so it means that her smile was radiant and filled with warmth and happiness.</a:t>
            </a:r>
          </a:p>
          <a:p>
            <a:endParaRPr lang="en-AU" sz="2400" dirty="0">
              <a:latin typeface="+mj-lt"/>
            </a:endParaRPr>
          </a:p>
          <a:p>
            <a:pPr marL="457200" indent="-457200">
              <a:buFont typeface="Wingdings" panose="05000000000000000000" pitchFamily="2" charset="2"/>
              <a:buChar char="q"/>
            </a:pPr>
            <a:r>
              <a:rPr lang="en-AU" sz="2400" b="1" dirty="0">
                <a:solidFill>
                  <a:srgbClr val="0070C0"/>
                </a:solidFill>
                <a:latin typeface="+mj-lt"/>
              </a:rPr>
              <a:t>The water slid over the rocks like silk.</a:t>
            </a:r>
          </a:p>
          <a:p>
            <a:r>
              <a:rPr lang="en-AU" sz="2400" dirty="0">
                <a:latin typeface="+mj-lt"/>
              </a:rPr>
              <a:t>This simile compares the water sliding over rocks to the texture of silk. Silk is known for its smooth texture, so it means that the movement of the water was very smooth.</a:t>
            </a:r>
          </a:p>
        </p:txBody>
      </p:sp>
      <p:pic>
        <p:nvPicPr>
          <p:cNvPr id="8" name="Picture 7" descr="A cartoon of a child&#10;&#10;Description automatically generated">
            <a:extLst>
              <a:ext uri="{FF2B5EF4-FFF2-40B4-BE49-F238E27FC236}">
                <a16:creationId xmlns:a16="http://schemas.microsoft.com/office/drawing/2014/main" id="{B1AA4331-4486-4D70-B700-312E25D3B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2304" y="242027"/>
            <a:ext cx="3830306" cy="2708026"/>
          </a:xfrm>
          <a:prstGeom prst="rect">
            <a:avLst/>
          </a:prstGeom>
        </p:spPr>
      </p:pic>
      <p:pic>
        <p:nvPicPr>
          <p:cNvPr id="10" name="Picture 9" descr="Lightning bolting lightning coming out of clouds&#10;&#10;Description automatically generated">
            <a:extLst>
              <a:ext uri="{FF2B5EF4-FFF2-40B4-BE49-F238E27FC236}">
                <a16:creationId xmlns:a16="http://schemas.microsoft.com/office/drawing/2014/main" id="{23F298F5-BBD5-44D4-99B6-670D30C23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408" y="286981"/>
            <a:ext cx="1858409" cy="1313895"/>
          </a:xfrm>
          <a:prstGeom prst="rect">
            <a:avLst/>
          </a:prstGeom>
        </p:spPr>
      </p:pic>
      <p:pic>
        <p:nvPicPr>
          <p:cNvPr id="16" name="Picture 15" descr="A cartoon mouse holding a piece of cheese&#10;&#10;Description automatically generated">
            <a:extLst>
              <a:ext uri="{FF2B5EF4-FFF2-40B4-BE49-F238E27FC236}">
                <a16:creationId xmlns:a16="http://schemas.microsoft.com/office/drawing/2014/main" id="{EB15402A-AAB3-4DD1-88FC-A45EDA8E93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3271" y="5521911"/>
            <a:ext cx="1889799" cy="1336088"/>
          </a:xfrm>
          <a:prstGeom prst="rect">
            <a:avLst/>
          </a:prstGeom>
        </p:spPr>
      </p:pic>
    </p:spTree>
    <p:extLst>
      <p:ext uri="{BB962C8B-B14F-4D97-AF65-F5344CB8AC3E}">
        <p14:creationId xmlns:p14="http://schemas.microsoft.com/office/powerpoint/2010/main" val="151512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6998</TotalTime>
  <Words>915</Words>
  <Application>Microsoft Office PowerPoint</Application>
  <PresentationFormat>A4 Paper (210x297 mm)</PresentationFormat>
  <Paragraphs>102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cameron Eaves</dc:creator>
  <cp:lastModifiedBy>EAVES Cameron [Wattle Grove Primary School]</cp:lastModifiedBy>
  <cp:revision>182</cp:revision>
  <dcterms:created xsi:type="dcterms:W3CDTF">2020-06-30T21:06:36Z</dcterms:created>
  <dcterms:modified xsi:type="dcterms:W3CDTF">2024-04-03T16:23:26Z</dcterms:modified>
</cp:coreProperties>
</file>