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6" r:id="rId2"/>
    <p:sldId id="283" r:id="rId3"/>
    <p:sldId id="299" r:id="rId4"/>
    <p:sldId id="284" r:id="rId5"/>
    <p:sldId id="298" r:id="rId6"/>
    <p:sldId id="290" r:id="rId7"/>
    <p:sldId id="292" r:id="rId8"/>
    <p:sldId id="300" r:id="rId9"/>
    <p:sldId id="301" r:id="rId10"/>
    <p:sldId id="294" r:id="rId11"/>
    <p:sldId id="302" r:id="rId12"/>
    <p:sldId id="287" r:id="rId13"/>
    <p:sldId id="289" r:id="rId14"/>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3977"/>
    <a:srgbClr val="9917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4660"/>
  </p:normalViewPr>
  <p:slideViewPr>
    <p:cSldViewPr snapToGrid="0">
      <p:cViewPr>
        <p:scale>
          <a:sx n="70" d="100"/>
          <a:sy n="70" d="100"/>
        </p:scale>
        <p:origin x="1675" y="398"/>
      </p:cViewPr>
      <p:guideLst>
        <p:guide orient="horz" pos="2160"/>
        <p:guide pos="312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5048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38E7A7-E1A9-42A8-A186-2DFB5847DA60}" type="datetimeFigureOut">
              <a:rPr lang="en-AU" smtClean="0"/>
              <a:t>23/04/2024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BB46529-942F-41D6-B8F7-4939FF82199C}" type="slidenum">
              <a:rPr lang="en-AU" smtClean="0"/>
              <a:t>‹#›</a:t>
            </a:fld>
            <a:endParaRPr lang="en-AU"/>
          </a:p>
        </p:txBody>
      </p:sp>
    </p:spTree>
    <p:extLst>
      <p:ext uri="{BB962C8B-B14F-4D97-AF65-F5344CB8AC3E}">
        <p14:creationId xmlns:p14="http://schemas.microsoft.com/office/powerpoint/2010/main" val="37060886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A flag and flags around a drum&#10;&#10;Description automatically generated with medium confidence">
            <a:extLst>
              <a:ext uri="{FF2B5EF4-FFF2-40B4-BE49-F238E27FC236}">
                <a16:creationId xmlns:a16="http://schemas.microsoft.com/office/drawing/2014/main" id="{873F9C8C-0D4E-43A5-8953-076F91C925A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82" y="5960"/>
            <a:ext cx="9886036" cy="6846080"/>
          </a:xfrm>
          <a:prstGeom prst="rect">
            <a:avLst/>
          </a:prstGeom>
        </p:spPr>
      </p:pic>
      <p:pic>
        <p:nvPicPr>
          <p:cNvPr id="2" name="Picture 1" descr="A black background with a black square&#10;&#10;Description automatically generated with medium confidence">
            <a:extLst>
              <a:ext uri="{FF2B5EF4-FFF2-40B4-BE49-F238E27FC236}">
                <a16:creationId xmlns:a16="http://schemas.microsoft.com/office/drawing/2014/main" id="{A214C16C-7FBB-45CA-8BE3-9B15D897B5B0}"/>
              </a:ext>
            </a:extLst>
          </p:cNvPr>
          <p:cNvPicPr>
            <a:picLocks noChangeAspect="1"/>
          </p:cNvPicPr>
          <p:nvPr userDrawn="1"/>
        </p:nvPicPr>
        <p:blipFill>
          <a:blip r:embed="rId5">
            <a:alphaModFix amt="50000"/>
            <a:extLst>
              <a:ext uri="{28A0092B-C50C-407E-A947-70E740481C1C}">
                <a14:useLocalDpi xmlns:a14="http://schemas.microsoft.com/office/drawing/2010/main" val="0"/>
              </a:ext>
            </a:extLst>
          </a:blip>
          <a:stretch>
            <a:fillRect/>
          </a:stretch>
        </p:blipFill>
        <p:spPr>
          <a:xfrm>
            <a:off x="0" y="6633110"/>
            <a:ext cx="1401983" cy="269612"/>
          </a:xfrm>
          <a:prstGeom prst="rect">
            <a:avLst/>
          </a:prstGeom>
        </p:spPr>
      </p:pic>
      <p:sp>
        <p:nvSpPr>
          <p:cNvPr id="3" name="Rectangle 2">
            <a:extLst>
              <a:ext uri="{FF2B5EF4-FFF2-40B4-BE49-F238E27FC236}">
                <a16:creationId xmlns:a16="http://schemas.microsoft.com/office/drawing/2014/main" id="{CA3C2AA7-9126-403B-BA20-227181CAA8D8}"/>
              </a:ext>
            </a:extLst>
          </p:cNvPr>
          <p:cNvSpPr/>
          <p:nvPr userDrawn="1"/>
        </p:nvSpPr>
        <p:spPr>
          <a:xfrm>
            <a:off x="428625" y="359055"/>
            <a:ext cx="9048750" cy="6139889"/>
          </a:xfrm>
          <a:prstGeom prst="rect">
            <a:avLst/>
          </a:prstGeom>
          <a:solidFill>
            <a:schemeClr val="bg1"/>
          </a:solidFill>
          <a:ln w="19050">
            <a:solidFill>
              <a:schemeClr val="tx1"/>
            </a:solidFill>
            <a:prstDash val="lgDash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95595840"/>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black background with a black square&#10;&#10;Description automatically generated with medium confidence">
            <a:extLst>
              <a:ext uri="{FF2B5EF4-FFF2-40B4-BE49-F238E27FC236}">
                <a16:creationId xmlns:a16="http://schemas.microsoft.com/office/drawing/2014/main" id="{2FED2267-DD83-4FFB-AA65-EF8C8AB2128F}"/>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0" y="6633110"/>
            <a:ext cx="1401983" cy="269612"/>
          </a:xfrm>
          <a:prstGeom prst="rect">
            <a:avLst/>
          </a:prstGeom>
        </p:spPr>
      </p:pic>
      <p:sp>
        <p:nvSpPr>
          <p:cNvPr id="16" name="Rectangle 15">
            <a:extLst>
              <a:ext uri="{FF2B5EF4-FFF2-40B4-BE49-F238E27FC236}">
                <a16:creationId xmlns:a16="http://schemas.microsoft.com/office/drawing/2014/main" id="{235A7FDF-8313-4F81-8073-7BD799DC4353}"/>
              </a:ext>
            </a:extLst>
          </p:cNvPr>
          <p:cNvSpPr/>
          <p:nvPr/>
        </p:nvSpPr>
        <p:spPr>
          <a:xfrm>
            <a:off x="428625" y="359055"/>
            <a:ext cx="9048750" cy="6139889"/>
          </a:xfrm>
          <a:prstGeom prst="rect">
            <a:avLst/>
          </a:prstGeom>
          <a:solidFill>
            <a:schemeClr val="bg1"/>
          </a:solidFill>
          <a:ln w="19050">
            <a:solidFill>
              <a:schemeClr val="tx1"/>
            </a:solidFill>
            <a:prstDash val="lgDash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Rectangle 28">
            <a:extLst>
              <a:ext uri="{FF2B5EF4-FFF2-40B4-BE49-F238E27FC236}">
                <a16:creationId xmlns:a16="http://schemas.microsoft.com/office/drawing/2014/main" id="{734AB696-D873-4748-8A86-75D6F6386019}"/>
              </a:ext>
            </a:extLst>
          </p:cNvPr>
          <p:cNvSpPr/>
          <p:nvPr/>
        </p:nvSpPr>
        <p:spPr>
          <a:xfrm>
            <a:off x="2122714" y="2002799"/>
            <a:ext cx="5725886" cy="2188202"/>
          </a:xfrm>
          <a:prstGeom prst="rect">
            <a:avLst/>
          </a:prstGeom>
          <a:solidFill>
            <a:schemeClr val="bg1"/>
          </a:solidFill>
          <a:ln w="19050">
            <a:solidFill>
              <a:schemeClr val="tx1"/>
            </a:solidFill>
            <a:prstDash val="lgDash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TextBox 24">
            <a:extLst>
              <a:ext uri="{FF2B5EF4-FFF2-40B4-BE49-F238E27FC236}">
                <a16:creationId xmlns:a16="http://schemas.microsoft.com/office/drawing/2014/main" id="{FDD9136A-E37D-C183-6E1A-90D4ED2F0B3F}"/>
              </a:ext>
            </a:extLst>
          </p:cNvPr>
          <p:cNvSpPr txBox="1"/>
          <p:nvPr/>
        </p:nvSpPr>
        <p:spPr>
          <a:xfrm>
            <a:off x="1570580" y="1882487"/>
            <a:ext cx="6932297" cy="2308324"/>
          </a:xfrm>
          <a:prstGeom prst="rect">
            <a:avLst/>
          </a:prstGeom>
          <a:noFill/>
        </p:spPr>
        <p:txBody>
          <a:bodyPr wrap="square" rtlCol="0">
            <a:spAutoFit/>
          </a:bodyPr>
          <a:lstStyle/>
          <a:p>
            <a:pPr algn="ctr"/>
            <a:r>
              <a:rPr lang="en-US" sz="7200" dirty="0">
                <a:latin typeface="+mj-lt"/>
              </a:rPr>
              <a:t>South America Report</a:t>
            </a:r>
            <a:endParaRPr lang="en-AU" sz="7200" dirty="0">
              <a:latin typeface="+mj-lt"/>
            </a:endParaRPr>
          </a:p>
        </p:txBody>
      </p:sp>
      <p:pic>
        <p:nvPicPr>
          <p:cNvPr id="4" name="Picture 3" descr="A sombrero with a black background&#10;&#10;Description automatically generated">
            <a:extLst>
              <a:ext uri="{FF2B5EF4-FFF2-40B4-BE49-F238E27FC236}">
                <a16:creationId xmlns:a16="http://schemas.microsoft.com/office/drawing/2014/main" id="{C9284295-95D0-4158-8E66-D3ABA34F0E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8441" y="224889"/>
            <a:ext cx="2758331" cy="1950140"/>
          </a:xfrm>
          <a:prstGeom prst="rect">
            <a:avLst/>
          </a:prstGeom>
        </p:spPr>
      </p:pic>
      <p:pic>
        <p:nvPicPr>
          <p:cNvPr id="7" name="Picture 6" descr="A map of south america&#10;&#10;Description automatically generated">
            <a:extLst>
              <a:ext uri="{FF2B5EF4-FFF2-40B4-BE49-F238E27FC236}">
                <a16:creationId xmlns:a16="http://schemas.microsoft.com/office/drawing/2014/main" id="{109C891D-AE35-40E0-BD87-57DE7F1E8C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36" y="4546582"/>
            <a:ext cx="2453840" cy="1734865"/>
          </a:xfrm>
          <a:prstGeom prst="rect">
            <a:avLst/>
          </a:prstGeom>
        </p:spPr>
      </p:pic>
      <p:pic>
        <p:nvPicPr>
          <p:cNvPr id="11" name="Picture 10" descr="A flag with a blue circle and a yellow circle with white dots&#10;&#10;Description automatically generated">
            <a:extLst>
              <a:ext uri="{FF2B5EF4-FFF2-40B4-BE49-F238E27FC236}">
                <a16:creationId xmlns:a16="http://schemas.microsoft.com/office/drawing/2014/main" id="{3F33365C-6659-4948-8AE8-137F90D9DE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8600" y="5019565"/>
            <a:ext cx="1965142" cy="1389355"/>
          </a:xfrm>
          <a:prstGeom prst="rect">
            <a:avLst/>
          </a:prstGeom>
        </p:spPr>
      </p:pic>
      <p:pic>
        <p:nvPicPr>
          <p:cNvPr id="14" name="Picture 13" descr="A blue and white flag with a sun on it&#10;&#10;Description automatically generated">
            <a:extLst>
              <a:ext uri="{FF2B5EF4-FFF2-40B4-BE49-F238E27FC236}">
                <a16:creationId xmlns:a16="http://schemas.microsoft.com/office/drawing/2014/main" id="{1EA4B4F1-6F5F-4D96-95FB-56BE8C1911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929" y="0"/>
            <a:ext cx="2098733" cy="1483804"/>
          </a:xfrm>
          <a:prstGeom prst="rect">
            <a:avLst/>
          </a:prstGeom>
        </p:spPr>
      </p:pic>
      <p:pic>
        <p:nvPicPr>
          <p:cNvPr id="19" name="Picture 18" descr="A cartoon bird with a beak&#10;&#10;Description automatically generated">
            <a:extLst>
              <a:ext uri="{FF2B5EF4-FFF2-40B4-BE49-F238E27FC236}">
                <a16:creationId xmlns:a16="http://schemas.microsoft.com/office/drawing/2014/main" id="{AA04A444-1DF7-4829-93C7-A54C3D93D9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34452" y="314333"/>
            <a:ext cx="1845852" cy="1305017"/>
          </a:xfrm>
          <a:prstGeom prst="rect">
            <a:avLst/>
          </a:prstGeom>
        </p:spPr>
      </p:pic>
      <p:pic>
        <p:nvPicPr>
          <p:cNvPr id="21" name="Picture 20" descr="A football player kicking a ball&#10;&#10;Description automatically generated">
            <a:extLst>
              <a:ext uri="{FF2B5EF4-FFF2-40B4-BE49-F238E27FC236}">
                <a16:creationId xmlns:a16="http://schemas.microsoft.com/office/drawing/2014/main" id="{60A1674C-270D-46C7-85AD-13A3111B49A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73959" y="4278648"/>
            <a:ext cx="2832813" cy="2002799"/>
          </a:xfrm>
          <a:prstGeom prst="rect">
            <a:avLst/>
          </a:prstGeom>
        </p:spPr>
      </p:pic>
    </p:spTree>
    <p:extLst>
      <p:ext uri="{BB962C8B-B14F-4D97-AF65-F5344CB8AC3E}">
        <p14:creationId xmlns:p14="http://schemas.microsoft.com/office/powerpoint/2010/main" val="4289987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575554" y="458639"/>
            <a:ext cx="8754893" cy="1015663"/>
          </a:xfrm>
          <a:prstGeom prst="rect">
            <a:avLst/>
          </a:prstGeom>
          <a:noFill/>
        </p:spPr>
        <p:txBody>
          <a:bodyPr wrap="square" rtlCol="0">
            <a:spAutoFit/>
          </a:bodyPr>
          <a:lstStyle/>
          <a:p>
            <a:pPr algn="ctr"/>
            <a:r>
              <a:rPr lang="en-US" sz="6000" dirty="0">
                <a:latin typeface="+mj-lt"/>
              </a:rPr>
              <a:t>South America Report</a:t>
            </a:r>
            <a:endParaRPr lang="en-AU" sz="6000" dirty="0">
              <a:latin typeface="+mj-lt"/>
            </a:endParaRPr>
          </a:p>
        </p:txBody>
      </p:sp>
      <p:sp>
        <p:nvSpPr>
          <p:cNvPr id="11" name="TextBox 10">
            <a:extLst>
              <a:ext uri="{FF2B5EF4-FFF2-40B4-BE49-F238E27FC236}">
                <a16:creationId xmlns:a16="http://schemas.microsoft.com/office/drawing/2014/main" id="{4D0EB8C6-C927-49C2-875B-B29765577656}"/>
              </a:ext>
            </a:extLst>
          </p:cNvPr>
          <p:cNvSpPr txBox="1"/>
          <p:nvPr/>
        </p:nvSpPr>
        <p:spPr>
          <a:xfrm>
            <a:off x="575554" y="1548432"/>
            <a:ext cx="8629591" cy="4871462"/>
          </a:xfrm>
          <a:prstGeom prst="rect">
            <a:avLst/>
          </a:prstGeom>
          <a:noFill/>
          <a:ln w="28575">
            <a:noFill/>
          </a:ln>
        </p:spPr>
        <p:txBody>
          <a:bodyPr wrap="square">
            <a:spAutoFit/>
          </a:bodyPr>
          <a:lstStyle/>
          <a:p>
            <a:pPr>
              <a:lnSpc>
                <a:spcPct val="150000"/>
              </a:lnSpc>
            </a:pPr>
            <a:r>
              <a:rPr lang="en-AU" sz="1900" dirty="0">
                <a:latin typeface="+mj-lt"/>
              </a:rPr>
              <a:t>Are you ready for an exciting adventure? Your challenge is to become explorers of the amazing continent of South America! Your mission is to research and write a comprehensive report that will take your classmates on a journey through the diverse landscapes, cultures, and wonders of South America. You may want to write about:</a:t>
            </a:r>
          </a:p>
          <a:p>
            <a:pPr marL="342900" indent="-342900">
              <a:lnSpc>
                <a:spcPct val="150000"/>
              </a:lnSpc>
              <a:buFontTx/>
              <a:buChar char="-"/>
            </a:pPr>
            <a:r>
              <a:rPr lang="en-AU" sz="1900" dirty="0">
                <a:latin typeface="+mj-lt"/>
              </a:rPr>
              <a:t>The countries</a:t>
            </a:r>
          </a:p>
          <a:p>
            <a:pPr marL="342900" indent="-342900">
              <a:lnSpc>
                <a:spcPct val="150000"/>
              </a:lnSpc>
              <a:buFontTx/>
              <a:buChar char="-"/>
            </a:pPr>
            <a:r>
              <a:rPr lang="en-AU" sz="1900" dirty="0">
                <a:latin typeface="+mj-lt"/>
              </a:rPr>
              <a:t>Famous sites</a:t>
            </a:r>
          </a:p>
          <a:p>
            <a:pPr marL="342900" indent="-342900">
              <a:lnSpc>
                <a:spcPct val="150000"/>
              </a:lnSpc>
              <a:buFontTx/>
              <a:buChar char="-"/>
            </a:pPr>
            <a:r>
              <a:rPr lang="en-AU" sz="1900" dirty="0">
                <a:latin typeface="+mj-lt"/>
              </a:rPr>
              <a:t>Wildlife</a:t>
            </a:r>
          </a:p>
          <a:p>
            <a:pPr marL="342900" indent="-342900">
              <a:lnSpc>
                <a:spcPct val="150000"/>
              </a:lnSpc>
              <a:buFontTx/>
              <a:buChar char="-"/>
            </a:pPr>
            <a:r>
              <a:rPr lang="en-AU" sz="1900" dirty="0">
                <a:latin typeface="+mj-lt"/>
              </a:rPr>
              <a:t>The people</a:t>
            </a:r>
          </a:p>
          <a:p>
            <a:pPr marL="342900" indent="-342900">
              <a:lnSpc>
                <a:spcPct val="150000"/>
              </a:lnSpc>
              <a:buFontTx/>
              <a:buChar char="-"/>
            </a:pPr>
            <a:r>
              <a:rPr lang="en-AU" sz="1900" dirty="0">
                <a:latin typeface="+mj-lt"/>
              </a:rPr>
              <a:t>Sport</a:t>
            </a:r>
          </a:p>
          <a:p>
            <a:pPr marL="342900" indent="-342900">
              <a:lnSpc>
                <a:spcPct val="150000"/>
              </a:lnSpc>
              <a:buFontTx/>
              <a:buChar char="-"/>
            </a:pPr>
            <a:r>
              <a:rPr lang="en-AU" sz="1900" dirty="0">
                <a:latin typeface="+mj-lt"/>
              </a:rPr>
              <a:t>Culture</a:t>
            </a:r>
          </a:p>
          <a:p>
            <a:pPr marL="342900" indent="-342900">
              <a:lnSpc>
                <a:spcPct val="150000"/>
              </a:lnSpc>
              <a:buFontTx/>
              <a:buChar char="-"/>
            </a:pPr>
            <a:r>
              <a:rPr lang="en-AU" sz="1900" dirty="0">
                <a:latin typeface="+mj-lt"/>
              </a:rPr>
              <a:t>Languages</a:t>
            </a:r>
          </a:p>
        </p:txBody>
      </p:sp>
      <p:sp>
        <p:nvSpPr>
          <p:cNvPr id="8" name="TextBox 7">
            <a:extLst>
              <a:ext uri="{FF2B5EF4-FFF2-40B4-BE49-F238E27FC236}">
                <a16:creationId xmlns:a16="http://schemas.microsoft.com/office/drawing/2014/main" id="{37D64869-165A-4CF5-8743-8D1D3DD9CD3E}"/>
              </a:ext>
            </a:extLst>
          </p:cNvPr>
          <p:cNvSpPr txBox="1"/>
          <p:nvPr/>
        </p:nvSpPr>
        <p:spPr>
          <a:xfrm>
            <a:off x="3390256" y="3430154"/>
            <a:ext cx="5814889" cy="2678554"/>
          </a:xfrm>
          <a:prstGeom prst="rect">
            <a:avLst/>
          </a:prstGeom>
          <a:noFill/>
          <a:ln w="28575">
            <a:solidFill>
              <a:srgbClr val="00B0F0"/>
            </a:solidFill>
          </a:ln>
        </p:spPr>
        <p:txBody>
          <a:bodyPr wrap="square">
            <a:spAutoFit/>
          </a:bodyPr>
          <a:lstStyle/>
          <a:p>
            <a:pPr>
              <a:lnSpc>
                <a:spcPct val="150000"/>
              </a:lnSpc>
            </a:pPr>
            <a:r>
              <a:rPr lang="en-AU" sz="1900" dirty="0">
                <a:latin typeface="+mj-lt"/>
              </a:rPr>
              <a:t>Remember to use reliable sources for your research and organize your report with clear headings and paragraphs. Use your creativity to make your report engaging and informative, and don't forget to include pictures, maps, and illustrations to bring South America to life for your classmates!</a:t>
            </a:r>
          </a:p>
        </p:txBody>
      </p:sp>
      <p:pic>
        <p:nvPicPr>
          <p:cNvPr id="13" name="Picture 12" descr="A map of south america&#10;&#10;Description automatically generated">
            <a:extLst>
              <a:ext uri="{FF2B5EF4-FFF2-40B4-BE49-F238E27FC236}">
                <a16:creationId xmlns:a16="http://schemas.microsoft.com/office/drawing/2014/main" id="{6B0EBA90-3AFA-4F9F-B140-6599864B8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356" y="3973190"/>
            <a:ext cx="2453840" cy="1734865"/>
          </a:xfrm>
          <a:prstGeom prst="rect">
            <a:avLst/>
          </a:prstGeom>
        </p:spPr>
      </p:pic>
      <p:pic>
        <p:nvPicPr>
          <p:cNvPr id="17" name="Picture 16" descr="A blue and white flag with a sun on it&#10;&#10;Description automatically generated">
            <a:extLst>
              <a:ext uri="{FF2B5EF4-FFF2-40B4-BE49-F238E27FC236}">
                <a16:creationId xmlns:a16="http://schemas.microsoft.com/office/drawing/2014/main" id="{7C4853FC-7CCC-4505-9DEC-F533DBDE0F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4766"/>
            <a:ext cx="1619829" cy="1145219"/>
          </a:xfrm>
          <a:prstGeom prst="rect">
            <a:avLst/>
          </a:prstGeom>
        </p:spPr>
      </p:pic>
      <p:pic>
        <p:nvPicPr>
          <p:cNvPr id="18" name="Picture 17" descr="A cartoon bird with a beak&#10;&#10;Description automatically generated">
            <a:extLst>
              <a:ext uri="{FF2B5EF4-FFF2-40B4-BE49-F238E27FC236}">
                <a16:creationId xmlns:a16="http://schemas.microsoft.com/office/drawing/2014/main" id="{6BFFFCF6-288F-45AF-8375-ECF3769295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6091" y="389570"/>
            <a:ext cx="1845852" cy="1305017"/>
          </a:xfrm>
          <a:prstGeom prst="rect">
            <a:avLst/>
          </a:prstGeom>
        </p:spPr>
      </p:pic>
    </p:spTree>
    <p:extLst>
      <p:ext uri="{BB962C8B-B14F-4D97-AF65-F5344CB8AC3E}">
        <p14:creationId xmlns:p14="http://schemas.microsoft.com/office/powerpoint/2010/main" val="353444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575554" y="458639"/>
            <a:ext cx="8754893" cy="1015663"/>
          </a:xfrm>
          <a:prstGeom prst="rect">
            <a:avLst/>
          </a:prstGeom>
          <a:noFill/>
        </p:spPr>
        <p:txBody>
          <a:bodyPr wrap="square" rtlCol="0">
            <a:spAutoFit/>
          </a:bodyPr>
          <a:lstStyle/>
          <a:p>
            <a:pPr algn="ctr"/>
            <a:r>
              <a:rPr lang="en-US" sz="6000" dirty="0">
                <a:latin typeface="+mj-lt"/>
              </a:rPr>
              <a:t>Report Structure </a:t>
            </a:r>
            <a:endParaRPr lang="en-AU" sz="6000" dirty="0">
              <a:latin typeface="+mj-lt"/>
            </a:endParaRPr>
          </a:p>
        </p:txBody>
      </p:sp>
      <p:sp>
        <p:nvSpPr>
          <p:cNvPr id="11" name="TextBox 10">
            <a:extLst>
              <a:ext uri="{FF2B5EF4-FFF2-40B4-BE49-F238E27FC236}">
                <a16:creationId xmlns:a16="http://schemas.microsoft.com/office/drawing/2014/main" id="{4D0EB8C6-C927-49C2-875B-B29765577656}"/>
              </a:ext>
            </a:extLst>
          </p:cNvPr>
          <p:cNvSpPr txBox="1"/>
          <p:nvPr/>
        </p:nvSpPr>
        <p:spPr>
          <a:xfrm>
            <a:off x="575554" y="1548432"/>
            <a:ext cx="8629591" cy="485646"/>
          </a:xfrm>
          <a:prstGeom prst="rect">
            <a:avLst/>
          </a:prstGeom>
          <a:noFill/>
          <a:ln w="28575">
            <a:noFill/>
          </a:ln>
        </p:spPr>
        <p:txBody>
          <a:bodyPr wrap="square">
            <a:spAutoFit/>
          </a:bodyPr>
          <a:lstStyle/>
          <a:p>
            <a:pPr>
              <a:lnSpc>
                <a:spcPct val="150000"/>
              </a:lnSpc>
            </a:pPr>
            <a:r>
              <a:rPr lang="en-US" sz="1900" dirty="0">
                <a:latin typeface="+mj-lt"/>
              </a:rPr>
              <a:t>Remember to structure your report clearly. Here are some ideas.</a:t>
            </a:r>
            <a:endParaRPr lang="en-AU" sz="1900" dirty="0">
              <a:latin typeface="+mj-lt"/>
            </a:endParaRPr>
          </a:p>
        </p:txBody>
      </p:sp>
      <p:sp>
        <p:nvSpPr>
          <p:cNvPr id="8" name="TextBox 7">
            <a:extLst>
              <a:ext uri="{FF2B5EF4-FFF2-40B4-BE49-F238E27FC236}">
                <a16:creationId xmlns:a16="http://schemas.microsoft.com/office/drawing/2014/main" id="{37D64869-165A-4CF5-8743-8D1D3DD9CD3E}"/>
              </a:ext>
            </a:extLst>
          </p:cNvPr>
          <p:cNvSpPr txBox="1"/>
          <p:nvPr/>
        </p:nvSpPr>
        <p:spPr>
          <a:xfrm>
            <a:off x="664331" y="2309014"/>
            <a:ext cx="2735336" cy="2239972"/>
          </a:xfrm>
          <a:prstGeom prst="rect">
            <a:avLst/>
          </a:prstGeom>
          <a:noFill/>
          <a:ln w="28575">
            <a:solidFill>
              <a:srgbClr val="00B0F0"/>
            </a:solidFill>
          </a:ln>
        </p:spPr>
        <p:txBody>
          <a:bodyPr wrap="square">
            <a:spAutoFit/>
          </a:bodyPr>
          <a:lstStyle/>
          <a:p>
            <a:pPr>
              <a:lnSpc>
                <a:spcPct val="150000"/>
              </a:lnSpc>
            </a:pPr>
            <a:r>
              <a:rPr lang="en-AU" sz="1900" dirty="0">
                <a:latin typeface="+mj-lt"/>
              </a:rPr>
              <a:t>P1. Opening paragraph</a:t>
            </a:r>
          </a:p>
          <a:p>
            <a:pPr>
              <a:lnSpc>
                <a:spcPct val="150000"/>
              </a:lnSpc>
            </a:pPr>
            <a:r>
              <a:rPr lang="en-AU" sz="1900" dirty="0">
                <a:latin typeface="+mj-lt"/>
              </a:rPr>
              <a:t>P2. Brazil</a:t>
            </a:r>
          </a:p>
          <a:p>
            <a:pPr>
              <a:lnSpc>
                <a:spcPct val="150000"/>
              </a:lnSpc>
            </a:pPr>
            <a:r>
              <a:rPr lang="en-AU" sz="1900" dirty="0">
                <a:latin typeface="+mj-lt"/>
              </a:rPr>
              <a:t>P3. Culture</a:t>
            </a:r>
          </a:p>
          <a:p>
            <a:pPr>
              <a:lnSpc>
                <a:spcPct val="150000"/>
              </a:lnSpc>
            </a:pPr>
            <a:r>
              <a:rPr lang="en-AU" sz="1900" dirty="0">
                <a:latin typeface="+mj-lt"/>
              </a:rPr>
              <a:t>P4. The Amazon rainforest</a:t>
            </a:r>
          </a:p>
          <a:p>
            <a:pPr>
              <a:lnSpc>
                <a:spcPct val="150000"/>
              </a:lnSpc>
            </a:pPr>
            <a:r>
              <a:rPr lang="en-AU" sz="1900" dirty="0">
                <a:latin typeface="+mj-lt"/>
              </a:rPr>
              <a:t>P5. Conclusion</a:t>
            </a:r>
          </a:p>
        </p:txBody>
      </p:sp>
      <p:sp>
        <p:nvSpPr>
          <p:cNvPr id="5" name="TextBox 4">
            <a:extLst>
              <a:ext uri="{FF2B5EF4-FFF2-40B4-BE49-F238E27FC236}">
                <a16:creationId xmlns:a16="http://schemas.microsoft.com/office/drawing/2014/main" id="{CFAB8B4B-1E03-4F3B-9F61-40C26A7FF7A1}"/>
              </a:ext>
            </a:extLst>
          </p:cNvPr>
          <p:cNvSpPr txBox="1"/>
          <p:nvPr/>
        </p:nvSpPr>
        <p:spPr>
          <a:xfrm>
            <a:off x="3540943" y="3919904"/>
            <a:ext cx="2735337" cy="2239972"/>
          </a:xfrm>
          <a:prstGeom prst="rect">
            <a:avLst/>
          </a:prstGeom>
          <a:noFill/>
          <a:ln w="28575">
            <a:solidFill>
              <a:srgbClr val="FFC000"/>
            </a:solidFill>
          </a:ln>
        </p:spPr>
        <p:txBody>
          <a:bodyPr wrap="square">
            <a:spAutoFit/>
          </a:bodyPr>
          <a:lstStyle/>
          <a:p>
            <a:pPr>
              <a:lnSpc>
                <a:spcPct val="150000"/>
              </a:lnSpc>
            </a:pPr>
            <a:r>
              <a:rPr lang="en-AU" sz="1900" dirty="0">
                <a:latin typeface="+mj-lt"/>
              </a:rPr>
              <a:t>P1. Opening paragraph</a:t>
            </a:r>
          </a:p>
          <a:p>
            <a:pPr>
              <a:lnSpc>
                <a:spcPct val="150000"/>
              </a:lnSpc>
            </a:pPr>
            <a:r>
              <a:rPr lang="en-AU" sz="1900" dirty="0">
                <a:latin typeface="+mj-lt"/>
              </a:rPr>
              <a:t>P2. Famous sites</a:t>
            </a:r>
          </a:p>
          <a:p>
            <a:pPr>
              <a:lnSpc>
                <a:spcPct val="150000"/>
              </a:lnSpc>
            </a:pPr>
            <a:r>
              <a:rPr lang="en-AU" sz="1900" dirty="0">
                <a:latin typeface="+mj-lt"/>
              </a:rPr>
              <a:t>P3. History</a:t>
            </a:r>
          </a:p>
          <a:p>
            <a:pPr>
              <a:lnSpc>
                <a:spcPct val="150000"/>
              </a:lnSpc>
            </a:pPr>
            <a:r>
              <a:rPr lang="en-AU" sz="1900" dirty="0">
                <a:latin typeface="+mj-lt"/>
              </a:rPr>
              <a:t>P4. Wildlife</a:t>
            </a:r>
          </a:p>
          <a:p>
            <a:pPr>
              <a:lnSpc>
                <a:spcPct val="150000"/>
              </a:lnSpc>
            </a:pPr>
            <a:r>
              <a:rPr lang="en-AU" sz="1900" dirty="0">
                <a:latin typeface="+mj-lt"/>
              </a:rPr>
              <a:t>P5. Conclusion</a:t>
            </a:r>
          </a:p>
        </p:txBody>
      </p:sp>
      <p:sp>
        <p:nvSpPr>
          <p:cNvPr id="6" name="TextBox 5">
            <a:extLst>
              <a:ext uri="{FF2B5EF4-FFF2-40B4-BE49-F238E27FC236}">
                <a16:creationId xmlns:a16="http://schemas.microsoft.com/office/drawing/2014/main" id="{C053CED1-0A04-45C4-B93F-9E5171A54F4B}"/>
              </a:ext>
            </a:extLst>
          </p:cNvPr>
          <p:cNvSpPr txBox="1"/>
          <p:nvPr/>
        </p:nvSpPr>
        <p:spPr>
          <a:xfrm>
            <a:off x="6417556" y="2108208"/>
            <a:ext cx="2824113" cy="2239972"/>
          </a:xfrm>
          <a:prstGeom prst="rect">
            <a:avLst/>
          </a:prstGeom>
          <a:noFill/>
          <a:ln w="28575">
            <a:solidFill>
              <a:srgbClr val="7030A0"/>
            </a:solidFill>
          </a:ln>
        </p:spPr>
        <p:txBody>
          <a:bodyPr wrap="square">
            <a:spAutoFit/>
          </a:bodyPr>
          <a:lstStyle/>
          <a:p>
            <a:pPr>
              <a:lnSpc>
                <a:spcPct val="150000"/>
              </a:lnSpc>
            </a:pPr>
            <a:r>
              <a:rPr lang="en-AU" sz="1900" dirty="0">
                <a:latin typeface="+mj-lt"/>
              </a:rPr>
              <a:t>P1. Opening paragraph</a:t>
            </a:r>
          </a:p>
          <a:p>
            <a:pPr>
              <a:lnSpc>
                <a:spcPct val="150000"/>
              </a:lnSpc>
            </a:pPr>
            <a:r>
              <a:rPr lang="en-AU" sz="1900" dirty="0">
                <a:latin typeface="+mj-lt"/>
              </a:rPr>
              <a:t>P2. Sport</a:t>
            </a:r>
          </a:p>
          <a:p>
            <a:pPr>
              <a:lnSpc>
                <a:spcPct val="150000"/>
              </a:lnSpc>
            </a:pPr>
            <a:r>
              <a:rPr lang="en-AU" sz="1900" dirty="0">
                <a:latin typeface="+mj-lt"/>
              </a:rPr>
              <a:t>P3. Food</a:t>
            </a:r>
          </a:p>
          <a:p>
            <a:pPr>
              <a:lnSpc>
                <a:spcPct val="150000"/>
              </a:lnSpc>
            </a:pPr>
            <a:r>
              <a:rPr lang="en-AU" sz="1900" dirty="0">
                <a:latin typeface="+mj-lt"/>
              </a:rPr>
              <a:t>P4. The people</a:t>
            </a:r>
          </a:p>
          <a:p>
            <a:pPr>
              <a:lnSpc>
                <a:spcPct val="150000"/>
              </a:lnSpc>
            </a:pPr>
            <a:r>
              <a:rPr lang="en-AU" sz="1900" dirty="0">
                <a:latin typeface="+mj-lt"/>
              </a:rPr>
              <a:t>P5. Conclusion</a:t>
            </a:r>
          </a:p>
        </p:txBody>
      </p:sp>
      <p:pic>
        <p:nvPicPr>
          <p:cNvPr id="7" name="Picture 6" descr="A sombrero with a black background&#10;&#10;Description automatically generated">
            <a:extLst>
              <a:ext uri="{FF2B5EF4-FFF2-40B4-BE49-F238E27FC236}">
                <a16:creationId xmlns:a16="http://schemas.microsoft.com/office/drawing/2014/main" id="{B4DFC8CC-7EDE-4E60-A530-9453B36A06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0653" y="2093180"/>
            <a:ext cx="2299423" cy="1625692"/>
          </a:xfrm>
          <a:prstGeom prst="rect">
            <a:avLst/>
          </a:prstGeom>
        </p:spPr>
      </p:pic>
      <p:pic>
        <p:nvPicPr>
          <p:cNvPr id="9" name="Picture 8" descr="A map of south america&#10;&#10;Description automatically generated">
            <a:extLst>
              <a:ext uri="{FF2B5EF4-FFF2-40B4-BE49-F238E27FC236}">
                <a16:creationId xmlns:a16="http://schemas.microsoft.com/office/drawing/2014/main" id="{145770C5-5E22-4D26-8EB9-BA7F199D33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331" y="4548986"/>
            <a:ext cx="2453840" cy="1734865"/>
          </a:xfrm>
          <a:prstGeom prst="rect">
            <a:avLst/>
          </a:prstGeom>
        </p:spPr>
      </p:pic>
      <p:pic>
        <p:nvPicPr>
          <p:cNvPr id="10" name="Picture 9" descr="A flag with a blue circle and a yellow circle with white dots&#10;&#10;Description automatically generated">
            <a:extLst>
              <a:ext uri="{FF2B5EF4-FFF2-40B4-BE49-F238E27FC236}">
                <a16:creationId xmlns:a16="http://schemas.microsoft.com/office/drawing/2014/main" id="{1183EA9D-3362-4682-BB64-330C6FB7DC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462" y="358085"/>
            <a:ext cx="1965142" cy="1389355"/>
          </a:xfrm>
          <a:prstGeom prst="rect">
            <a:avLst/>
          </a:prstGeom>
        </p:spPr>
      </p:pic>
      <p:pic>
        <p:nvPicPr>
          <p:cNvPr id="13" name="Picture 12" descr="A cartoon bird with a beak&#10;&#10;Description automatically generated">
            <a:extLst>
              <a:ext uri="{FF2B5EF4-FFF2-40B4-BE49-F238E27FC236}">
                <a16:creationId xmlns:a16="http://schemas.microsoft.com/office/drawing/2014/main" id="{BD5A8B96-E04A-4713-BAA8-3884700E87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34452" y="314333"/>
            <a:ext cx="1845852" cy="1305017"/>
          </a:xfrm>
          <a:prstGeom prst="rect">
            <a:avLst/>
          </a:prstGeom>
        </p:spPr>
      </p:pic>
      <p:pic>
        <p:nvPicPr>
          <p:cNvPr id="14" name="Picture 13" descr="A football player kicking a ball&#10;&#10;Description automatically generated">
            <a:extLst>
              <a:ext uri="{FF2B5EF4-FFF2-40B4-BE49-F238E27FC236}">
                <a16:creationId xmlns:a16="http://schemas.microsoft.com/office/drawing/2014/main" id="{E17083EA-64B6-4773-9ACD-F8B3D007B0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97634" y="4422310"/>
            <a:ext cx="2832813" cy="2002799"/>
          </a:xfrm>
          <a:prstGeom prst="rect">
            <a:avLst/>
          </a:prstGeom>
        </p:spPr>
      </p:pic>
    </p:spTree>
    <p:extLst>
      <p:ext uri="{BB962C8B-B14F-4D97-AF65-F5344CB8AC3E}">
        <p14:creationId xmlns:p14="http://schemas.microsoft.com/office/powerpoint/2010/main" val="1880996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575554" y="458639"/>
            <a:ext cx="8754893" cy="923330"/>
          </a:xfrm>
          <a:prstGeom prst="rect">
            <a:avLst/>
          </a:prstGeom>
          <a:noFill/>
        </p:spPr>
        <p:txBody>
          <a:bodyPr wrap="square" rtlCol="0">
            <a:spAutoFit/>
          </a:bodyPr>
          <a:lstStyle/>
          <a:p>
            <a:pPr algn="ctr"/>
            <a:r>
              <a:rPr lang="en-US" sz="5400" dirty="0">
                <a:latin typeface="+mj-lt"/>
              </a:rPr>
              <a:t>Vocabulary</a:t>
            </a:r>
            <a:endParaRPr lang="en-AU" sz="5400" dirty="0">
              <a:latin typeface="+mj-lt"/>
            </a:endParaRPr>
          </a:p>
        </p:txBody>
      </p:sp>
      <p:sp>
        <p:nvSpPr>
          <p:cNvPr id="18" name="TextBox 17">
            <a:extLst>
              <a:ext uri="{FF2B5EF4-FFF2-40B4-BE49-F238E27FC236}">
                <a16:creationId xmlns:a16="http://schemas.microsoft.com/office/drawing/2014/main" id="{DB52F1B9-6B47-4272-BBC9-E84327E3D272}"/>
              </a:ext>
            </a:extLst>
          </p:cNvPr>
          <p:cNvSpPr txBox="1"/>
          <p:nvPr/>
        </p:nvSpPr>
        <p:spPr>
          <a:xfrm>
            <a:off x="1072704" y="1399783"/>
            <a:ext cx="2167646" cy="4467057"/>
          </a:xfrm>
          <a:prstGeom prst="rect">
            <a:avLst/>
          </a:prstGeom>
          <a:noFill/>
          <a:ln w="28575">
            <a:noFill/>
          </a:ln>
        </p:spPr>
        <p:txBody>
          <a:bodyPr wrap="square">
            <a:spAutoFit/>
          </a:bodyPr>
          <a:lstStyle/>
          <a:p>
            <a:pPr marL="342900" indent="-342900">
              <a:lnSpc>
                <a:spcPct val="150000"/>
              </a:lnSpc>
              <a:buFont typeface="Wingdings" panose="05000000000000000000" pitchFamily="2" charset="2"/>
              <a:buChar char="q"/>
            </a:pPr>
            <a:r>
              <a:rPr lang="en-US" sz="2400" dirty="0">
                <a:latin typeface="+mj-lt"/>
              </a:rPr>
              <a:t>Vibrant</a:t>
            </a:r>
          </a:p>
          <a:p>
            <a:pPr marL="342900" indent="-342900">
              <a:lnSpc>
                <a:spcPct val="150000"/>
              </a:lnSpc>
              <a:buFont typeface="Wingdings" panose="05000000000000000000" pitchFamily="2" charset="2"/>
              <a:buChar char="q"/>
            </a:pPr>
            <a:r>
              <a:rPr lang="en-US" sz="2400" dirty="0">
                <a:latin typeface="+mj-lt"/>
              </a:rPr>
              <a:t>Breathtaking</a:t>
            </a:r>
          </a:p>
          <a:p>
            <a:pPr marL="342900" indent="-342900">
              <a:lnSpc>
                <a:spcPct val="150000"/>
              </a:lnSpc>
              <a:buFont typeface="Wingdings" panose="05000000000000000000" pitchFamily="2" charset="2"/>
              <a:buChar char="q"/>
            </a:pPr>
            <a:r>
              <a:rPr lang="en-US" sz="2400" dirty="0">
                <a:latin typeface="+mj-lt"/>
              </a:rPr>
              <a:t>Diverse </a:t>
            </a:r>
          </a:p>
          <a:p>
            <a:pPr marL="342900" indent="-342900">
              <a:lnSpc>
                <a:spcPct val="150000"/>
              </a:lnSpc>
              <a:buFont typeface="Wingdings" panose="05000000000000000000" pitchFamily="2" charset="2"/>
              <a:buChar char="q"/>
            </a:pPr>
            <a:r>
              <a:rPr lang="en-US" sz="2400" dirty="0">
                <a:latin typeface="+mj-lt"/>
              </a:rPr>
              <a:t>Passionate</a:t>
            </a:r>
          </a:p>
          <a:p>
            <a:pPr marL="342900" indent="-342900">
              <a:lnSpc>
                <a:spcPct val="150000"/>
              </a:lnSpc>
              <a:buFont typeface="Wingdings" panose="05000000000000000000" pitchFamily="2" charset="2"/>
              <a:buChar char="q"/>
            </a:pPr>
            <a:r>
              <a:rPr lang="en-US" sz="2400" dirty="0">
                <a:latin typeface="+mj-lt"/>
              </a:rPr>
              <a:t>Lush</a:t>
            </a:r>
          </a:p>
          <a:p>
            <a:pPr marL="342900" indent="-342900">
              <a:lnSpc>
                <a:spcPct val="150000"/>
              </a:lnSpc>
              <a:buFont typeface="Wingdings" panose="05000000000000000000" pitchFamily="2" charset="2"/>
              <a:buChar char="q"/>
            </a:pPr>
            <a:r>
              <a:rPr lang="en-US" sz="2400" dirty="0">
                <a:latin typeface="+mj-lt"/>
              </a:rPr>
              <a:t>Dynamic</a:t>
            </a:r>
          </a:p>
          <a:p>
            <a:pPr marL="342900" indent="-342900">
              <a:lnSpc>
                <a:spcPct val="150000"/>
              </a:lnSpc>
              <a:buFont typeface="Wingdings" panose="05000000000000000000" pitchFamily="2" charset="2"/>
              <a:buChar char="q"/>
            </a:pPr>
            <a:r>
              <a:rPr lang="en-US" sz="2400" dirty="0">
                <a:latin typeface="+mj-lt"/>
              </a:rPr>
              <a:t>Cultural</a:t>
            </a:r>
          </a:p>
          <a:p>
            <a:pPr marL="342900" indent="-342900">
              <a:lnSpc>
                <a:spcPct val="150000"/>
              </a:lnSpc>
              <a:buFont typeface="Wingdings" panose="05000000000000000000" pitchFamily="2" charset="2"/>
              <a:buChar char="q"/>
            </a:pPr>
            <a:r>
              <a:rPr lang="en-US" sz="2400" dirty="0">
                <a:latin typeface="+mj-lt"/>
              </a:rPr>
              <a:t>Colourful</a:t>
            </a:r>
          </a:p>
        </p:txBody>
      </p:sp>
      <p:sp>
        <p:nvSpPr>
          <p:cNvPr id="19" name="TextBox 18">
            <a:extLst>
              <a:ext uri="{FF2B5EF4-FFF2-40B4-BE49-F238E27FC236}">
                <a16:creationId xmlns:a16="http://schemas.microsoft.com/office/drawing/2014/main" id="{6B21FBBD-2789-4251-AD41-9A5757138B03}"/>
              </a:ext>
            </a:extLst>
          </p:cNvPr>
          <p:cNvSpPr txBox="1"/>
          <p:nvPr/>
        </p:nvSpPr>
        <p:spPr>
          <a:xfrm>
            <a:off x="5732749" y="1332036"/>
            <a:ext cx="2167646" cy="4467057"/>
          </a:xfrm>
          <a:prstGeom prst="rect">
            <a:avLst/>
          </a:prstGeom>
          <a:noFill/>
          <a:ln w="28575">
            <a:noFill/>
          </a:ln>
        </p:spPr>
        <p:txBody>
          <a:bodyPr wrap="square">
            <a:spAutoFit/>
          </a:bodyPr>
          <a:lstStyle/>
          <a:p>
            <a:pPr marL="342900" indent="-342900">
              <a:lnSpc>
                <a:spcPct val="150000"/>
              </a:lnSpc>
              <a:buFont typeface="Wingdings" panose="05000000000000000000" pitchFamily="2" charset="2"/>
              <a:buChar char="q"/>
            </a:pPr>
            <a:r>
              <a:rPr lang="en-US" sz="2400" dirty="0">
                <a:latin typeface="+mj-lt"/>
              </a:rPr>
              <a:t>Adventurous</a:t>
            </a:r>
          </a:p>
          <a:p>
            <a:pPr marL="342900" indent="-342900">
              <a:lnSpc>
                <a:spcPct val="150000"/>
              </a:lnSpc>
              <a:buFont typeface="Wingdings" panose="05000000000000000000" pitchFamily="2" charset="2"/>
              <a:buChar char="q"/>
            </a:pPr>
            <a:r>
              <a:rPr lang="en-US" sz="2400" dirty="0">
                <a:latin typeface="+mj-lt"/>
              </a:rPr>
              <a:t>Iconic</a:t>
            </a:r>
          </a:p>
          <a:p>
            <a:pPr marL="342900" indent="-342900">
              <a:lnSpc>
                <a:spcPct val="150000"/>
              </a:lnSpc>
              <a:buFont typeface="Wingdings" panose="05000000000000000000" pitchFamily="2" charset="2"/>
              <a:buChar char="q"/>
            </a:pPr>
            <a:r>
              <a:rPr lang="en-US" sz="2400" dirty="0">
                <a:latin typeface="+mj-lt"/>
              </a:rPr>
              <a:t>Exotic</a:t>
            </a:r>
          </a:p>
          <a:p>
            <a:pPr marL="342900" indent="-342900">
              <a:lnSpc>
                <a:spcPct val="150000"/>
              </a:lnSpc>
              <a:buFont typeface="Wingdings" panose="05000000000000000000" pitchFamily="2" charset="2"/>
              <a:buChar char="q"/>
            </a:pPr>
            <a:r>
              <a:rPr lang="en-US" sz="2400" dirty="0">
                <a:latin typeface="+mj-lt"/>
              </a:rPr>
              <a:t>Enchanting</a:t>
            </a:r>
          </a:p>
          <a:p>
            <a:pPr marL="342900" indent="-342900">
              <a:lnSpc>
                <a:spcPct val="150000"/>
              </a:lnSpc>
              <a:buFont typeface="Wingdings" panose="05000000000000000000" pitchFamily="2" charset="2"/>
              <a:buChar char="q"/>
            </a:pPr>
            <a:r>
              <a:rPr lang="en-US" sz="2400" dirty="0">
                <a:latin typeface="+mj-lt"/>
              </a:rPr>
              <a:t>Intriguing</a:t>
            </a:r>
          </a:p>
          <a:p>
            <a:pPr marL="342900" indent="-342900">
              <a:lnSpc>
                <a:spcPct val="150000"/>
              </a:lnSpc>
              <a:buFont typeface="Wingdings" panose="05000000000000000000" pitchFamily="2" charset="2"/>
              <a:buChar char="q"/>
            </a:pPr>
            <a:r>
              <a:rPr lang="en-US" sz="2400" dirty="0">
                <a:latin typeface="+mj-lt"/>
              </a:rPr>
              <a:t>Rich</a:t>
            </a:r>
          </a:p>
          <a:p>
            <a:pPr marL="342900" indent="-342900">
              <a:lnSpc>
                <a:spcPct val="150000"/>
              </a:lnSpc>
              <a:buFont typeface="Wingdings" panose="05000000000000000000" pitchFamily="2" charset="2"/>
              <a:buChar char="q"/>
            </a:pPr>
            <a:r>
              <a:rPr lang="en-US" sz="2400" dirty="0">
                <a:latin typeface="+mj-lt"/>
              </a:rPr>
              <a:t>Captivating</a:t>
            </a:r>
          </a:p>
          <a:p>
            <a:pPr marL="342900" indent="-342900">
              <a:lnSpc>
                <a:spcPct val="150000"/>
              </a:lnSpc>
              <a:buFont typeface="Wingdings" panose="05000000000000000000" pitchFamily="2" charset="2"/>
              <a:buChar char="q"/>
            </a:pPr>
            <a:r>
              <a:rPr lang="en-US" sz="2400" dirty="0">
                <a:latin typeface="+mj-lt"/>
              </a:rPr>
              <a:t>Mesmerizing</a:t>
            </a:r>
          </a:p>
        </p:txBody>
      </p:sp>
      <p:pic>
        <p:nvPicPr>
          <p:cNvPr id="20" name="Picture 19" descr="A sombrero with a black background&#10;&#10;Description automatically generated">
            <a:extLst>
              <a:ext uri="{FF2B5EF4-FFF2-40B4-BE49-F238E27FC236}">
                <a16:creationId xmlns:a16="http://schemas.microsoft.com/office/drawing/2014/main" id="{D3EA5DB2-3D4A-4B2B-9099-ACAFB0215C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8735" y="2081873"/>
            <a:ext cx="2155628" cy="1524029"/>
          </a:xfrm>
          <a:prstGeom prst="rect">
            <a:avLst/>
          </a:prstGeom>
        </p:spPr>
      </p:pic>
      <p:pic>
        <p:nvPicPr>
          <p:cNvPr id="21" name="Picture 20" descr="A map of south america&#10;&#10;Description automatically generated">
            <a:extLst>
              <a:ext uri="{FF2B5EF4-FFF2-40B4-BE49-F238E27FC236}">
                <a16:creationId xmlns:a16="http://schemas.microsoft.com/office/drawing/2014/main" id="{04A2A682-DD5F-4AAB-8851-A6358C35ED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0350" y="3851904"/>
            <a:ext cx="2794096" cy="1975426"/>
          </a:xfrm>
          <a:prstGeom prst="rect">
            <a:avLst/>
          </a:prstGeom>
        </p:spPr>
      </p:pic>
      <p:pic>
        <p:nvPicPr>
          <p:cNvPr id="27" name="Picture 26" descr="A blue and white flag with a sun on it&#10;&#10;Description automatically generated">
            <a:extLst>
              <a:ext uri="{FF2B5EF4-FFF2-40B4-BE49-F238E27FC236}">
                <a16:creationId xmlns:a16="http://schemas.microsoft.com/office/drawing/2014/main" id="{CACF18E1-B5A1-41F3-B1B1-92E9942C2A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29" y="0"/>
            <a:ext cx="2098733" cy="1483804"/>
          </a:xfrm>
          <a:prstGeom prst="rect">
            <a:avLst/>
          </a:prstGeom>
        </p:spPr>
      </p:pic>
      <p:pic>
        <p:nvPicPr>
          <p:cNvPr id="28" name="Picture 27" descr="A cartoon bird with a beak&#10;&#10;Description automatically generated">
            <a:extLst>
              <a:ext uri="{FF2B5EF4-FFF2-40B4-BE49-F238E27FC236}">
                <a16:creationId xmlns:a16="http://schemas.microsoft.com/office/drawing/2014/main" id="{C7BC1BCF-DF05-4EE3-8F42-19CD230B0C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34452" y="314333"/>
            <a:ext cx="1845852" cy="1305017"/>
          </a:xfrm>
          <a:prstGeom prst="rect">
            <a:avLst/>
          </a:prstGeom>
        </p:spPr>
      </p:pic>
      <p:pic>
        <p:nvPicPr>
          <p:cNvPr id="29" name="Picture 28" descr="A football player kicking a ball&#10;&#10;Description automatically generated">
            <a:extLst>
              <a:ext uri="{FF2B5EF4-FFF2-40B4-BE49-F238E27FC236}">
                <a16:creationId xmlns:a16="http://schemas.microsoft.com/office/drawing/2014/main" id="{DEB6CDC9-7DD6-4B12-801C-E734449D13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80929" y="2832843"/>
            <a:ext cx="2832813" cy="2002799"/>
          </a:xfrm>
          <a:prstGeom prst="rect">
            <a:avLst/>
          </a:prstGeom>
        </p:spPr>
      </p:pic>
    </p:spTree>
    <p:extLst>
      <p:ext uri="{BB962C8B-B14F-4D97-AF65-F5344CB8AC3E}">
        <p14:creationId xmlns:p14="http://schemas.microsoft.com/office/powerpoint/2010/main" val="2323294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280E0B-8F41-4330-884D-A909E589235B}"/>
              </a:ext>
            </a:extLst>
          </p:cNvPr>
          <p:cNvSpPr/>
          <p:nvPr/>
        </p:nvSpPr>
        <p:spPr>
          <a:xfrm>
            <a:off x="97278" y="87549"/>
            <a:ext cx="9711444" cy="668290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omic Neue" panose="02000000000000000000" pitchFamily="2" charset="0"/>
            </a:endParaRPr>
          </a:p>
        </p:txBody>
      </p:sp>
      <p:sp>
        <p:nvSpPr>
          <p:cNvPr id="8" name="TextBox 7">
            <a:extLst>
              <a:ext uri="{FF2B5EF4-FFF2-40B4-BE49-F238E27FC236}">
                <a16:creationId xmlns:a16="http://schemas.microsoft.com/office/drawing/2014/main" id="{BCAFFEBD-1B81-449E-A603-D482CFD1864E}"/>
              </a:ext>
            </a:extLst>
          </p:cNvPr>
          <p:cNvSpPr txBox="1"/>
          <p:nvPr/>
        </p:nvSpPr>
        <p:spPr>
          <a:xfrm>
            <a:off x="2535857" y="150467"/>
            <a:ext cx="4834285" cy="646331"/>
          </a:xfrm>
          <a:prstGeom prst="rect">
            <a:avLst/>
          </a:prstGeom>
          <a:noFill/>
        </p:spPr>
        <p:txBody>
          <a:bodyPr wrap="square" rtlCol="0">
            <a:spAutoFit/>
          </a:bodyPr>
          <a:lstStyle/>
          <a:p>
            <a:pPr algn="ctr"/>
            <a:r>
              <a:rPr lang="en-AU" sz="3600" b="1" dirty="0">
                <a:latin typeface="Comic Neue" panose="02000000000000000000" pitchFamily="2" charset="0"/>
                <a:ea typeface="KiddingAroundToo" panose="02000603000000000000" pitchFamily="2" charset="0"/>
              </a:rPr>
              <a:t>Report Writing Planner</a:t>
            </a:r>
          </a:p>
        </p:txBody>
      </p:sp>
      <p:sp>
        <p:nvSpPr>
          <p:cNvPr id="29" name="TextBox 28">
            <a:extLst>
              <a:ext uri="{FF2B5EF4-FFF2-40B4-BE49-F238E27FC236}">
                <a16:creationId xmlns:a16="http://schemas.microsoft.com/office/drawing/2014/main" id="{DDB54AAD-6A19-42D5-A38E-DA84DA9C781C}"/>
              </a:ext>
            </a:extLst>
          </p:cNvPr>
          <p:cNvSpPr txBox="1"/>
          <p:nvPr/>
        </p:nvSpPr>
        <p:spPr>
          <a:xfrm>
            <a:off x="397221" y="1077612"/>
            <a:ext cx="4320694" cy="2308324"/>
          </a:xfrm>
          <a:prstGeom prst="rect">
            <a:avLst/>
          </a:prstGeom>
          <a:noFill/>
          <a:ln w="28575">
            <a:solidFill>
              <a:schemeClr val="tx1"/>
            </a:solidFill>
          </a:ln>
        </p:spPr>
        <p:txBody>
          <a:bodyPr wrap="square" rtlCol="0">
            <a:spAutoFit/>
          </a:bodyPr>
          <a:lstStyle/>
          <a:p>
            <a:pPr algn="ctr"/>
            <a:r>
              <a:rPr lang="en-AU" dirty="0">
                <a:latin typeface="Comic Neue" panose="02000000000000000000" pitchFamily="2" charset="0"/>
                <a:ea typeface="KB3AlphaREAD" panose="02000603000000000000" pitchFamily="2" charset="0"/>
              </a:rPr>
              <a:t>Opening Paragraph</a:t>
            </a:r>
          </a:p>
          <a:p>
            <a:pPr algn="ctr"/>
            <a:r>
              <a:rPr lang="en-AU" dirty="0">
                <a:latin typeface="Comic Neue" panose="02000000000000000000" pitchFamily="2" charset="0"/>
                <a:ea typeface="KB3AlphaREAD" panose="02000603000000000000" pitchFamily="2" charset="0"/>
              </a:rPr>
              <a:t>________________________________________________________________________________________________________________________________________________________________________________________________________________________</a:t>
            </a:r>
          </a:p>
          <a:p>
            <a:pPr algn="ctr"/>
            <a:endParaRPr lang="en-AU" dirty="0">
              <a:latin typeface="Comic Neue" panose="02000000000000000000" pitchFamily="2" charset="0"/>
              <a:ea typeface="KB3AlphaREAD" panose="02000603000000000000" pitchFamily="2" charset="0"/>
            </a:endParaRPr>
          </a:p>
        </p:txBody>
      </p:sp>
      <p:pic>
        <p:nvPicPr>
          <p:cNvPr id="16" name="Picture 15" descr="Shape&#10;&#10;Description automatically generated with medium confidence">
            <a:extLst>
              <a:ext uri="{FF2B5EF4-FFF2-40B4-BE49-F238E27FC236}">
                <a16:creationId xmlns:a16="http://schemas.microsoft.com/office/drawing/2014/main" id="{B35CEA7C-F6FA-43DB-87F9-75F2F55BA883}"/>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97278" y="6570974"/>
            <a:ext cx="1348339" cy="256201"/>
          </a:xfrm>
          <a:prstGeom prst="rect">
            <a:avLst/>
          </a:prstGeom>
        </p:spPr>
      </p:pic>
      <p:sp>
        <p:nvSpPr>
          <p:cNvPr id="17" name="TextBox 16">
            <a:extLst>
              <a:ext uri="{FF2B5EF4-FFF2-40B4-BE49-F238E27FC236}">
                <a16:creationId xmlns:a16="http://schemas.microsoft.com/office/drawing/2014/main" id="{889DE05C-7CB4-496E-967D-CF1E4423D9D8}"/>
              </a:ext>
            </a:extLst>
          </p:cNvPr>
          <p:cNvSpPr txBox="1"/>
          <p:nvPr/>
        </p:nvSpPr>
        <p:spPr>
          <a:xfrm>
            <a:off x="397221" y="3872073"/>
            <a:ext cx="4320694" cy="2308324"/>
          </a:xfrm>
          <a:prstGeom prst="rect">
            <a:avLst/>
          </a:prstGeom>
          <a:noFill/>
          <a:ln w="28575">
            <a:solidFill>
              <a:schemeClr val="tx1"/>
            </a:solidFill>
          </a:ln>
        </p:spPr>
        <p:txBody>
          <a:bodyPr wrap="square" rtlCol="0">
            <a:spAutoFit/>
          </a:bodyPr>
          <a:lstStyle/>
          <a:p>
            <a:pPr algn="ctr"/>
            <a:r>
              <a:rPr lang="en-AU" dirty="0">
                <a:latin typeface="Comic Neue" panose="02000000000000000000" pitchFamily="2" charset="0"/>
                <a:ea typeface="KB3AlphaREAD" panose="02000603000000000000" pitchFamily="2" charset="0"/>
              </a:rPr>
              <a:t>Mini Topic 2</a:t>
            </a:r>
          </a:p>
          <a:p>
            <a:pPr algn="ctr"/>
            <a:r>
              <a:rPr lang="en-AU" dirty="0">
                <a:latin typeface="Comic Neue" panose="02000000000000000000" pitchFamily="2" charset="0"/>
                <a:ea typeface="KB3AlphaREAD" panose="02000603000000000000" pitchFamily="2" charset="0"/>
              </a:rPr>
              <a:t>________________________________________________________________________________________________________________________________________________________________________________________________________________________</a:t>
            </a:r>
          </a:p>
          <a:p>
            <a:pPr algn="ctr"/>
            <a:endParaRPr lang="en-AU" dirty="0">
              <a:latin typeface="Comic Neue" panose="02000000000000000000" pitchFamily="2" charset="0"/>
              <a:ea typeface="KB3AlphaREAD" panose="02000603000000000000" pitchFamily="2" charset="0"/>
            </a:endParaRPr>
          </a:p>
        </p:txBody>
      </p:sp>
      <p:sp>
        <p:nvSpPr>
          <p:cNvPr id="22" name="TextBox 21">
            <a:extLst>
              <a:ext uri="{FF2B5EF4-FFF2-40B4-BE49-F238E27FC236}">
                <a16:creationId xmlns:a16="http://schemas.microsoft.com/office/drawing/2014/main" id="{BA26D9CC-6A56-4EAB-813C-9A3B49030A06}"/>
              </a:ext>
            </a:extLst>
          </p:cNvPr>
          <p:cNvSpPr txBox="1"/>
          <p:nvPr/>
        </p:nvSpPr>
        <p:spPr>
          <a:xfrm>
            <a:off x="5209795" y="1077612"/>
            <a:ext cx="4320694" cy="2308324"/>
          </a:xfrm>
          <a:prstGeom prst="rect">
            <a:avLst/>
          </a:prstGeom>
          <a:noFill/>
          <a:ln w="28575">
            <a:solidFill>
              <a:schemeClr val="tx1"/>
            </a:solidFill>
          </a:ln>
        </p:spPr>
        <p:txBody>
          <a:bodyPr wrap="square" rtlCol="0">
            <a:spAutoFit/>
          </a:bodyPr>
          <a:lstStyle/>
          <a:p>
            <a:pPr algn="ctr"/>
            <a:r>
              <a:rPr lang="en-AU" dirty="0">
                <a:latin typeface="Comic Neue" panose="02000000000000000000" pitchFamily="2" charset="0"/>
                <a:ea typeface="KB3AlphaREAD" panose="02000603000000000000" pitchFamily="2" charset="0"/>
              </a:rPr>
              <a:t>Mini Topic 1</a:t>
            </a:r>
          </a:p>
          <a:p>
            <a:pPr algn="ctr"/>
            <a:r>
              <a:rPr lang="en-AU" dirty="0">
                <a:latin typeface="Comic Neue" panose="02000000000000000000" pitchFamily="2" charset="0"/>
                <a:ea typeface="KB3AlphaREAD" panose="02000603000000000000" pitchFamily="2" charset="0"/>
              </a:rPr>
              <a:t>________________________________________________________________________________________________________________________________________________________________________________________________________________________</a:t>
            </a:r>
          </a:p>
          <a:p>
            <a:pPr algn="ctr"/>
            <a:endParaRPr lang="en-AU" dirty="0">
              <a:latin typeface="Comic Neue" panose="02000000000000000000" pitchFamily="2" charset="0"/>
              <a:ea typeface="KB3AlphaREAD" panose="02000603000000000000" pitchFamily="2" charset="0"/>
            </a:endParaRPr>
          </a:p>
        </p:txBody>
      </p:sp>
      <p:sp>
        <p:nvSpPr>
          <p:cNvPr id="23" name="TextBox 22">
            <a:extLst>
              <a:ext uri="{FF2B5EF4-FFF2-40B4-BE49-F238E27FC236}">
                <a16:creationId xmlns:a16="http://schemas.microsoft.com/office/drawing/2014/main" id="{393AF460-D33F-4DD6-B316-AAF981A50982}"/>
              </a:ext>
            </a:extLst>
          </p:cNvPr>
          <p:cNvSpPr txBox="1"/>
          <p:nvPr/>
        </p:nvSpPr>
        <p:spPr>
          <a:xfrm>
            <a:off x="5209795" y="3872073"/>
            <a:ext cx="4320694" cy="2308324"/>
          </a:xfrm>
          <a:prstGeom prst="rect">
            <a:avLst/>
          </a:prstGeom>
          <a:noFill/>
          <a:ln w="28575">
            <a:solidFill>
              <a:schemeClr val="tx1"/>
            </a:solidFill>
          </a:ln>
        </p:spPr>
        <p:txBody>
          <a:bodyPr wrap="square" rtlCol="0">
            <a:spAutoFit/>
          </a:bodyPr>
          <a:lstStyle/>
          <a:p>
            <a:pPr algn="ctr"/>
            <a:r>
              <a:rPr lang="en-AU" dirty="0">
                <a:latin typeface="Comic Neue" panose="02000000000000000000" pitchFamily="2" charset="0"/>
                <a:ea typeface="KB3AlphaREAD" panose="02000603000000000000" pitchFamily="2" charset="0"/>
              </a:rPr>
              <a:t>Mini Topic 3</a:t>
            </a:r>
          </a:p>
          <a:p>
            <a:pPr algn="ctr"/>
            <a:r>
              <a:rPr lang="en-AU" dirty="0">
                <a:latin typeface="Comic Neue" panose="02000000000000000000" pitchFamily="2" charset="0"/>
                <a:ea typeface="KB3AlphaREAD" panose="02000603000000000000" pitchFamily="2" charset="0"/>
              </a:rPr>
              <a:t>________________________________________________________________________________________________________________________________________________________________________________________________________________________</a:t>
            </a:r>
          </a:p>
          <a:p>
            <a:pPr algn="ctr"/>
            <a:endParaRPr lang="en-AU" dirty="0">
              <a:latin typeface="Comic Neue" panose="02000000000000000000" pitchFamily="2" charset="0"/>
              <a:ea typeface="KB3AlphaREAD" panose="02000603000000000000" pitchFamily="2" charset="0"/>
            </a:endParaRPr>
          </a:p>
        </p:txBody>
      </p:sp>
      <p:sp>
        <p:nvSpPr>
          <p:cNvPr id="2" name="Oval 1">
            <a:extLst>
              <a:ext uri="{FF2B5EF4-FFF2-40B4-BE49-F238E27FC236}">
                <a16:creationId xmlns:a16="http://schemas.microsoft.com/office/drawing/2014/main" id="{296CB048-0C2A-4964-8FFF-2BB368EA0F42}"/>
              </a:ext>
            </a:extLst>
          </p:cNvPr>
          <p:cNvSpPr/>
          <p:nvPr/>
        </p:nvSpPr>
        <p:spPr>
          <a:xfrm>
            <a:off x="3988341" y="2615024"/>
            <a:ext cx="1819072" cy="181907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2400" dirty="0">
                <a:solidFill>
                  <a:schemeClr val="tx1"/>
                </a:solidFill>
                <a:latin typeface="Comic Neue" panose="02000000000000000000" pitchFamily="2" charset="0"/>
              </a:rPr>
              <a:t>Topic</a:t>
            </a:r>
          </a:p>
          <a:p>
            <a:pPr algn="ctr"/>
            <a:endParaRPr lang="en-AU" sz="2400" b="1" dirty="0">
              <a:solidFill>
                <a:schemeClr val="tx1"/>
              </a:solidFill>
              <a:latin typeface="Comic Neue" panose="02000000000000000000" pitchFamily="2" charset="0"/>
            </a:endParaRPr>
          </a:p>
        </p:txBody>
      </p:sp>
      <p:pic>
        <p:nvPicPr>
          <p:cNvPr id="5" name="Picture 4" descr="A picture containing text, stationary, writing implement, pencil&#10;&#10;Description automatically generated">
            <a:extLst>
              <a:ext uri="{FF2B5EF4-FFF2-40B4-BE49-F238E27FC236}">
                <a16:creationId xmlns:a16="http://schemas.microsoft.com/office/drawing/2014/main" id="{667F5328-0344-4BD8-86E2-CC480247FD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9642" y="6019579"/>
            <a:ext cx="962784" cy="666247"/>
          </a:xfrm>
          <a:prstGeom prst="rect">
            <a:avLst/>
          </a:prstGeom>
        </p:spPr>
      </p:pic>
      <p:pic>
        <p:nvPicPr>
          <p:cNvPr id="10" name="Picture 9" descr="Text&#10;&#10;Description automatically generated">
            <a:extLst>
              <a:ext uri="{FF2B5EF4-FFF2-40B4-BE49-F238E27FC236}">
                <a16:creationId xmlns:a16="http://schemas.microsoft.com/office/drawing/2014/main" id="{29647F43-B92E-455B-8809-2CDA5B4E51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2236" y="150467"/>
            <a:ext cx="1803764" cy="1248205"/>
          </a:xfrm>
          <a:prstGeom prst="rect">
            <a:avLst/>
          </a:prstGeom>
        </p:spPr>
      </p:pic>
      <p:pic>
        <p:nvPicPr>
          <p:cNvPr id="13" name="Picture 12" descr="A picture containing icon&#10;&#10;Description automatically generated">
            <a:extLst>
              <a:ext uri="{FF2B5EF4-FFF2-40B4-BE49-F238E27FC236}">
                <a16:creationId xmlns:a16="http://schemas.microsoft.com/office/drawing/2014/main" id="{50D2BEFA-D15A-4F7F-942D-E6D3BEA7C6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62932"/>
            <a:ext cx="1803764" cy="1248205"/>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A0913071-8F2F-4029-96A0-77BC228F56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659" y="3141974"/>
            <a:ext cx="1407604" cy="974062"/>
          </a:xfrm>
          <a:prstGeom prst="rect">
            <a:avLst/>
          </a:prstGeom>
        </p:spPr>
      </p:pic>
      <p:pic>
        <p:nvPicPr>
          <p:cNvPr id="26" name="Picture 25" descr="A picture containing text, light&#10;&#10;Description automatically generated">
            <a:extLst>
              <a:ext uri="{FF2B5EF4-FFF2-40B4-BE49-F238E27FC236}">
                <a16:creationId xmlns:a16="http://schemas.microsoft.com/office/drawing/2014/main" id="{C4919DE5-CB6C-4458-8046-92407290452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50504" y="3171698"/>
            <a:ext cx="1471865" cy="1018531"/>
          </a:xfrm>
          <a:prstGeom prst="rect">
            <a:avLst/>
          </a:prstGeom>
        </p:spPr>
      </p:pic>
    </p:spTree>
    <p:extLst>
      <p:ext uri="{BB962C8B-B14F-4D97-AF65-F5344CB8AC3E}">
        <p14:creationId xmlns:p14="http://schemas.microsoft.com/office/powerpoint/2010/main" val="3741141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575554" y="458639"/>
            <a:ext cx="8754893" cy="1015663"/>
          </a:xfrm>
          <a:prstGeom prst="rect">
            <a:avLst/>
          </a:prstGeom>
          <a:noFill/>
        </p:spPr>
        <p:txBody>
          <a:bodyPr wrap="square" rtlCol="0">
            <a:spAutoFit/>
          </a:bodyPr>
          <a:lstStyle/>
          <a:p>
            <a:pPr algn="ctr"/>
            <a:r>
              <a:rPr lang="en-AU" sz="6000" dirty="0">
                <a:latin typeface="+mj-lt"/>
              </a:rPr>
              <a:t>Lesson Objectives</a:t>
            </a:r>
          </a:p>
        </p:txBody>
      </p:sp>
      <p:sp>
        <p:nvSpPr>
          <p:cNvPr id="3" name="TextBox 2">
            <a:extLst>
              <a:ext uri="{FF2B5EF4-FFF2-40B4-BE49-F238E27FC236}">
                <a16:creationId xmlns:a16="http://schemas.microsoft.com/office/drawing/2014/main" id="{81BD4FDC-A709-9FCA-56A2-E34BD625EAFE}"/>
              </a:ext>
            </a:extLst>
          </p:cNvPr>
          <p:cNvSpPr txBox="1"/>
          <p:nvPr/>
        </p:nvSpPr>
        <p:spPr>
          <a:xfrm>
            <a:off x="666109" y="1776143"/>
            <a:ext cx="8754893" cy="2826287"/>
          </a:xfrm>
          <a:prstGeom prst="rect">
            <a:avLst/>
          </a:prstGeom>
          <a:noFill/>
        </p:spPr>
        <p:txBody>
          <a:bodyPr wrap="square" rtlCol="0">
            <a:spAutoFit/>
          </a:bodyPr>
          <a:lstStyle/>
          <a:p>
            <a:r>
              <a:rPr lang="en-AU" sz="2800" dirty="0">
                <a:latin typeface="+mj-lt"/>
              </a:rPr>
              <a:t>By the end of this lesson, I will be able to:</a:t>
            </a:r>
          </a:p>
          <a:p>
            <a:endParaRPr lang="en-AU" sz="2800" dirty="0">
              <a:latin typeface="+mj-lt"/>
            </a:endParaRPr>
          </a:p>
          <a:p>
            <a:pPr marL="342900" indent="-342900">
              <a:lnSpc>
                <a:spcPct val="150000"/>
              </a:lnSpc>
              <a:buFontTx/>
              <a:buChar char="-"/>
            </a:pPr>
            <a:r>
              <a:rPr lang="en-AU" sz="2800" dirty="0">
                <a:latin typeface="+mj-lt"/>
              </a:rPr>
              <a:t>Give basic facts about South America</a:t>
            </a:r>
          </a:p>
          <a:p>
            <a:pPr marL="342900" indent="-342900">
              <a:lnSpc>
                <a:spcPct val="150000"/>
              </a:lnSpc>
              <a:buFontTx/>
              <a:buChar char="-"/>
            </a:pPr>
            <a:r>
              <a:rPr lang="en-AU" sz="2800" dirty="0">
                <a:latin typeface="+mj-lt"/>
              </a:rPr>
              <a:t>Paraphrase information</a:t>
            </a:r>
          </a:p>
          <a:p>
            <a:pPr marL="342900" indent="-342900">
              <a:lnSpc>
                <a:spcPct val="150000"/>
              </a:lnSpc>
              <a:buFontTx/>
              <a:buChar char="-"/>
            </a:pPr>
            <a:r>
              <a:rPr lang="en-AU" sz="2800" dirty="0">
                <a:latin typeface="+mj-lt"/>
              </a:rPr>
              <a:t>Plan a report about South America</a:t>
            </a:r>
          </a:p>
        </p:txBody>
      </p:sp>
      <p:pic>
        <p:nvPicPr>
          <p:cNvPr id="9" name="Picture 8" descr="A map of south america&#10;&#10;Description automatically generated">
            <a:extLst>
              <a:ext uri="{FF2B5EF4-FFF2-40B4-BE49-F238E27FC236}">
                <a16:creationId xmlns:a16="http://schemas.microsoft.com/office/drawing/2014/main" id="{C3F0D56B-DA84-4E7F-9281-B6A1C06550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8713" y="2608818"/>
            <a:ext cx="3041591" cy="2150405"/>
          </a:xfrm>
          <a:prstGeom prst="rect">
            <a:avLst/>
          </a:prstGeom>
        </p:spPr>
      </p:pic>
      <p:pic>
        <p:nvPicPr>
          <p:cNvPr id="11" name="Picture 10" descr="A blue and white flag with a sun on it&#10;&#10;Description automatically generated">
            <a:extLst>
              <a:ext uri="{FF2B5EF4-FFF2-40B4-BE49-F238E27FC236}">
                <a16:creationId xmlns:a16="http://schemas.microsoft.com/office/drawing/2014/main" id="{16E90F1D-C2F5-462C-8171-7A55935F0C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29" y="0"/>
            <a:ext cx="2098733" cy="1483804"/>
          </a:xfrm>
          <a:prstGeom prst="rect">
            <a:avLst/>
          </a:prstGeom>
        </p:spPr>
      </p:pic>
      <p:pic>
        <p:nvPicPr>
          <p:cNvPr id="12" name="Picture 11" descr="A cartoon bird with a beak&#10;&#10;Description automatically generated">
            <a:extLst>
              <a:ext uri="{FF2B5EF4-FFF2-40B4-BE49-F238E27FC236}">
                <a16:creationId xmlns:a16="http://schemas.microsoft.com/office/drawing/2014/main" id="{6E621D1B-8F02-4CB6-A8DC-4CA28C84BB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4452" y="314333"/>
            <a:ext cx="1845852" cy="1305017"/>
          </a:xfrm>
          <a:prstGeom prst="rect">
            <a:avLst/>
          </a:prstGeom>
        </p:spPr>
      </p:pic>
      <p:pic>
        <p:nvPicPr>
          <p:cNvPr id="14" name="Picture 13" descr="A football player kicking a ball&#10;&#10;Description automatically generated">
            <a:extLst>
              <a:ext uri="{FF2B5EF4-FFF2-40B4-BE49-F238E27FC236}">
                <a16:creationId xmlns:a16="http://schemas.microsoft.com/office/drawing/2014/main" id="{FB27002B-AA7A-4C9F-ADC0-7D27DC6322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28234" y="4506486"/>
            <a:ext cx="2832813" cy="2002799"/>
          </a:xfrm>
          <a:prstGeom prst="rect">
            <a:avLst/>
          </a:prstGeom>
        </p:spPr>
      </p:pic>
    </p:spTree>
    <p:extLst>
      <p:ext uri="{BB962C8B-B14F-4D97-AF65-F5344CB8AC3E}">
        <p14:creationId xmlns:p14="http://schemas.microsoft.com/office/powerpoint/2010/main" val="3259001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575554" y="458639"/>
            <a:ext cx="8754893" cy="1015663"/>
          </a:xfrm>
          <a:prstGeom prst="rect">
            <a:avLst/>
          </a:prstGeom>
          <a:noFill/>
        </p:spPr>
        <p:txBody>
          <a:bodyPr wrap="square" rtlCol="0">
            <a:spAutoFit/>
          </a:bodyPr>
          <a:lstStyle/>
          <a:p>
            <a:pPr algn="ctr"/>
            <a:r>
              <a:rPr lang="en-US" sz="6000" dirty="0">
                <a:latin typeface="+mj-lt"/>
              </a:rPr>
              <a:t>Paraphrasing Strategies</a:t>
            </a:r>
            <a:endParaRPr lang="en-AU" sz="6000" dirty="0">
              <a:latin typeface="+mj-lt"/>
            </a:endParaRPr>
          </a:p>
        </p:txBody>
      </p:sp>
      <p:sp>
        <p:nvSpPr>
          <p:cNvPr id="3" name="TextBox 2">
            <a:extLst>
              <a:ext uri="{FF2B5EF4-FFF2-40B4-BE49-F238E27FC236}">
                <a16:creationId xmlns:a16="http://schemas.microsoft.com/office/drawing/2014/main" id="{81BD4FDC-A709-9FCA-56A2-E34BD625EAFE}"/>
              </a:ext>
            </a:extLst>
          </p:cNvPr>
          <p:cNvSpPr txBox="1"/>
          <p:nvPr/>
        </p:nvSpPr>
        <p:spPr>
          <a:xfrm>
            <a:off x="575553" y="1382372"/>
            <a:ext cx="8754893" cy="5035353"/>
          </a:xfrm>
          <a:prstGeom prst="rect">
            <a:avLst/>
          </a:prstGeom>
          <a:noFill/>
        </p:spPr>
        <p:txBody>
          <a:bodyPr wrap="square" rtlCol="0">
            <a:spAutoFit/>
          </a:bodyPr>
          <a:lstStyle/>
          <a:p>
            <a:pPr>
              <a:lnSpc>
                <a:spcPct val="150000"/>
              </a:lnSpc>
            </a:pPr>
            <a:r>
              <a:rPr lang="en-AU" dirty="0">
                <a:latin typeface="+mj-lt"/>
              </a:rPr>
              <a:t>It’s important to paraphrase information you read and put it in to your own words. These 3 strategies will help.</a:t>
            </a:r>
          </a:p>
          <a:p>
            <a:pPr>
              <a:lnSpc>
                <a:spcPct val="150000"/>
              </a:lnSpc>
            </a:pPr>
            <a:r>
              <a:rPr lang="en-AU" b="1" u="sng" dirty="0">
                <a:latin typeface="+mj-lt"/>
              </a:rPr>
              <a:t>Read the entire text and put it all in to your own words. </a:t>
            </a:r>
          </a:p>
          <a:p>
            <a:pPr>
              <a:lnSpc>
                <a:spcPct val="150000"/>
              </a:lnSpc>
            </a:pPr>
            <a:r>
              <a:rPr lang="en-AU" dirty="0">
                <a:latin typeface="+mj-lt"/>
              </a:rPr>
              <a:t>Just as it says, read the entire text (maybe twice), look away and write what you remember. It’s a good strategy and ensures that you don’t copy.</a:t>
            </a:r>
          </a:p>
          <a:p>
            <a:pPr>
              <a:lnSpc>
                <a:spcPct val="150000"/>
              </a:lnSpc>
            </a:pPr>
            <a:r>
              <a:rPr lang="en-AU" b="1" u="sng" dirty="0">
                <a:latin typeface="+mj-lt"/>
              </a:rPr>
              <a:t>Read a sentence and flip the information so it’s in your own words.</a:t>
            </a:r>
          </a:p>
          <a:p>
            <a:pPr>
              <a:lnSpc>
                <a:spcPct val="150000"/>
              </a:lnSpc>
            </a:pPr>
            <a:r>
              <a:rPr lang="en-AU" dirty="0">
                <a:solidFill>
                  <a:srgbClr val="FF0000"/>
                </a:solidFill>
                <a:latin typeface="+mj-lt"/>
              </a:rPr>
              <a:t>Brazil is the largest country in South America and is home to the Amazon rainforest. </a:t>
            </a:r>
          </a:p>
          <a:p>
            <a:pPr>
              <a:lnSpc>
                <a:spcPct val="150000"/>
              </a:lnSpc>
            </a:pPr>
            <a:r>
              <a:rPr lang="en-AU" dirty="0">
                <a:latin typeface="+mj-lt"/>
                <a:sym typeface="Wingdings" panose="05000000000000000000" pitchFamily="2" charset="2"/>
              </a:rPr>
              <a:t> </a:t>
            </a:r>
            <a:r>
              <a:rPr lang="en-AU" dirty="0">
                <a:solidFill>
                  <a:srgbClr val="00B050"/>
                </a:solidFill>
                <a:latin typeface="+mj-lt"/>
                <a:sym typeface="Wingdings" panose="05000000000000000000" pitchFamily="2" charset="2"/>
              </a:rPr>
              <a:t>Brazil is where you will find the Amazon rainforest and it is also the largest country on the continent.</a:t>
            </a:r>
            <a:endParaRPr lang="en-AU" dirty="0">
              <a:solidFill>
                <a:srgbClr val="00B050"/>
              </a:solidFill>
              <a:latin typeface="+mj-lt"/>
            </a:endParaRPr>
          </a:p>
          <a:p>
            <a:pPr>
              <a:lnSpc>
                <a:spcPct val="150000"/>
              </a:lnSpc>
            </a:pPr>
            <a:r>
              <a:rPr lang="en-AU" b="1" u="sng" dirty="0">
                <a:latin typeface="+mj-lt"/>
              </a:rPr>
              <a:t>Combine two sentences, but in your own words.</a:t>
            </a:r>
          </a:p>
          <a:p>
            <a:pPr>
              <a:lnSpc>
                <a:spcPct val="150000"/>
              </a:lnSpc>
            </a:pPr>
            <a:r>
              <a:rPr lang="en-AU" dirty="0">
                <a:solidFill>
                  <a:srgbClr val="FF0000"/>
                </a:solidFill>
                <a:latin typeface="+mj-lt"/>
              </a:rPr>
              <a:t>Machu Pichu is a famous historical site. You can visit it in the mountains of Peru. </a:t>
            </a:r>
          </a:p>
          <a:p>
            <a:pPr>
              <a:lnSpc>
                <a:spcPct val="150000"/>
              </a:lnSpc>
            </a:pPr>
            <a:r>
              <a:rPr lang="en-AU" dirty="0">
                <a:latin typeface="+mj-lt"/>
                <a:sym typeface="Wingdings" panose="05000000000000000000" pitchFamily="2" charset="2"/>
              </a:rPr>
              <a:t> </a:t>
            </a:r>
            <a:r>
              <a:rPr lang="en-AU" dirty="0">
                <a:solidFill>
                  <a:srgbClr val="00B050"/>
                </a:solidFill>
                <a:latin typeface="+mj-lt"/>
                <a:sym typeface="Wingdings" panose="05000000000000000000" pitchFamily="2" charset="2"/>
              </a:rPr>
              <a:t>High in the mountains of Peru, you can visit the famous historical site of Machu Pichu.</a:t>
            </a:r>
            <a:endParaRPr lang="en-AU" dirty="0">
              <a:solidFill>
                <a:srgbClr val="00B050"/>
              </a:solidFill>
              <a:latin typeface="+mj-lt"/>
            </a:endParaRPr>
          </a:p>
        </p:txBody>
      </p:sp>
      <p:pic>
        <p:nvPicPr>
          <p:cNvPr id="4" name="Picture 3" descr="A sombrero with a black background&#10;&#10;Description automatically generated">
            <a:extLst>
              <a:ext uri="{FF2B5EF4-FFF2-40B4-BE49-F238E27FC236}">
                <a16:creationId xmlns:a16="http://schemas.microsoft.com/office/drawing/2014/main" id="{7CD3F4A1-103B-4964-A03E-05D232DBDE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7378" y="4850921"/>
            <a:ext cx="1767204" cy="1249413"/>
          </a:xfrm>
          <a:prstGeom prst="rect">
            <a:avLst/>
          </a:prstGeom>
        </p:spPr>
      </p:pic>
      <p:pic>
        <p:nvPicPr>
          <p:cNvPr id="8" name="Picture 7" descr="A cartoon bird with a beak&#10;&#10;Description automatically generated">
            <a:extLst>
              <a:ext uri="{FF2B5EF4-FFF2-40B4-BE49-F238E27FC236}">
                <a16:creationId xmlns:a16="http://schemas.microsoft.com/office/drawing/2014/main" id="{32E7AED1-D11B-4DBC-BB8E-8BD4752500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0148" y="1672617"/>
            <a:ext cx="1845852" cy="1305017"/>
          </a:xfrm>
          <a:prstGeom prst="rect">
            <a:avLst/>
          </a:prstGeom>
        </p:spPr>
      </p:pic>
    </p:spTree>
    <p:extLst>
      <p:ext uri="{BB962C8B-B14F-4D97-AF65-F5344CB8AC3E}">
        <p14:creationId xmlns:p14="http://schemas.microsoft.com/office/powerpoint/2010/main" val="4104266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575554" y="458639"/>
            <a:ext cx="8754893" cy="1015663"/>
          </a:xfrm>
          <a:prstGeom prst="rect">
            <a:avLst/>
          </a:prstGeom>
          <a:noFill/>
        </p:spPr>
        <p:txBody>
          <a:bodyPr wrap="square" rtlCol="0">
            <a:spAutoFit/>
          </a:bodyPr>
          <a:lstStyle/>
          <a:p>
            <a:pPr algn="ctr"/>
            <a:r>
              <a:rPr lang="en-US" sz="6000" dirty="0">
                <a:latin typeface="+mj-lt"/>
              </a:rPr>
              <a:t>Note Taking</a:t>
            </a:r>
            <a:endParaRPr lang="en-AU" sz="6000" dirty="0">
              <a:latin typeface="+mj-lt"/>
            </a:endParaRPr>
          </a:p>
        </p:txBody>
      </p:sp>
      <p:sp>
        <p:nvSpPr>
          <p:cNvPr id="3" name="TextBox 2">
            <a:extLst>
              <a:ext uri="{FF2B5EF4-FFF2-40B4-BE49-F238E27FC236}">
                <a16:creationId xmlns:a16="http://schemas.microsoft.com/office/drawing/2014/main" id="{81BD4FDC-A709-9FCA-56A2-E34BD625EAFE}"/>
              </a:ext>
            </a:extLst>
          </p:cNvPr>
          <p:cNvSpPr txBox="1"/>
          <p:nvPr/>
        </p:nvSpPr>
        <p:spPr>
          <a:xfrm>
            <a:off x="575553" y="1474302"/>
            <a:ext cx="8754893" cy="4661276"/>
          </a:xfrm>
          <a:prstGeom prst="rect">
            <a:avLst/>
          </a:prstGeom>
          <a:noFill/>
        </p:spPr>
        <p:txBody>
          <a:bodyPr wrap="square" rtlCol="0">
            <a:spAutoFit/>
          </a:bodyPr>
          <a:lstStyle/>
          <a:p>
            <a:pPr>
              <a:lnSpc>
                <a:spcPct val="150000"/>
              </a:lnSpc>
            </a:pPr>
            <a:r>
              <a:rPr lang="en-AU" sz="2000" dirty="0">
                <a:latin typeface="+mj-lt"/>
              </a:rPr>
              <a:t>Read the following slides and take some notes. Use the notes to for your South America report. </a:t>
            </a:r>
          </a:p>
          <a:p>
            <a:pPr>
              <a:lnSpc>
                <a:spcPct val="150000"/>
              </a:lnSpc>
            </a:pPr>
            <a:endParaRPr lang="en-AU" sz="2000" dirty="0">
              <a:latin typeface="+mj-lt"/>
            </a:endParaRPr>
          </a:p>
          <a:p>
            <a:pPr>
              <a:lnSpc>
                <a:spcPct val="150000"/>
              </a:lnSpc>
            </a:pPr>
            <a:r>
              <a:rPr lang="en-AU" sz="2000" dirty="0">
                <a:latin typeface="+mj-lt"/>
              </a:rPr>
              <a:t>Remember to paraphrase the information using one or more of the strategies.</a:t>
            </a:r>
          </a:p>
          <a:p>
            <a:pPr>
              <a:lnSpc>
                <a:spcPct val="150000"/>
              </a:lnSpc>
            </a:pPr>
            <a:endParaRPr lang="en-AU" sz="2000" dirty="0">
              <a:latin typeface="+mj-lt"/>
            </a:endParaRPr>
          </a:p>
          <a:p>
            <a:pPr marL="342900" indent="-342900">
              <a:lnSpc>
                <a:spcPct val="150000"/>
              </a:lnSpc>
              <a:buFont typeface="Wingdings" panose="05000000000000000000" pitchFamily="2" charset="2"/>
              <a:buChar char="q"/>
            </a:pPr>
            <a:r>
              <a:rPr lang="en-AU" sz="2000" dirty="0">
                <a:latin typeface="+mj-lt"/>
              </a:rPr>
              <a:t>Read the entire text and put it all in to your own words. </a:t>
            </a:r>
          </a:p>
          <a:p>
            <a:pPr marL="342900" indent="-342900">
              <a:lnSpc>
                <a:spcPct val="150000"/>
              </a:lnSpc>
              <a:buFont typeface="Wingdings" panose="05000000000000000000" pitchFamily="2" charset="2"/>
              <a:buChar char="q"/>
            </a:pPr>
            <a:endParaRPr lang="en-AU" sz="2000" dirty="0">
              <a:latin typeface="+mj-lt"/>
            </a:endParaRPr>
          </a:p>
          <a:p>
            <a:pPr marL="342900" indent="-342900">
              <a:lnSpc>
                <a:spcPct val="150000"/>
              </a:lnSpc>
              <a:buFont typeface="Wingdings" panose="05000000000000000000" pitchFamily="2" charset="2"/>
              <a:buChar char="q"/>
            </a:pPr>
            <a:r>
              <a:rPr lang="en-AU" sz="2000" dirty="0">
                <a:latin typeface="+mj-lt"/>
              </a:rPr>
              <a:t>Read a sentence or two and flip the information so it’s in your own words.</a:t>
            </a:r>
          </a:p>
          <a:p>
            <a:pPr marL="342900" indent="-342900">
              <a:lnSpc>
                <a:spcPct val="150000"/>
              </a:lnSpc>
              <a:buFont typeface="Wingdings" panose="05000000000000000000" pitchFamily="2" charset="2"/>
              <a:buChar char="q"/>
            </a:pPr>
            <a:endParaRPr lang="en-AU" sz="2000" dirty="0">
              <a:latin typeface="+mj-lt"/>
            </a:endParaRPr>
          </a:p>
          <a:p>
            <a:pPr marL="342900" indent="-342900">
              <a:lnSpc>
                <a:spcPct val="150000"/>
              </a:lnSpc>
              <a:buFont typeface="Wingdings" panose="05000000000000000000" pitchFamily="2" charset="2"/>
              <a:buChar char="q"/>
            </a:pPr>
            <a:r>
              <a:rPr lang="en-AU" sz="2000" dirty="0">
                <a:latin typeface="+mj-lt"/>
              </a:rPr>
              <a:t>Combine two sentences, but in your own words.</a:t>
            </a:r>
          </a:p>
        </p:txBody>
      </p:sp>
      <p:pic>
        <p:nvPicPr>
          <p:cNvPr id="7" name="Picture 6" descr="A map of south america&#10;&#10;Description automatically generated">
            <a:extLst>
              <a:ext uri="{FF2B5EF4-FFF2-40B4-BE49-F238E27FC236}">
                <a16:creationId xmlns:a16="http://schemas.microsoft.com/office/drawing/2014/main" id="{4D6FC238-77F6-416F-BCEE-321DF10720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1547" y="3343049"/>
            <a:ext cx="2886349" cy="2040649"/>
          </a:xfrm>
          <a:prstGeom prst="rect">
            <a:avLst/>
          </a:prstGeom>
        </p:spPr>
      </p:pic>
      <p:pic>
        <p:nvPicPr>
          <p:cNvPr id="9" name="Picture 8" descr="A blue and white flag with a sun on it&#10;&#10;Description automatically generated">
            <a:extLst>
              <a:ext uri="{FF2B5EF4-FFF2-40B4-BE49-F238E27FC236}">
                <a16:creationId xmlns:a16="http://schemas.microsoft.com/office/drawing/2014/main" id="{965E7224-2D9C-420B-97FF-5ACD7CEC34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29" y="0"/>
            <a:ext cx="2098733" cy="1483804"/>
          </a:xfrm>
          <a:prstGeom prst="rect">
            <a:avLst/>
          </a:prstGeom>
        </p:spPr>
      </p:pic>
      <p:pic>
        <p:nvPicPr>
          <p:cNvPr id="12" name="Picture 11" descr="A cartoon bird with a beak&#10;&#10;Description automatically generated">
            <a:extLst>
              <a:ext uri="{FF2B5EF4-FFF2-40B4-BE49-F238E27FC236}">
                <a16:creationId xmlns:a16="http://schemas.microsoft.com/office/drawing/2014/main" id="{002D79E6-BBB5-4086-94D1-0BDB78B182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4452" y="314333"/>
            <a:ext cx="1845852" cy="1305017"/>
          </a:xfrm>
          <a:prstGeom prst="rect">
            <a:avLst/>
          </a:prstGeom>
        </p:spPr>
      </p:pic>
    </p:spTree>
    <p:extLst>
      <p:ext uri="{BB962C8B-B14F-4D97-AF65-F5344CB8AC3E}">
        <p14:creationId xmlns:p14="http://schemas.microsoft.com/office/powerpoint/2010/main" val="1454757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575554" y="458639"/>
            <a:ext cx="8754893" cy="1015663"/>
          </a:xfrm>
          <a:prstGeom prst="rect">
            <a:avLst/>
          </a:prstGeom>
          <a:noFill/>
        </p:spPr>
        <p:txBody>
          <a:bodyPr wrap="square" rtlCol="0">
            <a:spAutoFit/>
          </a:bodyPr>
          <a:lstStyle/>
          <a:p>
            <a:pPr algn="ctr"/>
            <a:r>
              <a:rPr lang="en-US" sz="6000" dirty="0">
                <a:latin typeface="+mj-lt"/>
              </a:rPr>
              <a:t>South America</a:t>
            </a:r>
            <a:endParaRPr lang="en-AU" sz="6000" dirty="0">
              <a:latin typeface="+mj-lt"/>
            </a:endParaRPr>
          </a:p>
        </p:txBody>
      </p:sp>
      <p:sp>
        <p:nvSpPr>
          <p:cNvPr id="3" name="TextBox 2">
            <a:extLst>
              <a:ext uri="{FF2B5EF4-FFF2-40B4-BE49-F238E27FC236}">
                <a16:creationId xmlns:a16="http://schemas.microsoft.com/office/drawing/2014/main" id="{81BD4FDC-A709-9FCA-56A2-E34BD625EAFE}"/>
              </a:ext>
            </a:extLst>
          </p:cNvPr>
          <p:cNvSpPr txBox="1"/>
          <p:nvPr/>
        </p:nvSpPr>
        <p:spPr>
          <a:xfrm>
            <a:off x="575553" y="1474302"/>
            <a:ext cx="8754893" cy="4199611"/>
          </a:xfrm>
          <a:prstGeom prst="rect">
            <a:avLst/>
          </a:prstGeom>
          <a:noFill/>
        </p:spPr>
        <p:txBody>
          <a:bodyPr wrap="square" rtlCol="0">
            <a:spAutoFit/>
          </a:bodyPr>
          <a:lstStyle/>
          <a:p>
            <a:pPr>
              <a:lnSpc>
                <a:spcPct val="150000"/>
              </a:lnSpc>
            </a:pPr>
            <a:r>
              <a:rPr lang="en-AU" sz="2000" dirty="0">
                <a:latin typeface="+mj-lt"/>
              </a:rPr>
              <a:t>South America, a continent of diverse landscapes and cultures, captivates with its stunning natural beauty and rich heritage. From the dense Amazon rainforest teeming with wildlife to the majestic peaks of the Andes Mountains, its geography is as varied as it is breathtaking. Home to vibrant cities like Rio de Janeiro, Buenos Aires, and Lima, South America pulsates with energy, art, and history. The continent's indigenous peoples, colonial past, and modern influences join to create a tapestry of traditions and identities. Whether exploring ancient ruins like Machu Picchu or savouring the flavours of Peruvian ceviche, South America offers an unforgettable journey of discovery for the adventurous traveller.</a:t>
            </a:r>
          </a:p>
        </p:txBody>
      </p:sp>
      <p:pic>
        <p:nvPicPr>
          <p:cNvPr id="4" name="Picture 3" descr="A sombrero with a black background&#10;&#10;Description automatically generated">
            <a:extLst>
              <a:ext uri="{FF2B5EF4-FFF2-40B4-BE49-F238E27FC236}">
                <a16:creationId xmlns:a16="http://schemas.microsoft.com/office/drawing/2014/main" id="{D8BDCEC8-1586-495E-A4BF-E74C2E9170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4452" y="5054651"/>
            <a:ext cx="1965936" cy="1389917"/>
          </a:xfrm>
          <a:prstGeom prst="rect">
            <a:avLst/>
          </a:prstGeom>
        </p:spPr>
      </p:pic>
      <p:pic>
        <p:nvPicPr>
          <p:cNvPr id="6" name="Picture 5" descr="A flag with a blue circle and a yellow circle with white dots&#10;&#10;Description automatically generated">
            <a:extLst>
              <a:ext uri="{FF2B5EF4-FFF2-40B4-BE49-F238E27FC236}">
                <a16:creationId xmlns:a16="http://schemas.microsoft.com/office/drawing/2014/main" id="{B0FBE551-3D8D-43BD-AECD-A2E83610C8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256" y="271792"/>
            <a:ext cx="1965142" cy="1389355"/>
          </a:xfrm>
          <a:prstGeom prst="rect">
            <a:avLst/>
          </a:prstGeom>
        </p:spPr>
      </p:pic>
      <p:pic>
        <p:nvPicPr>
          <p:cNvPr id="8" name="Picture 7" descr="A cartoon bird with a beak&#10;&#10;Description automatically generated">
            <a:extLst>
              <a:ext uri="{FF2B5EF4-FFF2-40B4-BE49-F238E27FC236}">
                <a16:creationId xmlns:a16="http://schemas.microsoft.com/office/drawing/2014/main" id="{8BF0818E-E8F1-4D54-B868-9076079311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4452" y="314333"/>
            <a:ext cx="1845852" cy="1305017"/>
          </a:xfrm>
          <a:prstGeom prst="rect">
            <a:avLst/>
          </a:prstGeom>
        </p:spPr>
      </p:pic>
    </p:spTree>
    <p:extLst>
      <p:ext uri="{BB962C8B-B14F-4D97-AF65-F5344CB8AC3E}">
        <p14:creationId xmlns:p14="http://schemas.microsoft.com/office/powerpoint/2010/main" val="2623850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575554" y="458639"/>
            <a:ext cx="8754893" cy="1015663"/>
          </a:xfrm>
          <a:prstGeom prst="rect">
            <a:avLst/>
          </a:prstGeom>
          <a:noFill/>
        </p:spPr>
        <p:txBody>
          <a:bodyPr wrap="square" rtlCol="0">
            <a:spAutoFit/>
          </a:bodyPr>
          <a:lstStyle/>
          <a:p>
            <a:pPr algn="ctr"/>
            <a:r>
              <a:rPr lang="en-US" sz="6000" dirty="0">
                <a:latin typeface="+mj-lt"/>
              </a:rPr>
              <a:t>The Largest Countries</a:t>
            </a:r>
            <a:endParaRPr lang="en-AU" sz="6000" dirty="0">
              <a:latin typeface="+mj-lt"/>
            </a:endParaRPr>
          </a:p>
        </p:txBody>
      </p:sp>
      <p:sp>
        <p:nvSpPr>
          <p:cNvPr id="13" name="TextBox 12">
            <a:extLst>
              <a:ext uri="{FF2B5EF4-FFF2-40B4-BE49-F238E27FC236}">
                <a16:creationId xmlns:a16="http://schemas.microsoft.com/office/drawing/2014/main" id="{59EFE93B-0A46-4164-8C7C-AAC938D03CF9}"/>
              </a:ext>
            </a:extLst>
          </p:cNvPr>
          <p:cNvSpPr txBox="1"/>
          <p:nvPr/>
        </p:nvSpPr>
        <p:spPr>
          <a:xfrm>
            <a:off x="575553" y="1474302"/>
            <a:ext cx="8754893" cy="4619854"/>
          </a:xfrm>
          <a:prstGeom prst="rect">
            <a:avLst/>
          </a:prstGeom>
          <a:noFill/>
        </p:spPr>
        <p:txBody>
          <a:bodyPr wrap="square" rtlCol="0">
            <a:spAutoFit/>
          </a:bodyPr>
          <a:lstStyle/>
          <a:p>
            <a:pPr>
              <a:lnSpc>
                <a:spcPct val="150000"/>
              </a:lnSpc>
            </a:pPr>
            <a:r>
              <a:rPr lang="en-AU" dirty="0">
                <a:latin typeface="+mj-lt"/>
              </a:rPr>
              <a:t>The three largest countries in South America—Brazil, Argentina, and Peru—each offer a unique blend of culture, geography, and history. Brazil, the continent's largest nation both in size and population, is known for its vibrant Carnival celebrations, iconic landmarks like Rio de Janeiro's Christ the Redeemer statue, and the vast Amazon Rainforest that covers much of its territory. Argentina, with its expansive grasslands known as the Pampas, is famous for its passionate tango dance, succulent beef dishes, and the breathtaking natural wonder of Iguazu Falls. Peru, home to the ancient Inca civilization, boasts the awe-inspiring Machu Picchu nestled high in the Andes Mountains, the mysterious Nazca Lines etched into its desert plains, and a rich culinary tradition that includes ceviche and guinea pig delicacies. These three diverse countries exemplify the richness and complexity of South America, each offering travellers a wealth of experiences to discover and savour.</a:t>
            </a:r>
            <a:endParaRPr lang="en-AU" dirty="0">
              <a:solidFill>
                <a:srgbClr val="FF0000"/>
              </a:solidFill>
              <a:latin typeface="+mj-lt"/>
            </a:endParaRPr>
          </a:p>
        </p:txBody>
      </p:sp>
      <p:pic>
        <p:nvPicPr>
          <p:cNvPr id="8" name="Picture 7" descr="A flag with a blue circle and a yellow circle with white dots&#10;&#10;Description automatically generated">
            <a:extLst>
              <a:ext uri="{FF2B5EF4-FFF2-40B4-BE49-F238E27FC236}">
                <a16:creationId xmlns:a16="http://schemas.microsoft.com/office/drawing/2014/main" id="{FAB4C3C0-463D-4BAA-97FE-ACAF29BBFA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0194" y="458639"/>
            <a:ext cx="1675805" cy="1184794"/>
          </a:xfrm>
          <a:prstGeom prst="rect">
            <a:avLst/>
          </a:prstGeom>
        </p:spPr>
      </p:pic>
      <p:pic>
        <p:nvPicPr>
          <p:cNvPr id="9" name="Picture 8" descr="A blue and white flag with a sun on it&#10;&#10;Description automatically generated">
            <a:extLst>
              <a:ext uri="{FF2B5EF4-FFF2-40B4-BE49-F238E27FC236}">
                <a16:creationId xmlns:a16="http://schemas.microsoft.com/office/drawing/2014/main" id="{4E762326-CCB0-41C4-A5F5-82D06F8347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6783"/>
            <a:ext cx="1552361" cy="1097519"/>
          </a:xfrm>
          <a:prstGeom prst="rect">
            <a:avLst/>
          </a:prstGeom>
        </p:spPr>
      </p:pic>
      <p:pic>
        <p:nvPicPr>
          <p:cNvPr id="14" name="Picture 13" descr="A football player kicking a ball&#10;&#10;Description automatically generated">
            <a:extLst>
              <a:ext uri="{FF2B5EF4-FFF2-40B4-BE49-F238E27FC236}">
                <a16:creationId xmlns:a16="http://schemas.microsoft.com/office/drawing/2014/main" id="{1FC4096F-F534-46AE-8DED-121FA60BDF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0472" y="5455767"/>
            <a:ext cx="1805909" cy="1276778"/>
          </a:xfrm>
          <a:prstGeom prst="rect">
            <a:avLst/>
          </a:prstGeom>
        </p:spPr>
      </p:pic>
    </p:spTree>
    <p:extLst>
      <p:ext uri="{BB962C8B-B14F-4D97-AF65-F5344CB8AC3E}">
        <p14:creationId xmlns:p14="http://schemas.microsoft.com/office/powerpoint/2010/main" val="2715925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575554" y="458639"/>
            <a:ext cx="8754893" cy="1015663"/>
          </a:xfrm>
          <a:prstGeom prst="rect">
            <a:avLst/>
          </a:prstGeom>
          <a:noFill/>
        </p:spPr>
        <p:txBody>
          <a:bodyPr wrap="square" rtlCol="0">
            <a:spAutoFit/>
          </a:bodyPr>
          <a:lstStyle/>
          <a:p>
            <a:pPr algn="ctr"/>
            <a:r>
              <a:rPr lang="en-US" sz="6000" dirty="0">
                <a:latin typeface="+mj-lt"/>
              </a:rPr>
              <a:t>Famous Places</a:t>
            </a:r>
            <a:endParaRPr lang="en-AU" sz="6000" dirty="0">
              <a:latin typeface="+mj-lt"/>
            </a:endParaRPr>
          </a:p>
        </p:txBody>
      </p:sp>
      <p:sp>
        <p:nvSpPr>
          <p:cNvPr id="11" name="TextBox 10">
            <a:extLst>
              <a:ext uri="{FF2B5EF4-FFF2-40B4-BE49-F238E27FC236}">
                <a16:creationId xmlns:a16="http://schemas.microsoft.com/office/drawing/2014/main" id="{4D0EB8C6-C927-49C2-875B-B29765577656}"/>
              </a:ext>
            </a:extLst>
          </p:cNvPr>
          <p:cNvSpPr txBox="1"/>
          <p:nvPr/>
        </p:nvSpPr>
        <p:spPr>
          <a:xfrm>
            <a:off x="468086" y="1474302"/>
            <a:ext cx="9002485" cy="4619854"/>
          </a:xfrm>
          <a:prstGeom prst="rect">
            <a:avLst/>
          </a:prstGeom>
          <a:noFill/>
          <a:ln w="28575">
            <a:noFill/>
          </a:ln>
        </p:spPr>
        <p:txBody>
          <a:bodyPr wrap="square">
            <a:spAutoFit/>
          </a:bodyPr>
          <a:lstStyle/>
          <a:p>
            <a:pPr>
              <a:lnSpc>
                <a:spcPct val="150000"/>
              </a:lnSpc>
            </a:pPr>
            <a:r>
              <a:rPr lang="en-AU" dirty="0">
                <a:latin typeface="+mj-lt"/>
              </a:rPr>
              <a:t>South America is adorned with an array of famous sites that draw travellers from across the globe. Among them stands the iconic Machu Picchu, perched high in the Andes Mountains of Peru, shrouded in mystery and surrounded by breathtaking scenery. In Brazil, the colossal statue of Christ the Redeemer watches over Rio de Janeiro from atop Corcovado Mountain, offering panoramic views of the city below. Argentina boasts the awe-inspiring Iguazu Falls, where the thundering waters cascade over hundreds of individual waterfalls, creating a spectacle of nature's power and beauty. The enigmatic Nazca Lines in Peru captivate with their intricate geoglyphs etched into the desert floor, leaving archaeologists and visitors alike pondering their purpose. From the lush Amazon Rainforest to the stunning landscapes of Patagonia, South America is adorned with treasures both natural and man-made, each weaving a tale of history, culture, and wonder.</a:t>
            </a:r>
          </a:p>
        </p:txBody>
      </p:sp>
      <p:pic>
        <p:nvPicPr>
          <p:cNvPr id="7" name="Picture 6" descr="A sombrero with a black background&#10;&#10;Description automatically generated">
            <a:extLst>
              <a:ext uri="{FF2B5EF4-FFF2-40B4-BE49-F238E27FC236}">
                <a16:creationId xmlns:a16="http://schemas.microsoft.com/office/drawing/2014/main" id="{57B0F270-CAF1-4465-AFD2-3CD8BE75EC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077" y="398346"/>
            <a:ext cx="1607140" cy="1136248"/>
          </a:xfrm>
          <a:prstGeom prst="rect">
            <a:avLst/>
          </a:prstGeom>
        </p:spPr>
      </p:pic>
      <p:pic>
        <p:nvPicPr>
          <p:cNvPr id="13" name="Picture 12" descr="A cartoon bird with a beak&#10;&#10;Description automatically generated">
            <a:extLst>
              <a:ext uri="{FF2B5EF4-FFF2-40B4-BE49-F238E27FC236}">
                <a16:creationId xmlns:a16="http://schemas.microsoft.com/office/drawing/2014/main" id="{6701558D-50D8-463D-A0C6-FE800B6ABA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4452" y="314333"/>
            <a:ext cx="1845852" cy="1305017"/>
          </a:xfrm>
          <a:prstGeom prst="rect">
            <a:avLst/>
          </a:prstGeom>
        </p:spPr>
      </p:pic>
    </p:spTree>
    <p:extLst>
      <p:ext uri="{BB962C8B-B14F-4D97-AF65-F5344CB8AC3E}">
        <p14:creationId xmlns:p14="http://schemas.microsoft.com/office/powerpoint/2010/main" val="2288555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575554" y="458639"/>
            <a:ext cx="8754893" cy="1015663"/>
          </a:xfrm>
          <a:prstGeom prst="rect">
            <a:avLst/>
          </a:prstGeom>
          <a:noFill/>
        </p:spPr>
        <p:txBody>
          <a:bodyPr wrap="square" rtlCol="0">
            <a:spAutoFit/>
          </a:bodyPr>
          <a:lstStyle/>
          <a:p>
            <a:pPr algn="ctr"/>
            <a:r>
              <a:rPr lang="en-US" sz="6000" dirty="0">
                <a:latin typeface="+mj-lt"/>
              </a:rPr>
              <a:t>Languages</a:t>
            </a:r>
            <a:endParaRPr lang="en-AU" sz="6000" dirty="0">
              <a:latin typeface="+mj-lt"/>
            </a:endParaRPr>
          </a:p>
        </p:txBody>
      </p:sp>
      <p:sp>
        <p:nvSpPr>
          <p:cNvPr id="11" name="TextBox 10">
            <a:extLst>
              <a:ext uri="{FF2B5EF4-FFF2-40B4-BE49-F238E27FC236}">
                <a16:creationId xmlns:a16="http://schemas.microsoft.com/office/drawing/2014/main" id="{4D0EB8C6-C927-49C2-875B-B29765577656}"/>
              </a:ext>
            </a:extLst>
          </p:cNvPr>
          <p:cNvSpPr txBox="1"/>
          <p:nvPr/>
        </p:nvSpPr>
        <p:spPr>
          <a:xfrm>
            <a:off x="468086" y="1474302"/>
            <a:ext cx="9002485" cy="4204356"/>
          </a:xfrm>
          <a:prstGeom prst="rect">
            <a:avLst/>
          </a:prstGeom>
          <a:noFill/>
          <a:ln w="28575">
            <a:noFill/>
          </a:ln>
        </p:spPr>
        <p:txBody>
          <a:bodyPr wrap="square">
            <a:spAutoFit/>
          </a:bodyPr>
          <a:lstStyle/>
          <a:p>
            <a:pPr>
              <a:lnSpc>
                <a:spcPct val="150000"/>
              </a:lnSpc>
            </a:pPr>
            <a:r>
              <a:rPr lang="en-AU" dirty="0">
                <a:latin typeface="+mj-lt"/>
              </a:rPr>
              <a:t>South America is a continent of linguistic diversity, where a multitude of languages reflect its rich cultural tapestry. Spanish reigns as the dominant language, spoken in countries like Argentina, Colombia, and Peru, a legacy of Spanish colonization. Portuguese holds sway in Brazil, the continent's largest nation, while Dutch is spoken in Suriname and French in French Guiana. Indigenous languages also play a significant role, with Quechua and Aymara prevalent in Peru and Bolivia, Guarani in Paraguay, and numerous others spoken by smaller communities throughout the region. African languages, brought by slaves during the colonial era, have influenced creole languages like Haitian Creole and Palenquero in Colombia. This linguistic mosaic illustrates the diverse heritage and cultural richness of South America, where language serves as a bridge between the continent's past and present.</a:t>
            </a:r>
          </a:p>
        </p:txBody>
      </p:sp>
      <p:pic>
        <p:nvPicPr>
          <p:cNvPr id="5" name="Picture 4" descr="A map of south america&#10;&#10;Description automatically generated">
            <a:extLst>
              <a:ext uri="{FF2B5EF4-FFF2-40B4-BE49-F238E27FC236}">
                <a16:creationId xmlns:a16="http://schemas.microsoft.com/office/drawing/2014/main" id="{3BCF93E8-0549-414A-9974-5DBB6BB49C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817" y="124288"/>
            <a:ext cx="2085293" cy="1474302"/>
          </a:xfrm>
          <a:prstGeom prst="rect">
            <a:avLst/>
          </a:prstGeom>
        </p:spPr>
      </p:pic>
      <p:pic>
        <p:nvPicPr>
          <p:cNvPr id="6" name="Picture 5" descr="A flag with a blue circle and a yellow circle with white dots&#10;&#10;Description automatically generated">
            <a:extLst>
              <a:ext uri="{FF2B5EF4-FFF2-40B4-BE49-F238E27FC236}">
                <a16:creationId xmlns:a16="http://schemas.microsoft.com/office/drawing/2014/main" id="{89627AF9-9F09-4647-AE3A-EBD81B519A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5439" y="5304966"/>
            <a:ext cx="1965142" cy="1389355"/>
          </a:xfrm>
          <a:prstGeom prst="rect">
            <a:avLst/>
          </a:prstGeom>
        </p:spPr>
      </p:pic>
      <p:pic>
        <p:nvPicPr>
          <p:cNvPr id="10" name="Picture 9" descr="A sombrero with a black background&#10;&#10;Description automatically generated">
            <a:extLst>
              <a:ext uri="{FF2B5EF4-FFF2-40B4-BE49-F238E27FC236}">
                <a16:creationId xmlns:a16="http://schemas.microsoft.com/office/drawing/2014/main" id="{51C3FAC5-F1AF-4C86-B9A1-C40259F05F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4098" y="397104"/>
            <a:ext cx="1625918" cy="1149524"/>
          </a:xfrm>
          <a:prstGeom prst="rect">
            <a:avLst/>
          </a:prstGeom>
        </p:spPr>
      </p:pic>
    </p:spTree>
    <p:extLst>
      <p:ext uri="{BB962C8B-B14F-4D97-AF65-F5344CB8AC3E}">
        <p14:creationId xmlns:p14="http://schemas.microsoft.com/office/powerpoint/2010/main" val="1676987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575554" y="458639"/>
            <a:ext cx="8754893" cy="1015663"/>
          </a:xfrm>
          <a:prstGeom prst="rect">
            <a:avLst/>
          </a:prstGeom>
          <a:noFill/>
        </p:spPr>
        <p:txBody>
          <a:bodyPr wrap="square" rtlCol="0">
            <a:spAutoFit/>
          </a:bodyPr>
          <a:lstStyle/>
          <a:p>
            <a:pPr algn="ctr"/>
            <a:r>
              <a:rPr lang="en-US" sz="6000" dirty="0">
                <a:latin typeface="+mj-lt"/>
              </a:rPr>
              <a:t>Sport</a:t>
            </a:r>
            <a:endParaRPr lang="en-AU" sz="6000" dirty="0">
              <a:latin typeface="+mj-lt"/>
            </a:endParaRPr>
          </a:p>
        </p:txBody>
      </p:sp>
      <p:sp>
        <p:nvSpPr>
          <p:cNvPr id="11" name="TextBox 10">
            <a:extLst>
              <a:ext uri="{FF2B5EF4-FFF2-40B4-BE49-F238E27FC236}">
                <a16:creationId xmlns:a16="http://schemas.microsoft.com/office/drawing/2014/main" id="{4D0EB8C6-C927-49C2-875B-B29765577656}"/>
              </a:ext>
            </a:extLst>
          </p:cNvPr>
          <p:cNvSpPr txBox="1"/>
          <p:nvPr/>
        </p:nvSpPr>
        <p:spPr>
          <a:xfrm>
            <a:off x="468086" y="1474302"/>
            <a:ext cx="9002485" cy="4619854"/>
          </a:xfrm>
          <a:prstGeom prst="rect">
            <a:avLst/>
          </a:prstGeom>
          <a:noFill/>
          <a:ln w="28575">
            <a:noFill/>
          </a:ln>
        </p:spPr>
        <p:txBody>
          <a:bodyPr wrap="square">
            <a:spAutoFit/>
          </a:bodyPr>
          <a:lstStyle/>
          <a:p>
            <a:pPr>
              <a:lnSpc>
                <a:spcPct val="150000"/>
              </a:lnSpc>
            </a:pPr>
            <a:r>
              <a:rPr lang="en-AU" dirty="0">
                <a:latin typeface="+mj-lt"/>
              </a:rPr>
              <a:t>Sport in South America is a vibrant tapestry woven with passion, skill, and tradition. Football, or soccer, reigns supreme as the continent's most beloved sport, uniting nations and igniting fervent rivalries. South American teams, such as Brazil, Argentina, and Uruguay, have left an indelible mark on the global stage, producing legendary players like Pelé, Diego Maradona, and Lionel Messi. The Copa Libertadores, South America's premier club competition, showcases the intense competition among the continent's top football clubs. Beyond football, South America boasts a rich tradition of sports ranging from volleyball on Brazil's golden beaches to rugby in Argentina's rugged terrain. Andean nations like Peru and Bolivia celebrate the ancient sport of llama racing, while Chile embraces the thrill of rodeo. From the high-altitude pitches of the Andes to the sun-drenched stadiums of Rio, sport in South America reflects the continent's boundless energy and competitive spirit.</a:t>
            </a:r>
          </a:p>
        </p:txBody>
      </p:sp>
      <p:pic>
        <p:nvPicPr>
          <p:cNvPr id="6" name="Picture 5" descr="A flag with a blue circle and a yellow circle with white dots&#10;&#10;Description automatically generated">
            <a:extLst>
              <a:ext uri="{FF2B5EF4-FFF2-40B4-BE49-F238E27FC236}">
                <a16:creationId xmlns:a16="http://schemas.microsoft.com/office/drawing/2014/main" id="{9715DA8B-5A5C-441F-834A-A1AB1A08EF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7186" y="5468645"/>
            <a:ext cx="1965142" cy="1389355"/>
          </a:xfrm>
          <a:prstGeom prst="rect">
            <a:avLst/>
          </a:prstGeom>
        </p:spPr>
      </p:pic>
      <p:pic>
        <p:nvPicPr>
          <p:cNvPr id="7" name="Picture 6" descr="A blue and white flag with a sun on it&#10;&#10;Description automatically generated">
            <a:extLst>
              <a:ext uri="{FF2B5EF4-FFF2-40B4-BE49-F238E27FC236}">
                <a16:creationId xmlns:a16="http://schemas.microsoft.com/office/drawing/2014/main" id="{D4555360-AB64-42C4-AC67-DC6935FC30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086" y="283032"/>
            <a:ext cx="2098733" cy="1483804"/>
          </a:xfrm>
          <a:prstGeom prst="rect">
            <a:avLst/>
          </a:prstGeom>
        </p:spPr>
      </p:pic>
      <p:pic>
        <p:nvPicPr>
          <p:cNvPr id="9" name="Picture 8" descr="A football player kicking a ball&#10;&#10;Description automatically generated">
            <a:extLst>
              <a:ext uri="{FF2B5EF4-FFF2-40B4-BE49-F238E27FC236}">
                <a16:creationId xmlns:a16="http://schemas.microsoft.com/office/drawing/2014/main" id="{4CEDB845-6FF6-424E-99D2-354E393083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7820" y="63690"/>
            <a:ext cx="2098732" cy="1483804"/>
          </a:xfrm>
          <a:prstGeom prst="rect">
            <a:avLst/>
          </a:prstGeom>
        </p:spPr>
      </p:pic>
    </p:spTree>
    <p:extLst>
      <p:ext uri="{BB962C8B-B14F-4D97-AF65-F5344CB8AC3E}">
        <p14:creationId xmlns:p14="http://schemas.microsoft.com/office/powerpoint/2010/main" val="79327363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21217</TotalTime>
  <Words>1282</Words>
  <Application>Microsoft Office PowerPoint</Application>
  <PresentationFormat>A4 Paper (210x297 mm)</PresentationFormat>
  <Paragraphs>91</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Comic Neue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cameron Eaves</dc:creator>
  <cp:lastModifiedBy>EAVES Cameron [Wattle Grove Primary School]</cp:lastModifiedBy>
  <cp:revision>295</cp:revision>
  <dcterms:created xsi:type="dcterms:W3CDTF">2020-06-30T21:06:36Z</dcterms:created>
  <dcterms:modified xsi:type="dcterms:W3CDTF">2024-04-23T08:29:34Z</dcterms:modified>
</cp:coreProperties>
</file>