
<file path=[Content_Types].xml><?xml version="1.0" encoding="utf-8"?>
<Types xmlns="http://schemas.openxmlformats.org/package/2006/content-types">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6" r:id="rId2"/>
    <p:sldId id="283" r:id="rId3"/>
    <p:sldId id="297" r:id="rId4"/>
    <p:sldId id="284" r:id="rId5"/>
    <p:sldId id="310" r:id="rId6"/>
    <p:sldId id="302" r:id="rId7"/>
    <p:sldId id="326" r:id="rId8"/>
    <p:sldId id="327" r:id="rId9"/>
    <p:sldId id="308" r:id="rId10"/>
    <p:sldId id="309" r:id="rId11"/>
    <p:sldId id="306" r:id="rId12"/>
    <p:sldId id="328" r:id="rId13"/>
    <p:sldId id="311" r:id="rId14"/>
    <p:sldId id="322" r:id="rId15"/>
    <p:sldId id="312" r:id="rId16"/>
    <p:sldId id="324" r:id="rId17"/>
    <p:sldId id="329" r:id="rId18"/>
    <p:sldId id="330" r:id="rId19"/>
    <p:sldId id="331" r:id="rId20"/>
    <p:sldId id="332" r:id="rId21"/>
    <p:sldId id="333" r:id="rId22"/>
    <p:sldId id="334" r:id="rId2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3977"/>
    <a:srgbClr val="9917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86" d="100"/>
          <a:sy n="86" d="100"/>
        </p:scale>
        <p:origin x="1181" y="48"/>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04887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59584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background with black lines&#10;&#10;Description automatically generated">
            <a:extLst>
              <a:ext uri="{FF2B5EF4-FFF2-40B4-BE49-F238E27FC236}">
                <a16:creationId xmlns:a16="http://schemas.microsoft.com/office/drawing/2014/main" id="{AED00257-3BA2-40A7-866A-8E7D67115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2FED2267-DD83-4FFB-AA65-EF8C8AB2128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6" name="Rectangle 15">
            <a:extLst>
              <a:ext uri="{FF2B5EF4-FFF2-40B4-BE49-F238E27FC236}">
                <a16:creationId xmlns:a16="http://schemas.microsoft.com/office/drawing/2014/main" id="{235A7FDF-8313-4F81-8073-7BD799DC4353}"/>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734AB696-D873-4748-8A86-75D6F6386019}"/>
              </a:ext>
            </a:extLst>
          </p:cNvPr>
          <p:cNvSpPr/>
          <p:nvPr/>
        </p:nvSpPr>
        <p:spPr>
          <a:xfrm>
            <a:off x="2811778" y="1532670"/>
            <a:ext cx="4594657" cy="3341833"/>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FDD9136A-E37D-C183-6E1A-90D4ED2F0B3F}"/>
              </a:ext>
            </a:extLst>
          </p:cNvPr>
          <p:cNvSpPr txBox="1"/>
          <p:nvPr/>
        </p:nvSpPr>
        <p:spPr>
          <a:xfrm>
            <a:off x="1166674" y="2275579"/>
            <a:ext cx="7572652" cy="1569660"/>
          </a:xfrm>
          <a:prstGeom prst="rect">
            <a:avLst/>
          </a:prstGeom>
          <a:noFill/>
        </p:spPr>
        <p:txBody>
          <a:bodyPr wrap="square" rtlCol="0">
            <a:spAutoFit/>
          </a:bodyPr>
          <a:lstStyle/>
          <a:p>
            <a:pPr algn="ctr"/>
            <a:r>
              <a:rPr lang="en-AU" sz="9600" dirty="0">
                <a:latin typeface="+mj-lt"/>
              </a:rPr>
              <a:t>Verbs</a:t>
            </a:r>
          </a:p>
        </p:txBody>
      </p:sp>
      <p:pic>
        <p:nvPicPr>
          <p:cNvPr id="18" name="Picture 17" descr="A cartoon of a child holding a ladle&#10;&#10;Description automatically generated">
            <a:extLst>
              <a:ext uri="{FF2B5EF4-FFF2-40B4-BE49-F238E27FC236}">
                <a16:creationId xmlns:a16="http://schemas.microsoft.com/office/drawing/2014/main" id="{CBEC0C39-86D1-40ED-A833-576F56DE7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041" y="-170300"/>
            <a:ext cx="3932696" cy="2780416"/>
          </a:xfrm>
          <a:prstGeom prst="rect">
            <a:avLst/>
          </a:prstGeom>
        </p:spPr>
      </p:pic>
      <p:pic>
        <p:nvPicPr>
          <p:cNvPr id="20" name="Picture 19" descr="A cartoon of a child sleeping on a bed&#10;&#10;Description automatically generated">
            <a:extLst>
              <a:ext uri="{FF2B5EF4-FFF2-40B4-BE49-F238E27FC236}">
                <a16:creationId xmlns:a16="http://schemas.microsoft.com/office/drawing/2014/main" id="{F8945666-6B92-460D-8EC6-5B73E0F4F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505" y="3855879"/>
            <a:ext cx="3104064" cy="2194573"/>
          </a:xfrm>
          <a:prstGeom prst="rect">
            <a:avLst/>
          </a:prstGeom>
        </p:spPr>
      </p:pic>
      <p:pic>
        <p:nvPicPr>
          <p:cNvPr id="21" name="Picture 20" descr="A cartoon of a caveman holding a spear&#10;&#10;Description automatically generated">
            <a:extLst>
              <a:ext uri="{FF2B5EF4-FFF2-40B4-BE49-F238E27FC236}">
                <a16:creationId xmlns:a16="http://schemas.microsoft.com/office/drawing/2014/main" id="{4B0095A5-BDD1-4E4A-AD29-78B51D7CA2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0293" y="4953166"/>
            <a:ext cx="2628769" cy="1858540"/>
          </a:xfrm>
          <a:prstGeom prst="rect">
            <a:avLst/>
          </a:prstGeom>
        </p:spPr>
      </p:pic>
      <p:pic>
        <p:nvPicPr>
          <p:cNvPr id="23" name="Picture 22" descr="A cartoon lion with its mouth open&#10;&#10;Description automatically generated">
            <a:extLst>
              <a:ext uri="{FF2B5EF4-FFF2-40B4-BE49-F238E27FC236}">
                <a16:creationId xmlns:a16="http://schemas.microsoft.com/office/drawing/2014/main" id="{38F265DC-82D6-4475-A404-D70A8C6605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101" y="4480407"/>
            <a:ext cx="3333835" cy="2357021"/>
          </a:xfrm>
          <a:prstGeom prst="rect">
            <a:avLst/>
          </a:prstGeom>
        </p:spPr>
      </p:pic>
      <p:pic>
        <p:nvPicPr>
          <p:cNvPr id="24" name="Picture 23" descr="A cartoon of a blue bird&#10;&#10;Description automatically generated">
            <a:extLst>
              <a:ext uri="{FF2B5EF4-FFF2-40B4-BE49-F238E27FC236}">
                <a16:creationId xmlns:a16="http://schemas.microsoft.com/office/drawing/2014/main" id="{566572C7-235E-4E64-AD21-59EBDF699E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2877" y="307875"/>
            <a:ext cx="3179120" cy="2247638"/>
          </a:xfrm>
          <a:prstGeom prst="rect">
            <a:avLst/>
          </a:prstGeom>
        </p:spPr>
      </p:pic>
      <p:pic>
        <p:nvPicPr>
          <p:cNvPr id="26" name="Picture 25" descr="A couple of kids jumping and smiling&#10;&#10;Description automatically generated">
            <a:extLst>
              <a:ext uri="{FF2B5EF4-FFF2-40B4-BE49-F238E27FC236}">
                <a16:creationId xmlns:a16="http://schemas.microsoft.com/office/drawing/2014/main" id="{D98C7D39-2ED0-459A-B302-2A0152A69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75" y="34248"/>
            <a:ext cx="2670771" cy="1888235"/>
          </a:xfrm>
          <a:prstGeom prst="rect">
            <a:avLst/>
          </a:prstGeom>
        </p:spPr>
      </p:pic>
    </p:spTree>
    <p:extLst>
      <p:ext uri="{BB962C8B-B14F-4D97-AF65-F5344CB8AC3E}">
        <p14:creationId xmlns:p14="http://schemas.microsoft.com/office/powerpoint/2010/main" val="4289987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pattern with dots and lines&#10;&#10;Description automatically generated">
            <a:extLst>
              <a:ext uri="{FF2B5EF4-FFF2-40B4-BE49-F238E27FC236}">
                <a16:creationId xmlns:a16="http://schemas.microsoft.com/office/drawing/2014/main" id="{85FF9C13-7A33-4B62-9F4B-8546F7AEC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9E880EB0-AD28-481C-A005-2E3C49F395E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22" name="Rectangle 21">
            <a:extLst>
              <a:ext uri="{FF2B5EF4-FFF2-40B4-BE49-F238E27FC236}">
                <a16:creationId xmlns:a16="http://schemas.microsoft.com/office/drawing/2014/main" id="{785D9529-66CD-4E22-B2F6-55A0934210FA}"/>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Verbs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505129" y="1277274"/>
            <a:ext cx="9042670" cy="1200329"/>
          </a:xfrm>
          <a:prstGeom prst="rect">
            <a:avLst/>
          </a:prstGeom>
          <a:noFill/>
        </p:spPr>
        <p:txBody>
          <a:bodyPr wrap="square" rtlCol="0">
            <a:spAutoFit/>
          </a:bodyPr>
          <a:lstStyle/>
          <a:p>
            <a:r>
              <a:rPr lang="en-AU" sz="2400" dirty="0">
                <a:latin typeface="+mj-lt"/>
              </a:rPr>
              <a:t>Choose verbs from the box and write 3 of your own sentences. Circle the verbs in your sentences. </a:t>
            </a:r>
            <a:r>
              <a:rPr lang="en-AU" sz="2400" b="1" u="sng" dirty="0">
                <a:latin typeface="+mj-lt"/>
              </a:rPr>
              <a:t>Not all words are verbs, so choose wisely!</a:t>
            </a:r>
          </a:p>
          <a:p>
            <a:endParaRPr lang="en-AU" sz="2400" dirty="0">
              <a:latin typeface="+mj-lt"/>
            </a:endParaRPr>
          </a:p>
        </p:txBody>
      </p:sp>
      <p:sp>
        <p:nvSpPr>
          <p:cNvPr id="15" name="Rectangle 14">
            <a:extLst>
              <a:ext uri="{FF2B5EF4-FFF2-40B4-BE49-F238E27FC236}">
                <a16:creationId xmlns:a16="http://schemas.microsoft.com/office/drawing/2014/main" id="{2AB61F2E-64D9-4E5F-A4E8-AB9E37286091}"/>
              </a:ext>
            </a:extLst>
          </p:cNvPr>
          <p:cNvSpPr/>
          <p:nvPr/>
        </p:nvSpPr>
        <p:spPr>
          <a:xfrm>
            <a:off x="70274" y="85777"/>
            <a:ext cx="835247"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 Do</a:t>
            </a:r>
            <a:endParaRPr lang="en-AU" dirty="0">
              <a:solidFill>
                <a:schemeClr val="tx1"/>
              </a:solidFill>
            </a:endParaRPr>
          </a:p>
        </p:txBody>
      </p:sp>
      <p:sp>
        <p:nvSpPr>
          <p:cNvPr id="16" name="Rectangle 15">
            <a:extLst>
              <a:ext uri="{FF2B5EF4-FFF2-40B4-BE49-F238E27FC236}">
                <a16:creationId xmlns:a16="http://schemas.microsoft.com/office/drawing/2014/main" id="{2B786211-08CE-48C0-8C7E-6A2262FEBACD}"/>
              </a:ext>
            </a:extLst>
          </p:cNvPr>
          <p:cNvSpPr/>
          <p:nvPr/>
        </p:nvSpPr>
        <p:spPr>
          <a:xfrm>
            <a:off x="8717871" y="118303"/>
            <a:ext cx="1061357"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Tuesday</a:t>
            </a:r>
            <a:endParaRPr lang="en-AU" dirty="0">
              <a:solidFill>
                <a:schemeClr val="tx1"/>
              </a:solidFill>
            </a:endParaRPr>
          </a:p>
        </p:txBody>
      </p:sp>
      <p:sp>
        <p:nvSpPr>
          <p:cNvPr id="12" name="TextBox 11">
            <a:extLst>
              <a:ext uri="{FF2B5EF4-FFF2-40B4-BE49-F238E27FC236}">
                <a16:creationId xmlns:a16="http://schemas.microsoft.com/office/drawing/2014/main" id="{A3BE55D5-5021-4367-8815-EEF39BEA4CC0}"/>
              </a:ext>
            </a:extLst>
          </p:cNvPr>
          <p:cNvSpPr txBox="1"/>
          <p:nvPr/>
        </p:nvSpPr>
        <p:spPr>
          <a:xfrm>
            <a:off x="602194" y="2491483"/>
            <a:ext cx="8701612" cy="3693319"/>
          </a:xfrm>
          <a:prstGeom prst="rect">
            <a:avLst/>
          </a:prstGeom>
          <a:noFill/>
          <a:ln w="28575">
            <a:solidFill>
              <a:schemeClr val="tx1"/>
            </a:solidFill>
          </a:ln>
        </p:spPr>
        <p:txBody>
          <a:bodyPr wrap="square" rtlCol="0">
            <a:spAutoFit/>
          </a:bodyPr>
          <a:lstStyle/>
          <a:p>
            <a:pPr>
              <a:lnSpc>
                <a:spcPct val="250000"/>
              </a:lnSpc>
            </a:pPr>
            <a:r>
              <a:rPr lang="en-AU" sz="2800" dirty="0">
                <a:latin typeface="+mj-lt"/>
              </a:rPr>
              <a:t>Toy  </a:t>
            </a:r>
            <a:r>
              <a:rPr lang="en-AU" sz="2800" dirty="0">
                <a:solidFill>
                  <a:srgbClr val="00B050"/>
                </a:solidFill>
                <a:latin typeface="+mj-lt"/>
              </a:rPr>
              <a:t>|</a:t>
            </a:r>
            <a:r>
              <a:rPr lang="en-AU" sz="2800" dirty="0">
                <a:latin typeface="+mj-lt"/>
              </a:rPr>
              <a:t>  String  </a:t>
            </a:r>
            <a:r>
              <a:rPr lang="en-AU" sz="2800" dirty="0">
                <a:solidFill>
                  <a:srgbClr val="00B050"/>
                </a:solidFill>
                <a:latin typeface="+mj-lt"/>
              </a:rPr>
              <a:t>|</a:t>
            </a:r>
            <a:r>
              <a:rPr lang="en-AU" sz="2800" dirty="0">
                <a:latin typeface="+mj-lt"/>
              </a:rPr>
              <a:t>  Hunt  </a:t>
            </a:r>
            <a:r>
              <a:rPr lang="en-AU" sz="2800" dirty="0">
                <a:solidFill>
                  <a:srgbClr val="00B050"/>
                </a:solidFill>
                <a:latin typeface="+mj-lt"/>
              </a:rPr>
              <a:t>|</a:t>
            </a:r>
            <a:r>
              <a:rPr lang="en-AU" sz="2800" dirty="0">
                <a:latin typeface="+mj-lt"/>
              </a:rPr>
              <a:t>  Baby  </a:t>
            </a:r>
            <a:r>
              <a:rPr lang="en-AU" sz="2800" dirty="0">
                <a:solidFill>
                  <a:srgbClr val="00B050"/>
                </a:solidFill>
                <a:latin typeface="+mj-lt"/>
              </a:rPr>
              <a:t>|</a:t>
            </a:r>
            <a:r>
              <a:rPr lang="en-AU" sz="2800" dirty="0">
                <a:latin typeface="+mj-lt"/>
              </a:rPr>
              <a:t>  Walk  </a:t>
            </a:r>
            <a:r>
              <a:rPr lang="en-AU" sz="2800" dirty="0">
                <a:solidFill>
                  <a:srgbClr val="00B050"/>
                </a:solidFill>
                <a:latin typeface="+mj-lt"/>
              </a:rPr>
              <a:t>|</a:t>
            </a:r>
            <a:r>
              <a:rPr lang="en-AU" sz="2800" dirty="0">
                <a:latin typeface="+mj-lt"/>
              </a:rPr>
              <a:t>  Umbrella  </a:t>
            </a:r>
            <a:r>
              <a:rPr lang="en-AU" sz="2800" dirty="0">
                <a:solidFill>
                  <a:srgbClr val="00B050"/>
                </a:solidFill>
                <a:latin typeface="+mj-lt"/>
              </a:rPr>
              <a:t>|</a:t>
            </a:r>
            <a:r>
              <a:rPr lang="en-AU" sz="2800" dirty="0">
                <a:latin typeface="+mj-lt"/>
              </a:rPr>
              <a:t>  Live  </a:t>
            </a:r>
            <a:r>
              <a:rPr lang="en-AU" sz="2800" dirty="0">
                <a:solidFill>
                  <a:srgbClr val="00B050"/>
                </a:solidFill>
                <a:latin typeface="+mj-lt"/>
              </a:rPr>
              <a:t>|</a:t>
            </a:r>
            <a:r>
              <a:rPr lang="en-AU" sz="2800" dirty="0">
                <a:latin typeface="+mj-lt"/>
              </a:rPr>
              <a:t>  Tin  </a:t>
            </a:r>
            <a:r>
              <a:rPr lang="en-AU" sz="2800" dirty="0">
                <a:solidFill>
                  <a:srgbClr val="00B050"/>
                </a:solidFill>
                <a:latin typeface="+mj-lt"/>
              </a:rPr>
              <a:t>|</a:t>
            </a:r>
            <a:r>
              <a:rPr lang="en-AU" sz="2800" dirty="0">
                <a:latin typeface="+mj-lt"/>
              </a:rPr>
              <a:t>  Bees  </a:t>
            </a:r>
            <a:r>
              <a:rPr lang="en-AU" sz="2800" dirty="0">
                <a:solidFill>
                  <a:srgbClr val="00B050"/>
                </a:solidFill>
                <a:latin typeface="+mj-lt"/>
              </a:rPr>
              <a:t>|</a:t>
            </a:r>
            <a:r>
              <a:rPr lang="en-AU" sz="2800" dirty="0">
                <a:latin typeface="+mj-lt"/>
              </a:rPr>
              <a:t>  Roar  </a:t>
            </a:r>
            <a:r>
              <a:rPr lang="en-AU" sz="2800" dirty="0">
                <a:solidFill>
                  <a:srgbClr val="00B050"/>
                </a:solidFill>
                <a:latin typeface="+mj-lt"/>
              </a:rPr>
              <a:t>|</a:t>
            </a:r>
            <a:r>
              <a:rPr lang="en-AU" sz="2800" dirty="0">
                <a:latin typeface="+mj-lt"/>
              </a:rPr>
              <a:t>  Feel  </a:t>
            </a:r>
            <a:r>
              <a:rPr lang="en-AU" sz="2800" dirty="0">
                <a:solidFill>
                  <a:srgbClr val="00B050"/>
                </a:solidFill>
                <a:latin typeface="+mj-lt"/>
              </a:rPr>
              <a:t>|</a:t>
            </a:r>
            <a:r>
              <a:rPr lang="en-AU" sz="2800" dirty="0">
                <a:latin typeface="+mj-lt"/>
              </a:rPr>
              <a:t>  Mice  </a:t>
            </a:r>
            <a:r>
              <a:rPr lang="en-AU" sz="2800" dirty="0">
                <a:solidFill>
                  <a:srgbClr val="00B050"/>
                </a:solidFill>
                <a:latin typeface="+mj-lt"/>
              </a:rPr>
              <a:t>|</a:t>
            </a:r>
            <a:r>
              <a:rPr lang="en-AU" sz="2800" dirty="0">
                <a:latin typeface="+mj-lt"/>
              </a:rPr>
              <a:t>  Rest </a:t>
            </a:r>
            <a:r>
              <a:rPr lang="en-AU" sz="2800" dirty="0">
                <a:solidFill>
                  <a:srgbClr val="00B050"/>
                </a:solidFill>
                <a:latin typeface="+mj-lt"/>
              </a:rPr>
              <a:t> |  </a:t>
            </a:r>
            <a:r>
              <a:rPr lang="en-AU" sz="2800" dirty="0">
                <a:latin typeface="+mj-lt"/>
              </a:rPr>
              <a:t>Homework  </a:t>
            </a:r>
            <a:r>
              <a:rPr lang="en-AU" sz="2800" dirty="0">
                <a:solidFill>
                  <a:srgbClr val="00B050"/>
                </a:solidFill>
                <a:latin typeface="+mj-lt"/>
              </a:rPr>
              <a:t>|</a:t>
            </a:r>
            <a:r>
              <a:rPr lang="en-AU" sz="2800" dirty="0">
                <a:latin typeface="+mj-lt"/>
              </a:rPr>
              <a:t>  Talk  </a:t>
            </a:r>
            <a:r>
              <a:rPr lang="en-AU" sz="2800" dirty="0">
                <a:solidFill>
                  <a:srgbClr val="00B050"/>
                </a:solidFill>
                <a:latin typeface="+mj-lt"/>
              </a:rPr>
              <a:t>|</a:t>
            </a:r>
            <a:r>
              <a:rPr lang="en-AU" sz="2800" dirty="0">
                <a:latin typeface="+mj-lt"/>
              </a:rPr>
              <a:t>  Pretty  </a:t>
            </a:r>
            <a:r>
              <a:rPr lang="en-AU" sz="2800" dirty="0">
                <a:solidFill>
                  <a:srgbClr val="00B050"/>
                </a:solidFill>
                <a:latin typeface="+mj-lt"/>
              </a:rPr>
              <a:t>|</a:t>
            </a:r>
            <a:r>
              <a:rPr lang="en-AU" sz="2800" dirty="0">
                <a:latin typeface="+mj-lt"/>
              </a:rPr>
              <a:t>  Grow  </a:t>
            </a:r>
            <a:r>
              <a:rPr lang="en-AU" sz="2800" dirty="0">
                <a:solidFill>
                  <a:srgbClr val="00B050"/>
                </a:solidFill>
                <a:latin typeface="+mj-lt"/>
              </a:rPr>
              <a:t>|</a:t>
            </a:r>
            <a:r>
              <a:rPr lang="en-AU" sz="2800" dirty="0">
                <a:latin typeface="+mj-lt"/>
              </a:rPr>
              <a:t>  Jump  </a:t>
            </a:r>
            <a:r>
              <a:rPr lang="en-AU" sz="2800" dirty="0">
                <a:solidFill>
                  <a:srgbClr val="00B050"/>
                </a:solidFill>
                <a:latin typeface="+mj-lt"/>
              </a:rPr>
              <a:t>|</a:t>
            </a:r>
            <a:r>
              <a:rPr lang="en-AU" sz="2800" dirty="0">
                <a:latin typeface="+mj-lt"/>
              </a:rPr>
              <a:t>  Like  </a:t>
            </a:r>
            <a:r>
              <a:rPr lang="en-AU" sz="2800" dirty="0">
                <a:solidFill>
                  <a:srgbClr val="00B050"/>
                </a:solidFill>
                <a:latin typeface="+mj-lt"/>
              </a:rPr>
              <a:t>|</a:t>
            </a:r>
            <a:r>
              <a:rPr lang="en-AU" sz="2800" dirty="0">
                <a:latin typeface="+mj-lt"/>
              </a:rPr>
              <a:t>  Diamond  </a:t>
            </a:r>
            <a:r>
              <a:rPr lang="en-AU" sz="2800" dirty="0">
                <a:solidFill>
                  <a:srgbClr val="00B050"/>
                </a:solidFill>
                <a:latin typeface="+mj-lt"/>
              </a:rPr>
              <a:t>|</a:t>
            </a:r>
            <a:r>
              <a:rPr lang="en-AU" sz="2800" dirty="0">
                <a:latin typeface="+mj-lt"/>
              </a:rPr>
              <a:t>  Pig</a:t>
            </a:r>
          </a:p>
          <a:p>
            <a:endParaRPr lang="en-AU" sz="2400" dirty="0">
              <a:latin typeface="+mj-lt"/>
            </a:endParaRPr>
          </a:p>
        </p:txBody>
      </p:sp>
      <p:sp>
        <p:nvSpPr>
          <p:cNvPr id="14" name="Oval 13">
            <a:extLst>
              <a:ext uri="{FF2B5EF4-FFF2-40B4-BE49-F238E27FC236}">
                <a16:creationId xmlns:a16="http://schemas.microsoft.com/office/drawing/2014/main" id="{EB1255BC-5F0C-4105-B5E2-1252B400E6CC}"/>
              </a:ext>
            </a:extLst>
          </p:cNvPr>
          <p:cNvSpPr/>
          <p:nvPr/>
        </p:nvSpPr>
        <p:spPr>
          <a:xfrm>
            <a:off x="2846762" y="2927547"/>
            <a:ext cx="930685"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3BA179E7-2DCD-4284-88C6-48A00306AB43}"/>
              </a:ext>
            </a:extLst>
          </p:cNvPr>
          <p:cNvSpPr/>
          <p:nvPr/>
        </p:nvSpPr>
        <p:spPr>
          <a:xfrm>
            <a:off x="5211184" y="2912515"/>
            <a:ext cx="932163"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246B399E-9A15-4F92-A892-6AF6214E2BCB}"/>
              </a:ext>
            </a:extLst>
          </p:cNvPr>
          <p:cNvSpPr/>
          <p:nvPr/>
        </p:nvSpPr>
        <p:spPr>
          <a:xfrm>
            <a:off x="8204458" y="2927547"/>
            <a:ext cx="779744"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94D963AF-0AAA-4E2D-9E58-ABCEB0820EBD}"/>
              </a:ext>
            </a:extLst>
          </p:cNvPr>
          <p:cNvSpPr/>
          <p:nvPr/>
        </p:nvSpPr>
        <p:spPr>
          <a:xfrm>
            <a:off x="2708180" y="3992662"/>
            <a:ext cx="825133"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DB972219-F031-439C-B2EE-7C18598665BA}"/>
              </a:ext>
            </a:extLst>
          </p:cNvPr>
          <p:cNvSpPr/>
          <p:nvPr/>
        </p:nvSpPr>
        <p:spPr>
          <a:xfrm>
            <a:off x="6115832" y="4009395"/>
            <a:ext cx="706951"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5CC865A1-B13A-4655-9A84-C510A848AF57}"/>
              </a:ext>
            </a:extLst>
          </p:cNvPr>
          <p:cNvSpPr/>
          <p:nvPr/>
        </p:nvSpPr>
        <p:spPr>
          <a:xfrm>
            <a:off x="3891664" y="3983106"/>
            <a:ext cx="672484"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4C6236BC-4FA2-4570-B8EF-637E3844A7E5}"/>
              </a:ext>
            </a:extLst>
          </p:cNvPr>
          <p:cNvSpPr/>
          <p:nvPr/>
        </p:nvSpPr>
        <p:spPr>
          <a:xfrm>
            <a:off x="584416" y="5057007"/>
            <a:ext cx="817567"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523D4E53-D730-4C6C-8579-EF1A321AA6A3}"/>
              </a:ext>
            </a:extLst>
          </p:cNvPr>
          <p:cNvSpPr/>
          <p:nvPr/>
        </p:nvSpPr>
        <p:spPr>
          <a:xfrm>
            <a:off x="2977263" y="5025966"/>
            <a:ext cx="930685"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698F7605-18FB-4DDA-907A-4B52CDA3F03A}"/>
              </a:ext>
            </a:extLst>
          </p:cNvPr>
          <p:cNvSpPr/>
          <p:nvPr/>
        </p:nvSpPr>
        <p:spPr>
          <a:xfrm>
            <a:off x="5450998" y="5074184"/>
            <a:ext cx="817567"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Box 33">
            <a:extLst>
              <a:ext uri="{FF2B5EF4-FFF2-40B4-BE49-F238E27FC236}">
                <a16:creationId xmlns:a16="http://schemas.microsoft.com/office/drawing/2014/main" id="{024C485D-6379-4269-956A-47064C7FDC1F}"/>
              </a:ext>
            </a:extLst>
          </p:cNvPr>
          <p:cNvSpPr txBox="1"/>
          <p:nvPr/>
        </p:nvSpPr>
        <p:spPr>
          <a:xfrm>
            <a:off x="2342521" y="2140859"/>
            <a:ext cx="5220957" cy="400110"/>
          </a:xfrm>
          <a:prstGeom prst="rect">
            <a:avLst/>
          </a:prstGeom>
          <a:noFill/>
        </p:spPr>
        <p:txBody>
          <a:bodyPr wrap="square" rtlCol="0">
            <a:spAutoFit/>
          </a:bodyPr>
          <a:lstStyle/>
          <a:p>
            <a:r>
              <a:rPr lang="en-AU" sz="2000" dirty="0">
                <a:solidFill>
                  <a:srgbClr val="00B050"/>
                </a:solidFill>
                <a:latin typeface="+mj-lt"/>
              </a:rPr>
              <a:t>Tip! Put ‘to’ in front of the word if you’re unsure.</a:t>
            </a:r>
          </a:p>
        </p:txBody>
      </p:sp>
      <p:pic>
        <p:nvPicPr>
          <p:cNvPr id="10" name="Picture 9" descr="A cartoon of two people talking&#10;&#10;Description automatically generated">
            <a:extLst>
              <a:ext uri="{FF2B5EF4-FFF2-40B4-BE49-F238E27FC236}">
                <a16:creationId xmlns:a16="http://schemas.microsoft.com/office/drawing/2014/main" id="{8B4D6368-D904-42C4-B9E4-E239777BC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005" y="-95935"/>
            <a:ext cx="2085293" cy="1474302"/>
          </a:xfrm>
          <a:prstGeom prst="rect">
            <a:avLst/>
          </a:prstGeom>
        </p:spPr>
      </p:pic>
      <p:pic>
        <p:nvPicPr>
          <p:cNvPr id="17" name="Picture 16" descr="A cartoon of a caveman holding a spear&#10;&#10;Description automatically generated">
            <a:extLst>
              <a:ext uri="{FF2B5EF4-FFF2-40B4-BE49-F238E27FC236}">
                <a16:creationId xmlns:a16="http://schemas.microsoft.com/office/drawing/2014/main" id="{3DF25303-63CF-47FA-8359-3DCE0F03B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963" y="5552802"/>
            <a:ext cx="1846107" cy="1305198"/>
          </a:xfrm>
          <a:prstGeom prst="rect">
            <a:avLst/>
          </a:prstGeom>
        </p:spPr>
      </p:pic>
      <p:pic>
        <p:nvPicPr>
          <p:cNvPr id="19" name="Picture 18" descr="A cartoon lion with its mouth open&#10;&#10;Description automatically generated">
            <a:extLst>
              <a:ext uri="{FF2B5EF4-FFF2-40B4-BE49-F238E27FC236}">
                <a16:creationId xmlns:a16="http://schemas.microsoft.com/office/drawing/2014/main" id="{BB168499-E595-41EB-B237-E7C3A87E5A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991" y="-25670"/>
            <a:ext cx="2085293" cy="1474302"/>
          </a:xfrm>
          <a:prstGeom prst="rect">
            <a:avLst/>
          </a:prstGeom>
        </p:spPr>
      </p:pic>
    </p:spTree>
    <p:extLst>
      <p:ext uri="{BB962C8B-B14F-4D97-AF65-F5344CB8AC3E}">
        <p14:creationId xmlns:p14="http://schemas.microsoft.com/office/powerpoint/2010/main" val="66717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anim calcmode="lin" valueType="num">
                                      <p:cBhvr>
                                        <p:cTn id="52" dur="1000" fill="hold"/>
                                        <p:tgtEl>
                                          <p:spTgt spid="32"/>
                                        </p:tgtEl>
                                        <p:attrNameLst>
                                          <p:attrName>ppt_x</p:attrName>
                                        </p:attrNameLst>
                                      </p:cBhvr>
                                      <p:tavLst>
                                        <p:tav tm="0">
                                          <p:val>
                                            <p:strVal val="#ppt_x"/>
                                          </p:val>
                                        </p:tav>
                                        <p:tav tm="100000">
                                          <p:val>
                                            <p:strVal val="#ppt_x"/>
                                          </p:val>
                                        </p:tav>
                                      </p:tavLst>
                                    </p:anim>
                                    <p:anim calcmode="lin" valueType="num">
                                      <p:cBhvr>
                                        <p:cTn id="5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24" grpId="0" animBg="1"/>
      <p:bldP spid="27" grpId="0" animBg="1"/>
      <p:bldP spid="28" grpId="0" animBg="1"/>
      <p:bldP spid="29" grpId="0" animBg="1"/>
      <p:bldP spid="30" grpId="0" animBg="1"/>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quares and rectangles&#10;&#10;Description automatically generated">
            <a:extLst>
              <a:ext uri="{FF2B5EF4-FFF2-40B4-BE49-F238E27FC236}">
                <a16:creationId xmlns:a16="http://schemas.microsoft.com/office/drawing/2014/main" id="{5795F8E7-6B77-4B68-8F6B-D5369E519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B7FB9FB8-2B9E-4E41-A076-310751BAAC0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28" name="Rectangle 27">
            <a:extLst>
              <a:ext uri="{FF2B5EF4-FFF2-40B4-BE49-F238E27FC236}">
                <a16:creationId xmlns:a16="http://schemas.microsoft.com/office/drawing/2014/main" id="{BABDEF2E-AC34-4E72-8364-2436686818FD}"/>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Verbs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505651" y="1474302"/>
            <a:ext cx="9042670" cy="5016758"/>
          </a:xfrm>
          <a:prstGeom prst="rect">
            <a:avLst/>
          </a:prstGeom>
          <a:noFill/>
        </p:spPr>
        <p:txBody>
          <a:bodyPr wrap="square" rtlCol="0">
            <a:spAutoFit/>
          </a:bodyPr>
          <a:lstStyle/>
          <a:p>
            <a:r>
              <a:rPr lang="en-AU" sz="3200" dirty="0">
                <a:solidFill>
                  <a:srgbClr val="00B050"/>
                </a:solidFill>
                <a:latin typeface="+mj-lt"/>
              </a:rPr>
              <a:t>With a partner, read the short text and circle the verbs. I’ll give you the ‘be’ verbs and you find the rest.</a:t>
            </a:r>
          </a:p>
          <a:p>
            <a:endParaRPr lang="en-AU" sz="3200" dirty="0">
              <a:latin typeface="+mj-lt"/>
            </a:endParaRPr>
          </a:p>
          <a:p>
            <a:r>
              <a:rPr lang="en-AU" sz="3200" dirty="0">
                <a:latin typeface="+mj-lt"/>
              </a:rPr>
              <a:t>Turtles are cool animals. They live on land and in water. They move slowly. They walk on land and swim in the water. When they are scared, they hide in their shells. Turtles like to sit in the sun to get warm. They eat plants, bugs, and fish. Some turtles travel far, and some stay in one place. Turtles are special animals!</a:t>
            </a:r>
          </a:p>
          <a:p>
            <a:endParaRPr lang="en-AU" sz="3200" dirty="0">
              <a:latin typeface="+mj-lt"/>
            </a:endParaRPr>
          </a:p>
        </p:txBody>
      </p:sp>
      <p:sp>
        <p:nvSpPr>
          <p:cNvPr id="15" name="Rectangle 14">
            <a:extLst>
              <a:ext uri="{FF2B5EF4-FFF2-40B4-BE49-F238E27FC236}">
                <a16:creationId xmlns:a16="http://schemas.microsoft.com/office/drawing/2014/main" id="{2AB61F2E-64D9-4E5F-A4E8-AB9E37286091}"/>
              </a:ext>
            </a:extLst>
          </p:cNvPr>
          <p:cNvSpPr/>
          <p:nvPr/>
        </p:nvSpPr>
        <p:spPr>
          <a:xfrm>
            <a:off x="70274" y="85777"/>
            <a:ext cx="835247"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Do</a:t>
            </a:r>
            <a:endParaRPr lang="en-AU" dirty="0">
              <a:solidFill>
                <a:schemeClr val="tx1"/>
              </a:solidFill>
            </a:endParaRPr>
          </a:p>
        </p:txBody>
      </p:sp>
      <p:sp>
        <p:nvSpPr>
          <p:cNvPr id="16" name="Rectangle 15">
            <a:extLst>
              <a:ext uri="{FF2B5EF4-FFF2-40B4-BE49-F238E27FC236}">
                <a16:creationId xmlns:a16="http://schemas.microsoft.com/office/drawing/2014/main" id="{2B786211-08CE-48C0-8C7E-6A2262FEBACD}"/>
              </a:ext>
            </a:extLst>
          </p:cNvPr>
          <p:cNvSpPr/>
          <p:nvPr/>
        </p:nvSpPr>
        <p:spPr>
          <a:xfrm>
            <a:off x="8504808" y="118303"/>
            <a:ext cx="1274421"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Wednesday</a:t>
            </a:r>
            <a:endParaRPr lang="en-AU" dirty="0">
              <a:solidFill>
                <a:schemeClr val="tx1"/>
              </a:solidFill>
            </a:endParaRPr>
          </a:p>
        </p:txBody>
      </p:sp>
      <p:sp>
        <p:nvSpPr>
          <p:cNvPr id="23" name="Oval 22">
            <a:extLst>
              <a:ext uri="{FF2B5EF4-FFF2-40B4-BE49-F238E27FC236}">
                <a16:creationId xmlns:a16="http://schemas.microsoft.com/office/drawing/2014/main" id="{D7FDE5A7-4042-4433-9263-1B5515B35557}"/>
              </a:ext>
            </a:extLst>
          </p:cNvPr>
          <p:cNvSpPr/>
          <p:nvPr/>
        </p:nvSpPr>
        <p:spPr>
          <a:xfrm>
            <a:off x="1731146" y="3010053"/>
            <a:ext cx="621438"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384864FE-1D55-494F-B5B4-6E7FBE07FCAA}"/>
              </a:ext>
            </a:extLst>
          </p:cNvPr>
          <p:cNvSpPr/>
          <p:nvPr/>
        </p:nvSpPr>
        <p:spPr>
          <a:xfrm>
            <a:off x="4555725" y="3982681"/>
            <a:ext cx="621438"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344490EF-90BE-4B5B-BF5E-4AB31DF1C36B}"/>
              </a:ext>
            </a:extLst>
          </p:cNvPr>
          <p:cNvSpPr/>
          <p:nvPr/>
        </p:nvSpPr>
        <p:spPr>
          <a:xfrm>
            <a:off x="5640280" y="5383698"/>
            <a:ext cx="621438"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FAEB1E3C-A56C-445A-B892-EA64558195D9}"/>
              </a:ext>
            </a:extLst>
          </p:cNvPr>
          <p:cNvSpPr/>
          <p:nvPr/>
        </p:nvSpPr>
        <p:spPr>
          <a:xfrm>
            <a:off x="5461247" y="2955873"/>
            <a:ext cx="699856"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80BB52DC-980B-40BA-9CCD-F08A28DACFE9}"/>
              </a:ext>
            </a:extLst>
          </p:cNvPr>
          <p:cNvSpPr/>
          <p:nvPr/>
        </p:nvSpPr>
        <p:spPr>
          <a:xfrm>
            <a:off x="2493431" y="3473954"/>
            <a:ext cx="1013249"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89E47560-9176-4C0D-84FA-98C712DFE007}"/>
              </a:ext>
            </a:extLst>
          </p:cNvPr>
          <p:cNvSpPr/>
          <p:nvPr/>
        </p:nvSpPr>
        <p:spPr>
          <a:xfrm>
            <a:off x="5535515" y="3521568"/>
            <a:ext cx="863808"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4F08DCEE-0E28-4216-96A5-EB7707C56753}"/>
              </a:ext>
            </a:extLst>
          </p:cNvPr>
          <p:cNvSpPr/>
          <p:nvPr/>
        </p:nvSpPr>
        <p:spPr>
          <a:xfrm>
            <a:off x="8428157" y="3509466"/>
            <a:ext cx="972191"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7EA25B99-49C3-4825-9291-60FD25306553}"/>
              </a:ext>
            </a:extLst>
          </p:cNvPr>
          <p:cNvSpPr/>
          <p:nvPr/>
        </p:nvSpPr>
        <p:spPr>
          <a:xfrm>
            <a:off x="7205998" y="4000952"/>
            <a:ext cx="972191"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BB3B5A90-242B-42CB-8F19-72DD41960EE2}"/>
              </a:ext>
            </a:extLst>
          </p:cNvPr>
          <p:cNvSpPr/>
          <p:nvPr/>
        </p:nvSpPr>
        <p:spPr>
          <a:xfrm>
            <a:off x="2738939" y="4462065"/>
            <a:ext cx="767741"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49167D5E-1859-4BD8-8DE5-60020E0088BE}"/>
              </a:ext>
            </a:extLst>
          </p:cNvPr>
          <p:cNvSpPr/>
          <p:nvPr/>
        </p:nvSpPr>
        <p:spPr>
          <a:xfrm>
            <a:off x="6480555" y="4492636"/>
            <a:ext cx="621439"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0B2B926A-5E81-4E42-83B1-D1E489C22207}"/>
              </a:ext>
            </a:extLst>
          </p:cNvPr>
          <p:cNvSpPr/>
          <p:nvPr/>
        </p:nvSpPr>
        <p:spPr>
          <a:xfrm>
            <a:off x="3870000" y="4492636"/>
            <a:ext cx="544877"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00906916-D65F-4A6E-97A7-0D553CF08FD0}"/>
              </a:ext>
            </a:extLst>
          </p:cNvPr>
          <p:cNvSpPr/>
          <p:nvPr/>
        </p:nvSpPr>
        <p:spPr>
          <a:xfrm>
            <a:off x="534945" y="4953749"/>
            <a:ext cx="621438"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2D9D4C2B-CEB7-4E24-8576-045260C28EF2}"/>
              </a:ext>
            </a:extLst>
          </p:cNvPr>
          <p:cNvSpPr/>
          <p:nvPr/>
        </p:nvSpPr>
        <p:spPr>
          <a:xfrm>
            <a:off x="6937389" y="4955259"/>
            <a:ext cx="1105780"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B12DC62C-3533-43AD-B8E5-45C466F6418B}"/>
              </a:ext>
            </a:extLst>
          </p:cNvPr>
          <p:cNvSpPr/>
          <p:nvPr/>
        </p:nvSpPr>
        <p:spPr>
          <a:xfrm>
            <a:off x="1488975" y="5474951"/>
            <a:ext cx="774831"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artoon of a turtle&#10;&#10;Description automatically generated">
            <a:extLst>
              <a:ext uri="{FF2B5EF4-FFF2-40B4-BE49-F238E27FC236}">
                <a16:creationId xmlns:a16="http://schemas.microsoft.com/office/drawing/2014/main" id="{00F53C01-BA4F-4443-95DD-6B8268799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377" y="5761011"/>
            <a:ext cx="1638065" cy="1158112"/>
          </a:xfrm>
          <a:prstGeom prst="rect">
            <a:avLst/>
          </a:prstGeom>
        </p:spPr>
      </p:pic>
      <p:pic>
        <p:nvPicPr>
          <p:cNvPr id="10" name="Picture 9" descr="A cartoon of a turtle&#10;&#10;Description automatically generated">
            <a:extLst>
              <a:ext uri="{FF2B5EF4-FFF2-40B4-BE49-F238E27FC236}">
                <a16:creationId xmlns:a16="http://schemas.microsoft.com/office/drawing/2014/main" id="{C9ED910E-5854-4806-9252-8002372EC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523" y="123313"/>
            <a:ext cx="2085292" cy="1474302"/>
          </a:xfrm>
          <a:prstGeom prst="rect">
            <a:avLst/>
          </a:prstGeom>
        </p:spPr>
      </p:pic>
      <p:pic>
        <p:nvPicPr>
          <p:cNvPr id="13" name="Picture 12" descr="A cartoon of a turtle&#10;&#10;Description automatically generated">
            <a:extLst>
              <a:ext uri="{FF2B5EF4-FFF2-40B4-BE49-F238E27FC236}">
                <a16:creationId xmlns:a16="http://schemas.microsoft.com/office/drawing/2014/main" id="{B5EBF468-010A-432B-884B-1EFCA2ED4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188" y="174136"/>
            <a:ext cx="2037948" cy="1440829"/>
          </a:xfrm>
          <a:prstGeom prst="rect">
            <a:avLst/>
          </a:prstGeom>
        </p:spPr>
      </p:pic>
    </p:spTree>
    <p:extLst>
      <p:ext uri="{BB962C8B-B14F-4D97-AF65-F5344CB8AC3E}">
        <p14:creationId xmlns:p14="http://schemas.microsoft.com/office/powerpoint/2010/main" val="365527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1"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quares and rectangles&#10;&#10;Description automatically generated">
            <a:extLst>
              <a:ext uri="{FF2B5EF4-FFF2-40B4-BE49-F238E27FC236}">
                <a16:creationId xmlns:a16="http://schemas.microsoft.com/office/drawing/2014/main" id="{22492838-4E4A-41C3-B8FE-A3EB6B5A3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B7FB9FB8-2B9E-4E41-A076-310751BAAC0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28" name="Rectangle 27">
            <a:extLst>
              <a:ext uri="{FF2B5EF4-FFF2-40B4-BE49-F238E27FC236}">
                <a16:creationId xmlns:a16="http://schemas.microsoft.com/office/drawing/2014/main" id="{BABDEF2E-AC34-4E72-8364-2436686818FD}"/>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Verbs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505651" y="1474302"/>
            <a:ext cx="9042670" cy="4708981"/>
          </a:xfrm>
          <a:prstGeom prst="rect">
            <a:avLst/>
          </a:prstGeom>
          <a:noFill/>
        </p:spPr>
        <p:txBody>
          <a:bodyPr wrap="square" rtlCol="0">
            <a:spAutoFit/>
          </a:bodyPr>
          <a:lstStyle/>
          <a:p>
            <a:r>
              <a:rPr lang="en-AU" sz="3000" dirty="0">
                <a:solidFill>
                  <a:srgbClr val="00B050"/>
                </a:solidFill>
                <a:latin typeface="+mj-lt"/>
              </a:rPr>
              <a:t>This time, try alone. Write the text in your book and circle the verbs. I’ll give you the ‘be’ verbs and you find the rest.</a:t>
            </a:r>
          </a:p>
          <a:p>
            <a:endParaRPr lang="en-AU" sz="3000" dirty="0">
              <a:latin typeface="+mj-lt"/>
            </a:endParaRPr>
          </a:p>
          <a:p>
            <a:r>
              <a:rPr lang="en-AU" sz="3000" dirty="0">
                <a:latin typeface="+mj-lt"/>
              </a:rPr>
              <a:t>Tigers are amazing animals. They live in forests and jungles. Tigers walk and run very fast. They hunt for food like deer and wild pigs. Tigers have sharp claws and strong teeth. They roar loudly to talk to other tigers. When they feel sleepy, tigers rest under trees. Cubs play with each other to learn. Tigers grow big and strong. They like to be alone. Tigers are fantastic creatures!</a:t>
            </a:r>
          </a:p>
        </p:txBody>
      </p:sp>
      <p:sp>
        <p:nvSpPr>
          <p:cNvPr id="15" name="Rectangle 14">
            <a:extLst>
              <a:ext uri="{FF2B5EF4-FFF2-40B4-BE49-F238E27FC236}">
                <a16:creationId xmlns:a16="http://schemas.microsoft.com/office/drawing/2014/main" id="{2AB61F2E-64D9-4E5F-A4E8-AB9E37286091}"/>
              </a:ext>
            </a:extLst>
          </p:cNvPr>
          <p:cNvSpPr/>
          <p:nvPr/>
        </p:nvSpPr>
        <p:spPr>
          <a:xfrm>
            <a:off x="70274" y="85777"/>
            <a:ext cx="835247"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 Do</a:t>
            </a:r>
            <a:endParaRPr lang="en-AU" dirty="0">
              <a:solidFill>
                <a:schemeClr val="tx1"/>
              </a:solidFill>
            </a:endParaRPr>
          </a:p>
        </p:txBody>
      </p:sp>
      <p:sp>
        <p:nvSpPr>
          <p:cNvPr id="16" name="Rectangle 15">
            <a:extLst>
              <a:ext uri="{FF2B5EF4-FFF2-40B4-BE49-F238E27FC236}">
                <a16:creationId xmlns:a16="http://schemas.microsoft.com/office/drawing/2014/main" id="{2B786211-08CE-48C0-8C7E-6A2262FEBACD}"/>
              </a:ext>
            </a:extLst>
          </p:cNvPr>
          <p:cNvSpPr/>
          <p:nvPr/>
        </p:nvSpPr>
        <p:spPr>
          <a:xfrm>
            <a:off x="8504808" y="118303"/>
            <a:ext cx="1274421"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Wednesday</a:t>
            </a:r>
            <a:endParaRPr lang="en-AU" dirty="0">
              <a:solidFill>
                <a:schemeClr val="tx1"/>
              </a:solidFill>
            </a:endParaRPr>
          </a:p>
        </p:txBody>
      </p:sp>
      <p:sp>
        <p:nvSpPr>
          <p:cNvPr id="23" name="Oval 22">
            <a:extLst>
              <a:ext uri="{FF2B5EF4-FFF2-40B4-BE49-F238E27FC236}">
                <a16:creationId xmlns:a16="http://schemas.microsoft.com/office/drawing/2014/main" id="{D7FDE5A7-4042-4433-9263-1B5515B35557}"/>
              </a:ext>
            </a:extLst>
          </p:cNvPr>
          <p:cNvSpPr/>
          <p:nvPr/>
        </p:nvSpPr>
        <p:spPr>
          <a:xfrm>
            <a:off x="1488975" y="2881891"/>
            <a:ext cx="621438"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384864FE-1D55-494F-B5B4-6E7FBE07FCAA}"/>
              </a:ext>
            </a:extLst>
          </p:cNvPr>
          <p:cNvSpPr/>
          <p:nvPr/>
        </p:nvSpPr>
        <p:spPr>
          <a:xfrm>
            <a:off x="2574142" y="5626004"/>
            <a:ext cx="621438"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344490EF-90BE-4B5B-BF5E-4AB31DF1C36B}"/>
              </a:ext>
            </a:extLst>
          </p:cNvPr>
          <p:cNvSpPr/>
          <p:nvPr/>
        </p:nvSpPr>
        <p:spPr>
          <a:xfrm>
            <a:off x="8835945" y="5117629"/>
            <a:ext cx="564404"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FAEB1E3C-A56C-445A-B892-EA64558195D9}"/>
              </a:ext>
            </a:extLst>
          </p:cNvPr>
          <p:cNvSpPr/>
          <p:nvPr/>
        </p:nvSpPr>
        <p:spPr>
          <a:xfrm>
            <a:off x="5601071" y="2869054"/>
            <a:ext cx="699856"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80BB52DC-980B-40BA-9CCD-F08A28DACFE9}"/>
              </a:ext>
            </a:extLst>
          </p:cNvPr>
          <p:cNvSpPr/>
          <p:nvPr/>
        </p:nvSpPr>
        <p:spPr>
          <a:xfrm>
            <a:off x="2776937" y="3298915"/>
            <a:ext cx="863809"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89E47560-9176-4C0D-84FA-98C712DFE007}"/>
              </a:ext>
            </a:extLst>
          </p:cNvPr>
          <p:cNvSpPr/>
          <p:nvPr/>
        </p:nvSpPr>
        <p:spPr>
          <a:xfrm>
            <a:off x="4234935" y="3345290"/>
            <a:ext cx="621438"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4F08DCEE-0E28-4216-96A5-EB7707C56753}"/>
              </a:ext>
            </a:extLst>
          </p:cNvPr>
          <p:cNvSpPr/>
          <p:nvPr/>
        </p:nvSpPr>
        <p:spPr>
          <a:xfrm>
            <a:off x="7131404" y="3336928"/>
            <a:ext cx="911765"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7EA25B99-49C3-4825-9291-60FD25306553}"/>
              </a:ext>
            </a:extLst>
          </p:cNvPr>
          <p:cNvSpPr/>
          <p:nvPr/>
        </p:nvSpPr>
        <p:spPr>
          <a:xfrm>
            <a:off x="5026987" y="3811878"/>
            <a:ext cx="885046"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BB3B5A90-242B-42CB-8F19-72DD41960EE2}"/>
              </a:ext>
            </a:extLst>
          </p:cNvPr>
          <p:cNvSpPr/>
          <p:nvPr/>
        </p:nvSpPr>
        <p:spPr>
          <a:xfrm>
            <a:off x="2382449" y="4293661"/>
            <a:ext cx="767741"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49167D5E-1859-4BD8-8DE5-60020E0088BE}"/>
              </a:ext>
            </a:extLst>
          </p:cNvPr>
          <p:cNvSpPr/>
          <p:nvPr/>
        </p:nvSpPr>
        <p:spPr>
          <a:xfrm>
            <a:off x="3245853" y="4754774"/>
            <a:ext cx="767741"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0B2B926A-5E81-4E42-83B1-D1E489C22207}"/>
              </a:ext>
            </a:extLst>
          </p:cNvPr>
          <p:cNvSpPr/>
          <p:nvPr/>
        </p:nvSpPr>
        <p:spPr>
          <a:xfrm>
            <a:off x="4545654" y="4262079"/>
            <a:ext cx="621438"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00906916-D65F-4A6E-97A7-0D553CF08FD0}"/>
              </a:ext>
            </a:extLst>
          </p:cNvPr>
          <p:cNvSpPr/>
          <p:nvPr/>
        </p:nvSpPr>
        <p:spPr>
          <a:xfrm>
            <a:off x="513456" y="4710777"/>
            <a:ext cx="767741"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2D9D4C2B-CEB7-4E24-8576-045260C28EF2}"/>
              </a:ext>
            </a:extLst>
          </p:cNvPr>
          <p:cNvSpPr/>
          <p:nvPr/>
        </p:nvSpPr>
        <p:spPr>
          <a:xfrm>
            <a:off x="6688814" y="4760105"/>
            <a:ext cx="767741"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B12DC62C-3533-43AD-B8E5-45C466F6418B}"/>
              </a:ext>
            </a:extLst>
          </p:cNvPr>
          <p:cNvSpPr/>
          <p:nvPr/>
        </p:nvSpPr>
        <p:spPr>
          <a:xfrm>
            <a:off x="1843975" y="5171890"/>
            <a:ext cx="932962"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C03D49F7-8B81-4D9B-8A5A-E3ED6BD6F3A7}"/>
              </a:ext>
            </a:extLst>
          </p:cNvPr>
          <p:cNvSpPr/>
          <p:nvPr/>
        </p:nvSpPr>
        <p:spPr>
          <a:xfrm>
            <a:off x="3808631" y="5226082"/>
            <a:ext cx="932962"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3D539B2F-2449-4C57-8498-F0A60761428D}"/>
              </a:ext>
            </a:extLst>
          </p:cNvPr>
          <p:cNvSpPr/>
          <p:nvPr/>
        </p:nvSpPr>
        <p:spPr>
          <a:xfrm>
            <a:off x="7814906" y="5173039"/>
            <a:ext cx="621438" cy="461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artoon of a tiger&#10;&#10;Description automatically generated">
            <a:extLst>
              <a:ext uri="{FF2B5EF4-FFF2-40B4-BE49-F238E27FC236}">
                <a16:creationId xmlns:a16="http://schemas.microsoft.com/office/drawing/2014/main" id="{02BCE456-37D4-436E-9592-E83C9FD53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0501" y="5626004"/>
            <a:ext cx="1742569" cy="1231996"/>
          </a:xfrm>
          <a:prstGeom prst="rect">
            <a:avLst/>
          </a:prstGeom>
        </p:spPr>
      </p:pic>
      <p:pic>
        <p:nvPicPr>
          <p:cNvPr id="10" name="Picture 9" descr="A cartoon of a tiger&#10;&#10;Description automatically generated">
            <a:extLst>
              <a:ext uri="{FF2B5EF4-FFF2-40B4-BE49-F238E27FC236}">
                <a16:creationId xmlns:a16="http://schemas.microsoft.com/office/drawing/2014/main" id="{2E6EF229-7F21-4001-882B-29FB91D79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2355" y="0"/>
            <a:ext cx="2461628" cy="1740371"/>
          </a:xfrm>
          <a:prstGeom prst="rect">
            <a:avLst/>
          </a:prstGeom>
        </p:spPr>
      </p:pic>
      <p:pic>
        <p:nvPicPr>
          <p:cNvPr id="12" name="Picture 11" descr="A cartoon tiger sitting on its hind legs&#10;&#10;Description automatically generated">
            <a:extLst>
              <a:ext uri="{FF2B5EF4-FFF2-40B4-BE49-F238E27FC236}">
                <a16:creationId xmlns:a16="http://schemas.microsoft.com/office/drawing/2014/main" id="{327759E6-4F52-4C2F-B02C-9A393E2CC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21" y="81161"/>
            <a:ext cx="1895525" cy="1340136"/>
          </a:xfrm>
          <a:prstGeom prst="rect">
            <a:avLst/>
          </a:prstGeom>
        </p:spPr>
      </p:pic>
    </p:spTree>
    <p:extLst>
      <p:ext uri="{BB962C8B-B14F-4D97-AF65-F5344CB8AC3E}">
        <p14:creationId xmlns:p14="http://schemas.microsoft.com/office/powerpoint/2010/main" val="14127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1" grpId="0" animBg="1"/>
      <p:bldP spid="33" grpId="0" animBg="1"/>
      <p:bldP spid="34" grpId="0" animBg="1"/>
      <p:bldP spid="35" grpId="0" animBg="1"/>
      <p:bldP spid="36" grpId="0" animBg="1"/>
      <p:bldP spid="37" grpId="0" animBg="1"/>
      <p:bldP spid="38" grpId="0" animBg="1"/>
      <p:bldP spid="39" grpId="0" animBg="1"/>
      <p:bldP spid="40" grpId="0" animBg="1"/>
      <p:bldP spid="3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ainbow colored strip on a white surface&#10;&#10;Description automatically generated">
            <a:extLst>
              <a:ext uri="{FF2B5EF4-FFF2-40B4-BE49-F238E27FC236}">
                <a16:creationId xmlns:a16="http://schemas.microsoft.com/office/drawing/2014/main" id="{4669CE9D-4DA0-43ED-BE42-204799A60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575554" y="458639"/>
            <a:ext cx="8754893" cy="1015663"/>
          </a:xfrm>
          <a:prstGeom prst="rect">
            <a:avLst/>
          </a:prstGeom>
          <a:noFill/>
        </p:spPr>
        <p:txBody>
          <a:bodyPr wrap="square" rtlCol="0">
            <a:spAutoFit/>
          </a:bodyPr>
          <a:lstStyle/>
          <a:p>
            <a:pPr algn="ctr"/>
            <a:r>
              <a:rPr lang="en-AU" sz="6000" dirty="0">
                <a:latin typeface="+mj-lt"/>
              </a:rPr>
              <a:t>Verb Quiz</a:t>
            </a:r>
          </a:p>
        </p:txBody>
      </p:sp>
      <p:sp>
        <p:nvSpPr>
          <p:cNvPr id="3" name="TextBox 2">
            <a:extLst>
              <a:ext uri="{FF2B5EF4-FFF2-40B4-BE49-F238E27FC236}">
                <a16:creationId xmlns:a16="http://schemas.microsoft.com/office/drawing/2014/main" id="{81BD4FDC-A709-9FCA-56A2-E34BD625EAFE}"/>
              </a:ext>
            </a:extLst>
          </p:cNvPr>
          <p:cNvSpPr txBox="1"/>
          <p:nvPr/>
        </p:nvSpPr>
        <p:spPr>
          <a:xfrm>
            <a:off x="648354" y="1563079"/>
            <a:ext cx="8754893" cy="1384995"/>
          </a:xfrm>
          <a:prstGeom prst="rect">
            <a:avLst/>
          </a:prstGeom>
          <a:noFill/>
        </p:spPr>
        <p:txBody>
          <a:bodyPr wrap="square" rtlCol="0">
            <a:spAutoFit/>
          </a:bodyPr>
          <a:lstStyle/>
          <a:p>
            <a:r>
              <a:rPr lang="en-US" sz="2800" dirty="0">
                <a:latin typeface="+mj-lt"/>
              </a:rPr>
              <a:t>Everyone stand up. Use your whiteboard/paper for the quiz. 4 words will pop up. Write the colour of the verb. If you get it correct, stay standing. If you’re wrong, sit down.</a:t>
            </a:r>
            <a:endParaRPr lang="en-AU" sz="2800" dirty="0">
              <a:latin typeface="+mj-lt"/>
            </a:endParaRPr>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2568" y="3130245"/>
            <a:ext cx="4984711" cy="3449420"/>
          </a:xfrm>
          <a:prstGeom prst="rect">
            <a:avLst/>
          </a:prstGeom>
        </p:spPr>
      </p:pic>
      <p:pic>
        <p:nvPicPr>
          <p:cNvPr id="6" name="Picture 5" descr="A colorful text with dots&#10;&#10;Description automatically generated">
            <a:extLst>
              <a:ext uri="{FF2B5EF4-FFF2-40B4-BE49-F238E27FC236}">
                <a16:creationId xmlns:a16="http://schemas.microsoft.com/office/drawing/2014/main" id="{9CFF1014-0C06-4B36-B602-11619D27C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4814" y="3184476"/>
            <a:ext cx="4981112" cy="3449420"/>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516" y="5041409"/>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911" y="0"/>
            <a:ext cx="1818818" cy="1259531"/>
          </a:xfrm>
          <a:prstGeom prst="rect">
            <a:avLst/>
          </a:prstGeom>
        </p:spPr>
      </p:pic>
    </p:spTree>
    <p:extLst>
      <p:ext uri="{BB962C8B-B14F-4D97-AF65-F5344CB8AC3E}">
        <p14:creationId xmlns:p14="http://schemas.microsoft.com/office/powerpoint/2010/main" val="111669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subTnLst>
                                    <p:audio>
                                      <p:cMediaNode vol="70000">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ainbow colored strip on a white surface&#10;&#10;Description automatically generated">
            <a:extLst>
              <a:ext uri="{FF2B5EF4-FFF2-40B4-BE49-F238E27FC236}">
                <a16:creationId xmlns:a16="http://schemas.microsoft.com/office/drawing/2014/main" id="{802838DA-BAD6-4A03-A89E-D4E80028A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1260529" y="2282586"/>
            <a:ext cx="2650975" cy="101801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Hat</a:t>
            </a:r>
            <a:endParaRPr lang="en-AU" sz="6000" dirty="0"/>
          </a:p>
        </p:txBody>
      </p:sp>
      <p:sp>
        <p:nvSpPr>
          <p:cNvPr id="17" name="Rectangle 16">
            <a:extLst>
              <a:ext uri="{FF2B5EF4-FFF2-40B4-BE49-F238E27FC236}">
                <a16:creationId xmlns:a16="http://schemas.microsoft.com/office/drawing/2014/main" id="{7B214EA8-12F8-4163-AFC1-232813480409}"/>
              </a:ext>
            </a:extLst>
          </p:cNvPr>
          <p:cNvSpPr/>
          <p:nvPr/>
        </p:nvSpPr>
        <p:spPr>
          <a:xfrm>
            <a:off x="5192871" y="2268826"/>
            <a:ext cx="2650975" cy="101801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Run</a:t>
            </a:r>
            <a:endParaRPr lang="en-AU" sz="6000" dirty="0"/>
          </a:p>
        </p:txBody>
      </p:sp>
      <p:sp>
        <p:nvSpPr>
          <p:cNvPr id="15" name="Rectangle 14">
            <a:extLst>
              <a:ext uri="{FF2B5EF4-FFF2-40B4-BE49-F238E27FC236}">
                <a16:creationId xmlns:a16="http://schemas.microsoft.com/office/drawing/2014/main" id="{D53296C9-B371-402C-8B9B-0FAA8984963B}"/>
              </a:ext>
            </a:extLst>
          </p:cNvPr>
          <p:cNvSpPr/>
          <p:nvPr/>
        </p:nvSpPr>
        <p:spPr>
          <a:xfrm>
            <a:off x="1260528" y="4206117"/>
            <a:ext cx="2650975" cy="101801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Teacher</a:t>
            </a:r>
            <a:endParaRPr lang="en-AU" sz="6000" dirty="0"/>
          </a:p>
        </p:txBody>
      </p:sp>
      <p:sp>
        <p:nvSpPr>
          <p:cNvPr id="18" name="Rectangle 17">
            <a:extLst>
              <a:ext uri="{FF2B5EF4-FFF2-40B4-BE49-F238E27FC236}">
                <a16:creationId xmlns:a16="http://schemas.microsoft.com/office/drawing/2014/main" id="{DFCD3676-05C4-4610-9145-612027EEB01A}"/>
              </a:ext>
            </a:extLst>
          </p:cNvPr>
          <p:cNvSpPr/>
          <p:nvPr/>
        </p:nvSpPr>
        <p:spPr>
          <a:xfrm>
            <a:off x="4918534" y="4329574"/>
            <a:ext cx="3199647" cy="1018019"/>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Umbrella</a:t>
            </a:r>
            <a:endParaRPr lang="en-AU" sz="6000" dirty="0"/>
          </a:p>
        </p:txBody>
      </p:sp>
    </p:spTree>
    <p:extLst>
      <p:ext uri="{BB962C8B-B14F-4D97-AF65-F5344CB8AC3E}">
        <p14:creationId xmlns:p14="http://schemas.microsoft.com/office/powerpoint/2010/main" val="346074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ainbow colored strip on a white surface&#10;&#10;Description automatically generated">
            <a:extLst>
              <a:ext uri="{FF2B5EF4-FFF2-40B4-BE49-F238E27FC236}">
                <a16:creationId xmlns:a16="http://schemas.microsoft.com/office/drawing/2014/main" id="{A766AE6A-C82C-4D79-9540-41FDC47BB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5431280" y="2406509"/>
            <a:ext cx="2805688" cy="100372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Sleep</a:t>
            </a:r>
            <a:endParaRPr lang="en-AU" sz="6000" dirty="0"/>
          </a:p>
        </p:txBody>
      </p:sp>
      <p:sp>
        <p:nvSpPr>
          <p:cNvPr id="15" name="Rectangle 14">
            <a:extLst>
              <a:ext uri="{FF2B5EF4-FFF2-40B4-BE49-F238E27FC236}">
                <a16:creationId xmlns:a16="http://schemas.microsoft.com/office/drawing/2014/main" id="{E2FDBB97-6F6A-45D8-88A4-B3F142924BD2}"/>
              </a:ext>
            </a:extLst>
          </p:cNvPr>
          <p:cNvSpPr/>
          <p:nvPr/>
        </p:nvSpPr>
        <p:spPr>
          <a:xfrm>
            <a:off x="1356480" y="2425271"/>
            <a:ext cx="2805688" cy="1003728"/>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Student</a:t>
            </a:r>
            <a:endParaRPr lang="en-AU" sz="6000" dirty="0"/>
          </a:p>
        </p:txBody>
      </p:sp>
      <p:sp>
        <p:nvSpPr>
          <p:cNvPr id="17" name="Rectangle 16">
            <a:extLst>
              <a:ext uri="{FF2B5EF4-FFF2-40B4-BE49-F238E27FC236}">
                <a16:creationId xmlns:a16="http://schemas.microsoft.com/office/drawing/2014/main" id="{4AD4EA7A-4B49-4009-BE26-0524C2A3960A}"/>
              </a:ext>
            </a:extLst>
          </p:cNvPr>
          <p:cNvSpPr/>
          <p:nvPr/>
        </p:nvSpPr>
        <p:spPr>
          <a:xfrm>
            <a:off x="5478165" y="4379502"/>
            <a:ext cx="2805688" cy="100372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T.V.</a:t>
            </a:r>
            <a:endParaRPr lang="en-AU" sz="6000" dirty="0"/>
          </a:p>
        </p:txBody>
      </p:sp>
      <p:sp>
        <p:nvSpPr>
          <p:cNvPr id="18" name="Rectangle 17">
            <a:extLst>
              <a:ext uri="{FF2B5EF4-FFF2-40B4-BE49-F238E27FC236}">
                <a16:creationId xmlns:a16="http://schemas.microsoft.com/office/drawing/2014/main" id="{4603782F-648F-4104-AE46-D05881B6552F}"/>
              </a:ext>
            </a:extLst>
          </p:cNvPr>
          <p:cNvSpPr/>
          <p:nvPr/>
        </p:nvSpPr>
        <p:spPr>
          <a:xfrm>
            <a:off x="1388109" y="4196570"/>
            <a:ext cx="2805688" cy="1003728"/>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Girl</a:t>
            </a:r>
            <a:endParaRPr lang="en-AU" sz="6000" dirty="0"/>
          </a:p>
        </p:txBody>
      </p:sp>
    </p:spTree>
    <p:extLst>
      <p:ext uri="{BB962C8B-B14F-4D97-AF65-F5344CB8AC3E}">
        <p14:creationId xmlns:p14="http://schemas.microsoft.com/office/powerpoint/2010/main" val="40713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ainbow colored strip on a white surface&#10;&#10;Description automatically generated">
            <a:extLst>
              <a:ext uri="{FF2B5EF4-FFF2-40B4-BE49-F238E27FC236}">
                <a16:creationId xmlns:a16="http://schemas.microsoft.com/office/drawing/2014/main" id="{7AABDFB5-8EB3-4F33-A79D-131309B45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5966041" y="2387007"/>
            <a:ext cx="2681401" cy="102673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Glasses</a:t>
            </a:r>
            <a:endParaRPr lang="en-AU" sz="6000" dirty="0"/>
          </a:p>
        </p:txBody>
      </p:sp>
      <p:sp>
        <p:nvSpPr>
          <p:cNvPr id="17" name="Rectangle 16">
            <a:extLst>
              <a:ext uri="{FF2B5EF4-FFF2-40B4-BE49-F238E27FC236}">
                <a16:creationId xmlns:a16="http://schemas.microsoft.com/office/drawing/2014/main" id="{7B214EA8-12F8-4163-AFC1-232813480409}"/>
              </a:ext>
            </a:extLst>
          </p:cNvPr>
          <p:cNvSpPr/>
          <p:nvPr/>
        </p:nvSpPr>
        <p:spPr>
          <a:xfrm>
            <a:off x="1685082" y="2402265"/>
            <a:ext cx="2681401" cy="102673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Roar</a:t>
            </a:r>
            <a:endParaRPr lang="en-AU" sz="6000" dirty="0"/>
          </a:p>
        </p:txBody>
      </p:sp>
      <p:sp>
        <p:nvSpPr>
          <p:cNvPr id="15" name="Rectangle 14">
            <a:extLst>
              <a:ext uri="{FF2B5EF4-FFF2-40B4-BE49-F238E27FC236}">
                <a16:creationId xmlns:a16="http://schemas.microsoft.com/office/drawing/2014/main" id="{CE108658-F388-477D-82C3-80C0240CD1CB}"/>
              </a:ext>
            </a:extLst>
          </p:cNvPr>
          <p:cNvSpPr/>
          <p:nvPr/>
        </p:nvSpPr>
        <p:spPr>
          <a:xfrm>
            <a:off x="1457520" y="4301121"/>
            <a:ext cx="2681401" cy="1026734"/>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Dolly</a:t>
            </a:r>
            <a:endParaRPr lang="en-AU" sz="6000" dirty="0"/>
          </a:p>
        </p:txBody>
      </p:sp>
      <p:sp>
        <p:nvSpPr>
          <p:cNvPr id="18" name="Rectangle 17">
            <a:extLst>
              <a:ext uri="{FF2B5EF4-FFF2-40B4-BE49-F238E27FC236}">
                <a16:creationId xmlns:a16="http://schemas.microsoft.com/office/drawing/2014/main" id="{8BA48AB8-F977-43EA-A68C-D41699F971ED}"/>
              </a:ext>
            </a:extLst>
          </p:cNvPr>
          <p:cNvSpPr/>
          <p:nvPr/>
        </p:nvSpPr>
        <p:spPr>
          <a:xfrm>
            <a:off x="5613031" y="4466946"/>
            <a:ext cx="2681401" cy="1026734"/>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Tree</a:t>
            </a:r>
            <a:endParaRPr lang="en-AU" sz="6000" dirty="0"/>
          </a:p>
        </p:txBody>
      </p:sp>
    </p:spTree>
    <p:extLst>
      <p:ext uri="{BB962C8B-B14F-4D97-AF65-F5344CB8AC3E}">
        <p14:creationId xmlns:p14="http://schemas.microsoft.com/office/powerpoint/2010/main" val="36181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colored strip on a white surface&#10;&#10;Description automatically generated">
            <a:extLst>
              <a:ext uri="{FF2B5EF4-FFF2-40B4-BE49-F238E27FC236}">
                <a16:creationId xmlns:a16="http://schemas.microsoft.com/office/drawing/2014/main" id="{4510B29F-0A99-4E1A-992C-734E09BF9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5966041" y="2387007"/>
            <a:ext cx="2681401" cy="102673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Table</a:t>
            </a:r>
            <a:endParaRPr lang="en-AU" sz="6000" dirty="0"/>
          </a:p>
        </p:txBody>
      </p:sp>
      <p:sp>
        <p:nvSpPr>
          <p:cNvPr id="17" name="Rectangle 16">
            <a:extLst>
              <a:ext uri="{FF2B5EF4-FFF2-40B4-BE49-F238E27FC236}">
                <a16:creationId xmlns:a16="http://schemas.microsoft.com/office/drawing/2014/main" id="{7B214EA8-12F8-4163-AFC1-232813480409}"/>
              </a:ext>
            </a:extLst>
          </p:cNvPr>
          <p:cNvSpPr/>
          <p:nvPr/>
        </p:nvSpPr>
        <p:spPr>
          <a:xfrm>
            <a:off x="5467447" y="4301121"/>
            <a:ext cx="2681401" cy="102673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Like</a:t>
            </a:r>
            <a:endParaRPr lang="en-AU" sz="6000" dirty="0"/>
          </a:p>
        </p:txBody>
      </p:sp>
      <p:sp>
        <p:nvSpPr>
          <p:cNvPr id="15" name="Rectangle 14">
            <a:extLst>
              <a:ext uri="{FF2B5EF4-FFF2-40B4-BE49-F238E27FC236}">
                <a16:creationId xmlns:a16="http://schemas.microsoft.com/office/drawing/2014/main" id="{CE108658-F388-477D-82C3-80C0240CD1CB}"/>
              </a:ext>
            </a:extLst>
          </p:cNvPr>
          <p:cNvSpPr/>
          <p:nvPr/>
        </p:nvSpPr>
        <p:spPr>
          <a:xfrm>
            <a:off x="1457520" y="4301121"/>
            <a:ext cx="2681401" cy="1026734"/>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Book</a:t>
            </a:r>
            <a:endParaRPr lang="en-AU" sz="6000" dirty="0"/>
          </a:p>
        </p:txBody>
      </p:sp>
      <p:sp>
        <p:nvSpPr>
          <p:cNvPr id="18" name="Rectangle 17">
            <a:extLst>
              <a:ext uri="{FF2B5EF4-FFF2-40B4-BE49-F238E27FC236}">
                <a16:creationId xmlns:a16="http://schemas.microsoft.com/office/drawing/2014/main" id="{8BA48AB8-F977-43EA-A68C-D41699F971ED}"/>
              </a:ext>
            </a:extLst>
          </p:cNvPr>
          <p:cNvSpPr/>
          <p:nvPr/>
        </p:nvSpPr>
        <p:spPr>
          <a:xfrm>
            <a:off x="1245701" y="2278229"/>
            <a:ext cx="2681401" cy="1026734"/>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Chair</a:t>
            </a:r>
            <a:endParaRPr lang="en-AU" sz="6000" dirty="0"/>
          </a:p>
        </p:txBody>
      </p:sp>
    </p:spTree>
    <p:extLst>
      <p:ext uri="{BB962C8B-B14F-4D97-AF65-F5344CB8AC3E}">
        <p14:creationId xmlns:p14="http://schemas.microsoft.com/office/powerpoint/2010/main" val="29232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colored strip on a white surface&#10;&#10;Description automatically generated">
            <a:extLst>
              <a:ext uri="{FF2B5EF4-FFF2-40B4-BE49-F238E27FC236}">
                <a16:creationId xmlns:a16="http://schemas.microsoft.com/office/drawing/2014/main" id="{38F53603-992C-4073-BF4F-260E78121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5371237" y="4309068"/>
            <a:ext cx="2681401" cy="102673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House</a:t>
            </a:r>
            <a:endParaRPr lang="en-AU" sz="6000" dirty="0"/>
          </a:p>
        </p:txBody>
      </p:sp>
      <p:sp>
        <p:nvSpPr>
          <p:cNvPr id="17" name="Rectangle 16">
            <a:extLst>
              <a:ext uri="{FF2B5EF4-FFF2-40B4-BE49-F238E27FC236}">
                <a16:creationId xmlns:a16="http://schemas.microsoft.com/office/drawing/2014/main" id="{7B214EA8-12F8-4163-AFC1-232813480409}"/>
              </a:ext>
            </a:extLst>
          </p:cNvPr>
          <p:cNvSpPr/>
          <p:nvPr/>
        </p:nvSpPr>
        <p:spPr>
          <a:xfrm>
            <a:off x="5267802" y="2135768"/>
            <a:ext cx="2681401" cy="1026734"/>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Stand</a:t>
            </a:r>
            <a:endParaRPr lang="en-AU" sz="6000" dirty="0"/>
          </a:p>
        </p:txBody>
      </p:sp>
      <p:sp>
        <p:nvSpPr>
          <p:cNvPr id="15" name="Rectangle 14">
            <a:extLst>
              <a:ext uri="{FF2B5EF4-FFF2-40B4-BE49-F238E27FC236}">
                <a16:creationId xmlns:a16="http://schemas.microsoft.com/office/drawing/2014/main" id="{CE108658-F388-477D-82C3-80C0240CD1CB}"/>
              </a:ext>
            </a:extLst>
          </p:cNvPr>
          <p:cNvSpPr/>
          <p:nvPr/>
        </p:nvSpPr>
        <p:spPr>
          <a:xfrm>
            <a:off x="1457520" y="4301121"/>
            <a:ext cx="2681401" cy="102673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Bricks</a:t>
            </a:r>
            <a:endParaRPr lang="en-AU" sz="6000" dirty="0"/>
          </a:p>
        </p:txBody>
      </p:sp>
      <p:sp>
        <p:nvSpPr>
          <p:cNvPr id="18" name="Rectangle 17">
            <a:extLst>
              <a:ext uri="{FF2B5EF4-FFF2-40B4-BE49-F238E27FC236}">
                <a16:creationId xmlns:a16="http://schemas.microsoft.com/office/drawing/2014/main" id="{8BA48AB8-F977-43EA-A68C-D41699F971ED}"/>
              </a:ext>
            </a:extLst>
          </p:cNvPr>
          <p:cNvSpPr/>
          <p:nvPr/>
        </p:nvSpPr>
        <p:spPr>
          <a:xfrm>
            <a:off x="1245701" y="2278229"/>
            <a:ext cx="2681401" cy="1026734"/>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Ham</a:t>
            </a:r>
            <a:endParaRPr lang="en-AU" sz="6000" dirty="0"/>
          </a:p>
        </p:txBody>
      </p:sp>
    </p:spTree>
    <p:extLst>
      <p:ext uri="{BB962C8B-B14F-4D97-AF65-F5344CB8AC3E}">
        <p14:creationId xmlns:p14="http://schemas.microsoft.com/office/powerpoint/2010/main" val="19644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colored strip on a white surface&#10;&#10;Description automatically generated">
            <a:extLst>
              <a:ext uri="{FF2B5EF4-FFF2-40B4-BE49-F238E27FC236}">
                <a16:creationId xmlns:a16="http://schemas.microsoft.com/office/drawing/2014/main" id="{61572838-D8EE-46D2-AB56-D8AD5446F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5267801" y="2167212"/>
            <a:ext cx="2681401" cy="102673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Arm</a:t>
            </a:r>
            <a:endParaRPr lang="en-AU" sz="6000" dirty="0"/>
          </a:p>
        </p:txBody>
      </p:sp>
      <p:sp>
        <p:nvSpPr>
          <p:cNvPr id="17" name="Rectangle 16">
            <a:extLst>
              <a:ext uri="{FF2B5EF4-FFF2-40B4-BE49-F238E27FC236}">
                <a16:creationId xmlns:a16="http://schemas.microsoft.com/office/drawing/2014/main" id="{7B214EA8-12F8-4163-AFC1-232813480409}"/>
              </a:ext>
            </a:extLst>
          </p:cNvPr>
          <p:cNvSpPr/>
          <p:nvPr/>
        </p:nvSpPr>
        <p:spPr>
          <a:xfrm>
            <a:off x="5267802" y="4333078"/>
            <a:ext cx="2681401" cy="1026734"/>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Grow</a:t>
            </a:r>
            <a:endParaRPr lang="en-AU" sz="6000" dirty="0"/>
          </a:p>
        </p:txBody>
      </p:sp>
      <p:sp>
        <p:nvSpPr>
          <p:cNvPr id="15" name="Rectangle 14">
            <a:extLst>
              <a:ext uri="{FF2B5EF4-FFF2-40B4-BE49-F238E27FC236}">
                <a16:creationId xmlns:a16="http://schemas.microsoft.com/office/drawing/2014/main" id="{CE108658-F388-477D-82C3-80C0240CD1CB}"/>
              </a:ext>
            </a:extLst>
          </p:cNvPr>
          <p:cNvSpPr/>
          <p:nvPr/>
        </p:nvSpPr>
        <p:spPr>
          <a:xfrm>
            <a:off x="1457520" y="4301121"/>
            <a:ext cx="2681401" cy="102673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Plate</a:t>
            </a:r>
            <a:endParaRPr lang="en-AU" sz="6000" dirty="0"/>
          </a:p>
        </p:txBody>
      </p:sp>
      <p:sp>
        <p:nvSpPr>
          <p:cNvPr id="18" name="Rectangle 17">
            <a:extLst>
              <a:ext uri="{FF2B5EF4-FFF2-40B4-BE49-F238E27FC236}">
                <a16:creationId xmlns:a16="http://schemas.microsoft.com/office/drawing/2014/main" id="{8BA48AB8-F977-43EA-A68C-D41699F971ED}"/>
              </a:ext>
            </a:extLst>
          </p:cNvPr>
          <p:cNvSpPr/>
          <p:nvPr/>
        </p:nvSpPr>
        <p:spPr>
          <a:xfrm>
            <a:off x="1245701" y="2278229"/>
            <a:ext cx="2681401" cy="1026734"/>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Kettle</a:t>
            </a:r>
            <a:endParaRPr lang="en-AU" sz="6000" dirty="0"/>
          </a:p>
        </p:txBody>
      </p:sp>
    </p:spTree>
    <p:extLst>
      <p:ext uri="{BB962C8B-B14F-4D97-AF65-F5344CB8AC3E}">
        <p14:creationId xmlns:p14="http://schemas.microsoft.com/office/powerpoint/2010/main" val="193221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background with black lines&#10;&#10;Description automatically generated">
            <a:extLst>
              <a:ext uri="{FF2B5EF4-FFF2-40B4-BE49-F238E27FC236}">
                <a16:creationId xmlns:a16="http://schemas.microsoft.com/office/drawing/2014/main" id="{DE6CB9BF-F424-4FDB-A093-A04FC56AF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575554" y="458639"/>
            <a:ext cx="8754893" cy="1015663"/>
          </a:xfrm>
          <a:prstGeom prst="rect">
            <a:avLst/>
          </a:prstGeom>
          <a:noFill/>
        </p:spPr>
        <p:txBody>
          <a:bodyPr wrap="square" rtlCol="0">
            <a:spAutoFit/>
          </a:bodyPr>
          <a:lstStyle/>
          <a:p>
            <a:pPr algn="ctr"/>
            <a:r>
              <a:rPr lang="en-AU" sz="6000" dirty="0">
                <a:latin typeface="+mj-lt"/>
              </a:rPr>
              <a:t>Lesson Objectives</a:t>
            </a:r>
          </a:p>
        </p:txBody>
      </p:sp>
      <p:sp>
        <p:nvSpPr>
          <p:cNvPr id="3" name="TextBox 2">
            <a:extLst>
              <a:ext uri="{FF2B5EF4-FFF2-40B4-BE49-F238E27FC236}">
                <a16:creationId xmlns:a16="http://schemas.microsoft.com/office/drawing/2014/main" id="{81BD4FDC-A709-9FCA-56A2-E34BD625EAFE}"/>
              </a:ext>
            </a:extLst>
          </p:cNvPr>
          <p:cNvSpPr txBox="1"/>
          <p:nvPr/>
        </p:nvSpPr>
        <p:spPr>
          <a:xfrm>
            <a:off x="648354" y="1563079"/>
            <a:ext cx="8754893" cy="3472617"/>
          </a:xfrm>
          <a:prstGeom prst="rect">
            <a:avLst/>
          </a:prstGeom>
          <a:noFill/>
        </p:spPr>
        <p:txBody>
          <a:bodyPr wrap="square" rtlCol="0">
            <a:spAutoFit/>
          </a:bodyPr>
          <a:lstStyle/>
          <a:p>
            <a:r>
              <a:rPr lang="en-AU" sz="2800" dirty="0">
                <a:latin typeface="+mj-lt"/>
              </a:rPr>
              <a:t>By the end of these lessons, I will be able to:</a:t>
            </a:r>
          </a:p>
          <a:p>
            <a:endParaRPr lang="en-AU" sz="2800" dirty="0">
              <a:latin typeface="+mj-lt"/>
            </a:endParaRPr>
          </a:p>
          <a:p>
            <a:pPr marL="342900" indent="-342900">
              <a:lnSpc>
                <a:spcPct val="150000"/>
              </a:lnSpc>
              <a:buFontTx/>
              <a:buChar char="-"/>
            </a:pPr>
            <a:r>
              <a:rPr lang="en-AU" sz="2800" dirty="0">
                <a:latin typeface="+mj-lt"/>
              </a:rPr>
              <a:t>Explain what a verb is</a:t>
            </a:r>
          </a:p>
          <a:p>
            <a:pPr marL="342900" indent="-342900">
              <a:lnSpc>
                <a:spcPct val="150000"/>
              </a:lnSpc>
              <a:buFontTx/>
              <a:buChar char="-"/>
            </a:pPr>
            <a:r>
              <a:rPr lang="en-AU" sz="2800" dirty="0">
                <a:latin typeface="+mj-lt"/>
              </a:rPr>
              <a:t>Give examples of verbs</a:t>
            </a:r>
          </a:p>
          <a:p>
            <a:pPr marL="342900" indent="-342900">
              <a:lnSpc>
                <a:spcPct val="150000"/>
              </a:lnSpc>
              <a:buFontTx/>
              <a:buChar char="-"/>
            </a:pPr>
            <a:r>
              <a:rPr lang="en-AU" sz="2800" dirty="0">
                <a:latin typeface="+mj-lt"/>
              </a:rPr>
              <a:t>Identify verbs in sentences</a:t>
            </a:r>
          </a:p>
          <a:p>
            <a:pPr marL="342900" indent="-342900">
              <a:lnSpc>
                <a:spcPct val="150000"/>
              </a:lnSpc>
              <a:buFontTx/>
              <a:buChar char="-"/>
            </a:pPr>
            <a:r>
              <a:rPr lang="en-AU" sz="2800" dirty="0">
                <a:latin typeface="+mj-lt"/>
              </a:rPr>
              <a:t>Use verbs to create my own sentences</a:t>
            </a:r>
          </a:p>
        </p:txBody>
      </p:sp>
      <p:pic>
        <p:nvPicPr>
          <p:cNvPr id="14" name="Picture 13" descr="A cartoon of a caveman holding a spear&#10;&#10;Description automatically generated">
            <a:extLst>
              <a:ext uri="{FF2B5EF4-FFF2-40B4-BE49-F238E27FC236}">
                <a16:creationId xmlns:a16="http://schemas.microsoft.com/office/drawing/2014/main" id="{E5863683-63AA-458B-AD62-0616D44AF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0293" y="4953166"/>
            <a:ext cx="2628769" cy="1858540"/>
          </a:xfrm>
          <a:prstGeom prst="rect">
            <a:avLst/>
          </a:prstGeom>
        </p:spPr>
      </p:pic>
      <p:pic>
        <p:nvPicPr>
          <p:cNvPr id="15" name="Picture 14" descr="A cartoon of a blue bird&#10;&#10;Description automatically generated">
            <a:extLst>
              <a:ext uri="{FF2B5EF4-FFF2-40B4-BE49-F238E27FC236}">
                <a16:creationId xmlns:a16="http://schemas.microsoft.com/office/drawing/2014/main" id="{9BADF91D-A885-42ED-9E2A-2968B2486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5117" y="0"/>
            <a:ext cx="3179120" cy="2247638"/>
          </a:xfrm>
          <a:prstGeom prst="rect">
            <a:avLst/>
          </a:prstGeom>
        </p:spPr>
      </p:pic>
      <p:pic>
        <p:nvPicPr>
          <p:cNvPr id="16" name="Picture 15" descr="A couple of kids jumping and smiling&#10;&#10;Description automatically generated">
            <a:extLst>
              <a:ext uri="{FF2B5EF4-FFF2-40B4-BE49-F238E27FC236}">
                <a16:creationId xmlns:a16="http://schemas.microsoft.com/office/drawing/2014/main" id="{AC0B7CB6-070F-4E17-998D-A1BC083D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062" y="-59857"/>
            <a:ext cx="2670771" cy="1888235"/>
          </a:xfrm>
          <a:prstGeom prst="rect">
            <a:avLst/>
          </a:prstGeom>
        </p:spPr>
      </p:pic>
    </p:spTree>
    <p:extLst>
      <p:ext uri="{BB962C8B-B14F-4D97-AF65-F5344CB8AC3E}">
        <p14:creationId xmlns:p14="http://schemas.microsoft.com/office/powerpoint/2010/main" val="325900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colored strip on a white surface&#10;&#10;Description automatically generated">
            <a:extLst>
              <a:ext uri="{FF2B5EF4-FFF2-40B4-BE49-F238E27FC236}">
                <a16:creationId xmlns:a16="http://schemas.microsoft.com/office/drawing/2014/main" id="{0D66583E-0784-4012-A2A2-460634BF4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5267801" y="2167212"/>
            <a:ext cx="2681401" cy="1026734"/>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Tools</a:t>
            </a:r>
            <a:endParaRPr lang="en-AU" sz="6000" dirty="0"/>
          </a:p>
        </p:txBody>
      </p:sp>
      <p:sp>
        <p:nvSpPr>
          <p:cNvPr id="17" name="Rectangle 16">
            <a:extLst>
              <a:ext uri="{FF2B5EF4-FFF2-40B4-BE49-F238E27FC236}">
                <a16:creationId xmlns:a16="http://schemas.microsoft.com/office/drawing/2014/main" id="{7B214EA8-12F8-4163-AFC1-232813480409}"/>
              </a:ext>
            </a:extLst>
          </p:cNvPr>
          <p:cNvSpPr/>
          <p:nvPr/>
        </p:nvSpPr>
        <p:spPr>
          <a:xfrm>
            <a:off x="1245701" y="4157766"/>
            <a:ext cx="2681401" cy="1026734"/>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Build</a:t>
            </a:r>
            <a:endParaRPr lang="en-AU" sz="6000" dirty="0"/>
          </a:p>
        </p:txBody>
      </p:sp>
      <p:sp>
        <p:nvSpPr>
          <p:cNvPr id="15" name="Rectangle 14">
            <a:extLst>
              <a:ext uri="{FF2B5EF4-FFF2-40B4-BE49-F238E27FC236}">
                <a16:creationId xmlns:a16="http://schemas.microsoft.com/office/drawing/2014/main" id="{CE108658-F388-477D-82C3-80C0240CD1CB}"/>
              </a:ext>
            </a:extLst>
          </p:cNvPr>
          <p:cNvSpPr/>
          <p:nvPr/>
        </p:nvSpPr>
        <p:spPr>
          <a:xfrm>
            <a:off x="5163078" y="4184263"/>
            <a:ext cx="2681401" cy="102673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Shoes</a:t>
            </a:r>
            <a:endParaRPr lang="en-AU" sz="6000" dirty="0"/>
          </a:p>
        </p:txBody>
      </p:sp>
      <p:sp>
        <p:nvSpPr>
          <p:cNvPr id="18" name="Rectangle 17">
            <a:extLst>
              <a:ext uri="{FF2B5EF4-FFF2-40B4-BE49-F238E27FC236}">
                <a16:creationId xmlns:a16="http://schemas.microsoft.com/office/drawing/2014/main" id="{8BA48AB8-F977-43EA-A68C-D41699F971ED}"/>
              </a:ext>
            </a:extLst>
          </p:cNvPr>
          <p:cNvSpPr/>
          <p:nvPr/>
        </p:nvSpPr>
        <p:spPr>
          <a:xfrm>
            <a:off x="1245701" y="2278229"/>
            <a:ext cx="2681401" cy="102673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Socks</a:t>
            </a:r>
            <a:endParaRPr lang="en-AU" sz="6000" dirty="0"/>
          </a:p>
        </p:txBody>
      </p:sp>
    </p:spTree>
    <p:extLst>
      <p:ext uri="{BB962C8B-B14F-4D97-AF65-F5344CB8AC3E}">
        <p14:creationId xmlns:p14="http://schemas.microsoft.com/office/powerpoint/2010/main" val="14048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colored strip on a white surface&#10;&#10;Description automatically generated">
            <a:extLst>
              <a:ext uri="{FF2B5EF4-FFF2-40B4-BE49-F238E27FC236}">
                <a16:creationId xmlns:a16="http://schemas.microsoft.com/office/drawing/2014/main" id="{973A58A3-99E1-4933-AE16-343BB046C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5267801" y="2167212"/>
            <a:ext cx="2681401" cy="1026734"/>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Zoo</a:t>
            </a:r>
            <a:endParaRPr lang="en-AU" sz="6000" dirty="0"/>
          </a:p>
        </p:txBody>
      </p:sp>
      <p:sp>
        <p:nvSpPr>
          <p:cNvPr id="17" name="Rectangle 16">
            <a:extLst>
              <a:ext uri="{FF2B5EF4-FFF2-40B4-BE49-F238E27FC236}">
                <a16:creationId xmlns:a16="http://schemas.microsoft.com/office/drawing/2014/main" id="{7B214EA8-12F8-4163-AFC1-232813480409}"/>
              </a:ext>
            </a:extLst>
          </p:cNvPr>
          <p:cNvSpPr/>
          <p:nvPr/>
        </p:nvSpPr>
        <p:spPr>
          <a:xfrm>
            <a:off x="1245701" y="4157766"/>
            <a:ext cx="2681401" cy="102673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Climb</a:t>
            </a:r>
            <a:endParaRPr lang="en-AU" sz="6000" dirty="0"/>
          </a:p>
        </p:txBody>
      </p:sp>
      <p:sp>
        <p:nvSpPr>
          <p:cNvPr id="15" name="Rectangle 14">
            <a:extLst>
              <a:ext uri="{FF2B5EF4-FFF2-40B4-BE49-F238E27FC236}">
                <a16:creationId xmlns:a16="http://schemas.microsoft.com/office/drawing/2014/main" id="{CE108658-F388-477D-82C3-80C0240CD1CB}"/>
              </a:ext>
            </a:extLst>
          </p:cNvPr>
          <p:cNvSpPr/>
          <p:nvPr/>
        </p:nvSpPr>
        <p:spPr>
          <a:xfrm>
            <a:off x="5163078" y="4184263"/>
            <a:ext cx="2681401" cy="1026734"/>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Tiger</a:t>
            </a:r>
            <a:endParaRPr lang="en-AU" sz="6000" dirty="0"/>
          </a:p>
        </p:txBody>
      </p:sp>
      <p:sp>
        <p:nvSpPr>
          <p:cNvPr id="18" name="Rectangle 17">
            <a:extLst>
              <a:ext uri="{FF2B5EF4-FFF2-40B4-BE49-F238E27FC236}">
                <a16:creationId xmlns:a16="http://schemas.microsoft.com/office/drawing/2014/main" id="{8BA48AB8-F977-43EA-A68C-D41699F971ED}"/>
              </a:ext>
            </a:extLst>
          </p:cNvPr>
          <p:cNvSpPr/>
          <p:nvPr/>
        </p:nvSpPr>
        <p:spPr>
          <a:xfrm>
            <a:off x="1245701" y="2278229"/>
            <a:ext cx="2681401" cy="102673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City</a:t>
            </a:r>
            <a:endParaRPr lang="en-AU" sz="6000" dirty="0"/>
          </a:p>
        </p:txBody>
      </p:sp>
    </p:spTree>
    <p:extLst>
      <p:ext uri="{BB962C8B-B14F-4D97-AF65-F5344CB8AC3E}">
        <p14:creationId xmlns:p14="http://schemas.microsoft.com/office/powerpoint/2010/main" val="15902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nbow colored strip on a white surface&#10;&#10;Description automatically generated">
            <a:extLst>
              <a:ext uri="{FF2B5EF4-FFF2-40B4-BE49-F238E27FC236}">
                <a16:creationId xmlns:a16="http://schemas.microsoft.com/office/drawing/2014/main" id="{A8DB8624-FA84-4048-93F8-9DA0C4463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AD3330FE-F3AF-4F03-9F5B-AD6D5083638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3" name="Rectangle 12">
            <a:extLst>
              <a:ext uri="{FF2B5EF4-FFF2-40B4-BE49-F238E27FC236}">
                <a16:creationId xmlns:a16="http://schemas.microsoft.com/office/drawing/2014/main" id="{6E4C12D8-A2F3-4322-BA52-D832B543DA0B}"/>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of a child holding a pen and a clipboard&#10;&#10;Description automatically generated">
            <a:extLst>
              <a:ext uri="{FF2B5EF4-FFF2-40B4-BE49-F238E27FC236}">
                <a16:creationId xmlns:a16="http://schemas.microsoft.com/office/drawing/2014/main" id="{13A56178-211D-45BF-920B-DAF06FB4D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903" y="4937237"/>
            <a:ext cx="2924087" cy="2023468"/>
          </a:xfrm>
          <a:prstGeom prst="rect">
            <a:avLst/>
          </a:prstGeom>
        </p:spPr>
      </p:pic>
      <p:pic>
        <p:nvPicPr>
          <p:cNvPr id="9" name="Picture 8" descr="A light bulb with a brain inside&#10;&#10;Description automatically generated">
            <a:extLst>
              <a:ext uri="{FF2B5EF4-FFF2-40B4-BE49-F238E27FC236}">
                <a16:creationId xmlns:a16="http://schemas.microsoft.com/office/drawing/2014/main" id="{54336220-B419-49D7-9E4E-EEBC75328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19" y="33460"/>
            <a:ext cx="2248547" cy="1557119"/>
          </a:xfrm>
          <a:prstGeom prst="rect">
            <a:avLst/>
          </a:prstGeom>
        </p:spPr>
      </p:pic>
      <p:pic>
        <p:nvPicPr>
          <p:cNvPr id="14" name="Picture 13" descr="A group of colorful speech bubbles with question marks&#10;&#10;Description automatically generated">
            <a:extLst>
              <a:ext uri="{FF2B5EF4-FFF2-40B4-BE49-F238E27FC236}">
                <a16:creationId xmlns:a16="http://schemas.microsoft.com/office/drawing/2014/main" id="{AD958221-8DA9-442F-8556-0662BE14B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542" y="-169352"/>
            <a:ext cx="2248547" cy="1557119"/>
          </a:xfrm>
          <a:prstGeom prst="rect">
            <a:avLst/>
          </a:prstGeom>
        </p:spPr>
      </p:pic>
      <p:pic>
        <p:nvPicPr>
          <p:cNvPr id="16" name="Picture 15" descr="A colorful text on a black background&#10;&#10;Description automatically generated">
            <a:extLst>
              <a:ext uri="{FF2B5EF4-FFF2-40B4-BE49-F238E27FC236}">
                <a16:creationId xmlns:a16="http://schemas.microsoft.com/office/drawing/2014/main" id="{13C0FB5B-76FC-47DF-813D-B25A0BD07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7497" y="148101"/>
            <a:ext cx="3311006" cy="2292871"/>
          </a:xfrm>
          <a:prstGeom prst="rect">
            <a:avLst/>
          </a:prstGeom>
        </p:spPr>
      </p:pic>
      <p:sp>
        <p:nvSpPr>
          <p:cNvPr id="4" name="Rectangle 3">
            <a:extLst>
              <a:ext uri="{FF2B5EF4-FFF2-40B4-BE49-F238E27FC236}">
                <a16:creationId xmlns:a16="http://schemas.microsoft.com/office/drawing/2014/main" id="{6FEBA164-9759-4F68-8547-7DF892B55AEF}"/>
              </a:ext>
            </a:extLst>
          </p:cNvPr>
          <p:cNvSpPr/>
          <p:nvPr/>
        </p:nvSpPr>
        <p:spPr>
          <a:xfrm>
            <a:off x="5267801" y="2167212"/>
            <a:ext cx="2681401" cy="102673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Zebra</a:t>
            </a:r>
            <a:endParaRPr lang="en-AU" sz="6000" dirty="0"/>
          </a:p>
        </p:txBody>
      </p:sp>
      <p:sp>
        <p:nvSpPr>
          <p:cNvPr id="17" name="Rectangle 16">
            <a:extLst>
              <a:ext uri="{FF2B5EF4-FFF2-40B4-BE49-F238E27FC236}">
                <a16:creationId xmlns:a16="http://schemas.microsoft.com/office/drawing/2014/main" id="{7B214EA8-12F8-4163-AFC1-232813480409}"/>
              </a:ext>
            </a:extLst>
          </p:cNvPr>
          <p:cNvSpPr/>
          <p:nvPr/>
        </p:nvSpPr>
        <p:spPr>
          <a:xfrm>
            <a:off x="1240709" y="2158948"/>
            <a:ext cx="2681401" cy="1026734"/>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Smell</a:t>
            </a:r>
            <a:endParaRPr lang="en-AU" sz="6000" dirty="0"/>
          </a:p>
        </p:txBody>
      </p:sp>
      <p:sp>
        <p:nvSpPr>
          <p:cNvPr id="15" name="Rectangle 14">
            <a:extLst>
              <a:ext uri="{FF2B5EF4-FFF2-40B4-BE49-F238E27FC236}">
                <a16:creationId xmlns:a16="http://schemas.microsoft.com/office/drawing/2014/main" id="{CE108658-F388-477D-82C3-80C0240CD1CB}"/>
              </a:ext>
            </a:extLst>
          </p:cNvPr>
          <p:cNvSpPr/>
          <p:nvPr/>
        </p:nvSpPr>
        <p:spPr>
          <a:xfrm>
            <a:off x="5163078" y="4184263"/>
            <a:ext cx="2681401" cy="1026734"/>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Canada</a:t>
            </a:r>
            <a:endParaRPr lang="en-AU" sz="6000" dirty="0"/>
          </a:p>
        </p:txBody>
      </p:sp>
      <p:sp>
        <p:nvSpPr>
          <p:cNvPr id="18" name="Rectangle 17">
            <a:extLst>
              <a:ext uri="{FF2B5EF4-FFF2-40B4-BE49-F238E27FC236}">
                <a16:creationId xmlns:a16="http://schemas.microsoft.com/office/drawing/2014/main" id="{8BA48AB8-F977-43EA-A68C-D41699F971ED}"/>
              </a:ext>
            </a:extLst>
          </p:cNvPr>
          <p:cNvSpPr/>
          <p:nvPr/>
        </p:nvSpPr>
        <p:spPr>
          <a:xfrm>
            <a:off x="1219541" y="4321503"/>
            <a:ext cx="2681401" cy="102673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Door</a:t>
            </a:r>
            <a:endParaRPr lang="en-AU" sz="6000" dirty="0"/>
          </a:p>
        </p:txBody>
      </p:sp>
    </p:spTree>
    <p:extLst>
      <p:ext uri="{BB962C8B-B14F-4D97-AF65-F5344CB8AC3E}">
        <p14:creationId xmlns:p14="http://schemas.microsoft.com/office/powerpoint/2010/main" val="259485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background with black lines&#10;&#10;Description automatically generated">
            <a:extLst>
              <a:ext uri="{FF2B5EF4-FFF2-40B4-BE49-F238E27FC236}">
                <a16:creationId xmlns:a16="http://schemas.microsoft.com/office/drawing/2014/main" id="{F0E171F6-0AB2-4287-A37A-B075D137D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41ED84C1-8BAF-4BFC-88E8-4043F8326D7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2" name="Rectangle 11">
            <a:extLst>
              <a:ext uri="{FF2B5EF4-FFF2-40B4-BE49-F238E27FC236}">
                <a16:creationId xmlns:a16="http://schemas.microsoft.com/office/drawing/2014/main" id="{78488EF7-813E-478C-A1FB-5A2B4193C2E0}"/>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575554" y="458639"/>
            <a:ext cx="8754893" cy="1015663"/>
          </a:xfrm>
          <a:prstGeom prst="rect">
            <a:avLst/>
          </a:prstGeom>
          <a:noFill/>
        </p:spPr>
        <p:txBody>
          <a:bodyPr wrap="square" rtlCol="0">
            <a:spAutoFit/>
          </a:bodyPr>
          <a:lstStyle/>
          <a:p>
            <a:pPr algn="ctr"/>
            <a:r>
              <a:rPr lang="en-AU" sz="6000" dirty="0">
                <a:latin typeface="+mj-lt"/>
              </a:rPr>
              <a:t>What are Verbs?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585536" y="1382603"/>
            <a:ext cx="8754893" cy="4832092"/>
          </a:xfrm>
          <a:prstGeom prst="rect">
            <a:avLst/>
          </a:prstGeom>
          <a:noFill/>
        </p:spPr>
        <p:txBody>
          <a:bodyPr wrap="square" rtlCol="0">
            <a:spAutoFit/>
          </a:bodyPr>
          <a:lstStyle/>
          <a:p>
            <a:r>
              <a:rPr lang="en-AU" sz="2200" dirty="0">
                <a:latin typeface="+mj-lt"/>
              </a:rPr>
              <a:t>Verbs are words that </a:t>
            </a:r>
            <a:r>
              <a:rPr lang="en-AU" sz="2200" dirty="0">
                <a:solidFill>
                  <a:srgbClr val="FF0000"/>
                </a:solidFill>
                <a:latin typeface="+mj-lt"/>
              </a:rPr>
              <a:t>show action </a:t>
            </a:r>
            <a:r>
              <a:rPr lang="en-AU" sz="2200" dirty="0">
                <a:latin typeface="+mj-lt"/>
              </a:rPr>
              <a:t>or </a:t>
            </a:r>
            <a:r>
              <a:rPr lang="en-AU" sz="2200" dirty="0">
                <a:solidFill>
                  <a:srgbClr val="00B050"/>
                </a:solidFill>
                <a:latin typeface="+mj-lt"/>
              </a:rPr>
              <a:t>state of being</a:t>
            </a:r>
            <a:r>
              <a:rPr lang="en-AU" sz="2200" dirty="0">
                <a:latin typeface="+mj-lt"/>
              </a:rPr>
              <a:t>. They tell us what someone or something is doing.</a:t>
            </a:r>
          </a:p>
          <a:p>
            <a:endParaRPr lang="en-AU" sz="2200" dirty="0">
              <a:latin typeface="+mj-lt"/>
            </a:endParaRPr>
          </a:p>
          <a:p>
            <a:r>
              <a:rPr lang="en-AU" sz="2200" b="1" dirty="0">
                <a:solidFill>
                  <a:srgbClr val="FF0000"/>
                </a:solidFill>
                <a:latin typeface="+mj-lt"/>
              </a:rPr>
              <a:t>Action verbs: </a:t>
            </a:r>
            <a:r>
              <a:rPr lang="en-AU" sz="2200" dirty="0">
                <a:latin typeface="+mj-lt"/>
              </a:rPr>
              <a:t>These verbs show actions. For instance, "run," "jump," "eat," "dance," and "sing" are action verbs because they describe things people or animals do.</a:t>
            </a:r>
          </a:p>
          <a:p>
            <a:r>
              <a:rPr lang="en-AU" sz="2200" dirty="0">
                <a:solidFill>
                  <a:srgbClr val="FF0000"/>
                </a:solidFill>
                <a:latin typeface="+mj-lt"/>
              </a:rPr>
              <a:t>Example: The dog </a:t>
            </a:r>
            <a:r>
              <a:rPr lang="en-AU" sz="2200" b="1" u="sng" dirty="0">
                <a:solidFill>
                  <a:srgbClr val="FF0000"/>
                </a:solidFill>
                <a:latin typeface="+mj-lt"/>
              </a:rPr>
              <a:t>runs</a:t>
            </a:r>
            <a:r>
              <a:rPr lang="en-AU" sz="2200" dirty="0">
                <a:solidFill>
                  <a:srgbClr val="FF0000"/>
                </a:solidFill>
                <a:latin typeface="+mj-lt"/>
              </a:rPr>
              <a:t> in the park. The girl </a:t>
            </a:r>
            <a:r>
              <a:rPr lang="en-AU" sz="2200" b="1" u="sng" dirty="0">
                <a:solidFill>
                  <a:srgbClr val="FF0000"/>
                </a:solidFill>
                <a:latin typeface="+mj-lt"/>
              </a:rPr>
              <a:t>jumps</a:t>
            </a:r>
            <a:r>
              <a:rPr lang="en-AU" sz="2200" dirty="0">
                <a:solidFill>
                  <a:srgbClr val="FF0000"/>
                </a:solidFill>
                <a:latin typeface="+mj-lt"/>
              </a:rPr>
              <a:t> on the sofa.</a:t>
            </a:r>
          </a:p>
          <a:p>
            <a:endParaRPr lang="en-AU" sz="2200" dirty="0">
              <a:latin typeface="+mj-lt"/>
            </a:endParaRPr>
          </a:p>
          <a:p>
            <a:r>
              <a:rPr lang="en-AU" sz="2200" b="1" dirty="0">
                <a:solidFill>
                  <a:srgbClr val="00B050"/>
                </a:solidFill>
                <a:latin typeface="+mj-lt"/>
              </a:rPr>
              <a:t>State of being verbs (be verb): </a:t>
            </a:r>
            <a:r>
              <a:rPr lang="en-AU" sz="2200" dirty="0">
                <a:latin typeface="+mj-lt"/>
              </a:rPr>
              <a:t>These verbs show a state of existence. For example, "am," "is," "are," "was," and "were" are state of being verbs. They help us understand what someone or something is like or how they exist.</a:t>
            </a:r>
          </a:p>
          <a:p>
            <a:r>
              <a:rPr lang="en-AU" sz="2200" dirty="0">
                <a:solidFill>
                  <a:srgbClr val="00B050"/>
                </a:solidFill>
                <a:latin typeface="+mj-lt"/>
              </a:rPr>
              <a:t>Example: She </a:t>
            </a:r>
            <a:r>
              <a:rPr lang="en-AU" sz="2200" b="1" u="sng" dirty="0">
                <a:solidFill>
                  <a:srgbClr val="00B050"/>
                </a:solidFill>
                <a:latin typeface="+mj-lt"/>
              </a:rPr>
              <a:t>is</a:t>
            </a:r>
            <a:r>
              <a:rPr lang="en-AU" sz="2200" dirty="0">
                <a:solidFill>
                  <a:srgbClr val="00B050"/>
                </a:solidFill>
                <a:latin typeface="+mj-lt"/>
              </a:rPr>
              <a:t> happy. They </a:t>
            </a:r>
            <a:r>
              <a:rPr lang="en-AU" sz="2200" b="1" u="sng" dirty="0">
                <a:solidFill>
                  <a:srgbClr val="00B050"/>
                </a:solidFill>
                <a:latin typeface="+mj-lt"/>
              </a:rPr>
              <a:t>are</a:t>
            </a:r>
            <a:r>
              <a:rPr lang="en-AU" sz="2200" dirty="0">
                <a:solidFill>
                  <a:srgbClr val="00B050"/>
                </a:solidFill>
                <a:latin typeface="+mj-lt"/>
              </a:rPr>
              <a:t> at school.</a:t>
            </a:r>
          </a:p>
          <a:p>
            <a:endParaRPr lang="en-AU" sz="2200" dirty="0">
              <a:latin typeface="+mj-lt"/>
            </a:endParaRPr>
          </a:p>
          <a:p>
            <a:r>
              <a:rPr lang="en-AU" sz="2200" dirty="0">
                <a:latin typeface="+mj-lt"/>
              </a:rPr>
              <a:t>Remember, sentences don’t make sense without verbs!</a:t>
            </a:r>
            <a:endParaRPr lang="en-AU" sz="2200" dirty="0">
              <a:solidFill>
                <a:srgbClr val="00B050"/>
              </a:solidFill>
              <a:latin typeface="+mj-lt"/>
            </a:endParaRPr>
          </a:p>
        </p:txBody>
      </p:sp>
      <p:sp>
        <p:nvSpPr>
          <p:cNvPr id="4" name="Rectangle 3">
            <a:extLst>
              <a:ext uri="{FF2B5EF4-FFF2-40B4-BE49-F238E27FC236}">
                <a16:creationId xmlns:a16="http://schemas.microsoft.com/office/drawing/2014/main" id="{97F5FE47-AD98-4406-8623-E57D11C266E3}"/>
              </a:ext>
            </a:extLst>
          </p:cNvPr>
          <p:cNvSpPr/>
          <p:nvPr/>
        </p:nvSpPr>
        <p:spPr>
          <a:xfrm>
            <a:off x="70275" y="85777"/>
            <a:ext cx="630314"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Do</a:t>
            </a:r>
            <a:endParaRPr lang="en-AU" dirty="0">
              <a:solidFill>
                <a:schemeClr val="tx1"/>
              </a:solidFill>
            </a:endParaRPr>
          </a:p>
        </p:txBody>
      </p:sp>
      <p:pic>
        <p:nvPicPr>
          <p:cNvPr id="8" name="Picture 7" descr="A group of children in school uniforms&#10;&#10;Description automatically generated">
            <a:extLst>
              <a:ext uri="{FF2B5EF4-FFF2-40B4-BE49-F238E27FC236}">
                <a16:creationId xmlns:a16="http://schemas.microsoft.com/office/drawing/2014/main" id="{CB154F22-7E53-49CF-8DC7-FE8B853F1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811" y="5067692"/>
            <a:ext cx="2532259" cy="1790307"/>
          </a:xfrm>
          <a:prstGeom prst="rect">
            <a:avLst/>
          </a:prstGeom>
        </p:spPr>
      </p:pic>
      <p:pic>
        <p:nvPicPr>
          <p:cNvPr id="13" name="Picture 12" descr="A cartoon of a dog running&#10;&#10;Description automatically generated">
            <a:extLst>
              <a:ext uri="{FF2B5EF4-FFF2-40B4-BE49-F238E27FC236}">
                <a16:creationId xmlns:a16="http://schemas.microsoft.com/office/drawing/2014/main" id="{BC0AC4DA-32C2-4107-B31B-285D9B689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165" y="0"/>
            <a:ext cx="1883905" cy="1331921"/>
          </a:xfrm>
          <a:prstGeom prst="rect">
            <a:avLst/>
          </a:prstGeom>
        </p:spPr>
      </p:pic>
      <p:pic>
        <p:nvPicPr>
          <p:cNvPr id="15" name="Picture 14" descr="A cartoon of a child jumping&#10;&#10;Description automatically generated">
            <a:extLst>
              <a:ext uri="{FF2B5EF4-FFF2-40B4-BE49-F238E27FC236}">
                <a16:creationId xmlns:a16="http://schemas.microsoft.com/office/drawing/2014/main" id="{E291AD67-8761-4A8D-B86D-817D7A0E4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571" y="85777"/>
            <a:ext cx="1955591" cy="1382603"/>
          </a:xfrm>
          <a:prstGeom prst="rect">
            <a:avLst/>
          </a:prstGeom>
        </p:spPr>
      </p:pic>
    </p:spTree>
    <p:extLst>
      <p:ext uri="{BB962C8B-B14F-4D97-AF65-F5344CB8AC3E}">
        <p14:creationId xmlns:p14="http://schemas.microsoft.com/office/powerpoint/2010/main" val="135360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background with black lines&#10;&#10;Description automatically generated">
            <a:extLst>
              <a:ext uri="{FF2B5EF4-FFF2-40B4-BE49-F238E27FC236}">
                <a16:creationId xmlns:a16="http://schemas.microsoft.com/office/drawing/2014/main" id="{87CC9AD2-004B-4338-91E8-A3D918280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5EC5FF15-DA5B-4C78-9ACC-4E4779F915D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6" name="Rectangle 15">
            <a:extLst>
              <a:ext uri="{FF2B5EF4-FFF2-40B4-BE49-F238E27FC236}">
                <a16:creationId xmlns:a16="http://schemas.microsoft.com/office/drawing/2014/main" id="{F7083133-C3DC-40B1-82BC-E485D169CBE4}"/>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Verb Tips</a:t>
            </a:r>
          </a:p>
        </p:txBody>
      </p:sp>
      <p:sp>
        <p:nvSpPr>
          <p:cNvPr id="3" name="TextBox 2">
            <a:extLst>
              <a:ext uri="{FF2B5EF4-FFF2-40B4-BE49-F238E27FC236}">
                <a16:creationId xmlns:a16="http://schemas.microsoft.com/office/drawing/2014/main" id="{81BD4FDC-A709-9FCA-56A2-E34BD625EAFE}"/>
              </a:ext>
            </a:extLst>
          </p:cNvPr>
          <p:cNvSpPr txBox="1"/>
          <p:nvPr/>
        </p:nvSpPr>
        <p:spPr>
          <a:xfrm>
            <a:off x="575553" y="1615289"/>
            <a:ext cx="8754893" cy="4401205"/>
          </a:xfrm>
          <a:prstGeom prst="rect">
            <a:avLst/>
          </a:prstGeom>
          <a:noFill/>
        </p:spPr>
        <p:txBody>
          <a:bodyPr wrap="square" rtlCol="0">
            <a:spAutoFit/>
          </a:bodyPr>
          <a:lstStyle/>
          <a:p>
            <a:r>
              <a:rPr lang="en-AU" sz="2800" dirty="0">
                <a:latin typeface="+mj-lt"/>
              </a:rPr>
              <a:t>Tip 1: Verbs are mostly actions – run, jump, slide, eat etc.</a:t>
            </a:r>
          </a:p>
          <a:p>
            <a:endParaRPr lang="en-AU" sz="2800" dirty="0">
              <a:latin typeface="+mj-lt"/>
            </a:endParaRPr>
          </a:p>
          <a:p>
            <a:r>
              <a:rPr lang="en-AU" sz="2800" dirty="0">
                <a:latin typeface="+mj-lt"/>
              </a:rPr>
              <a:t>Tip 2: Verbs are often in the same position in the sentence, second or third. Example: The cat </a:t>
            </a:r>
            <a:r>
              <a:rPr lang="en-AU" sz="2800" b="1" u="sng" dirty="0">
                <a:latin typeface="+mj-lt"/>
              </a:rPr>
              <a:t>loves</a:t>
            </a:r>
            <a:r>
              <a:rPr lang="en-AU" sz="2800" dirty="0">
                <a:latin typeface="+mj-lt"/>
              </a:rPr>
              <a:t> milk. The boy </a:t>
            </a:r>
            <a:r>
              <a:rPr lang="en-AU" sz="2800" b="1" u="sng" dirty="0">
                <a:latin typeface="+mj-lt"/>
              </a:rPr>
              <a:t>ran</a:t>
            </a:r>
            <a:r>
              <a:rPr lang="en-AU" sz="2800" dirty="0">
                <a:latin typeface="+mj-lt"/>
              </a:rPr>
              <a:t> to school.</a:t>
            </a:r>
          </a:p>
          <a:p>
            <a:endParaRPr lang="en-AU" sz="2800" dirty="0">
              <a:latin typeface="+mj-lt"/>
            </a:endParaRPr>
          </a:p>
          <a:p>
            <a:r>
              <a:rPr lang="en-AU" sz="2800" dirty="0">
                <a:latin typeface="+mj-lt"/>
              </a:rPr>
              <a:t>Tip 3: If you put the word ‘to’ in front of a verb, it will always make sense. So, if it doesn’t make sense, it’s not a verb. Example: </a:t>
            </a:r>
            <a:r>
              <a:rPr lang="en-AU" sz="2800" dirty="0">
                <a:solidFill>
                  <a:srgbClr val="00B050"/>
                </a:solidFill>
                <a:latin typeface="+mj-lt"/>
              </a:rPr>
              <a:t>To play, to jump, to swing.</a:t>
            </a:r>
            <a:r>
              <a:rPr lang="en-AU" sz="2800" dirty="0">
                <a:latin typeface="+mj-lt"/>
              </a:rPr>
              <a:t> </a:t>
            </a:r>
            <a:r>
              <a:rPr lang="en-AU" sz="2800" strike="sngStrike" dirty="0">
                <a:solidFill>
                  <a:srgbClr val="FF0000"/>
                </a:solidFill>
                <a:latin typeface="+mj-lt"/>
              </a:rPr>
              <a:t>To cheese, to dog, to umbrella.</a:t>
            </a:r>
          </a:p>
        </p:txBody>
      </p:sp>
      <p:sp>
        <p:nvSpPr>
          <p:cNvPr id="9" name="Rectangle 8">
            <a:extLst>
              <a:ext uri="{FF2B5EF4-FFF2-40B4-BE49-F238E27FC236}">
                <a16:creationId xmlns:a16="http://schemas.microsoft.com/office/drawing/2014/main" id="{E886532D-77D8-4A40-B33D-DC7DEF8D9EC5}"/>
              </a:ext>
            </a:extLst>
          </p:cNvPr>
          <p:cNvSpPr/>
          <p:nvPr/>
        </p:nvSpPr>
        <p:spPr>
          <a:xfrm>
            <a:off x="70275" y="85777"/>
            <a:ext cx="630314"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Do</a:t>
            </a:r>
            <a:endParaRPr lang="en-AU" dirty="0">
              <a:solidFill>
                <a:schemeClr val="tx1"/>
              </a:solidFill>
            </a:endParaRPr>
          </a:p>
        </p:txBody>
      </p:sp>
      <p:pic>
        <p:nvPicPr>
          <p:cNvPr id="10" name="Picture 9" descr="A cartoon of a child and child jumping&#10;&#10;Description automatically generated">
            <a:extLst>
              <a:ext uri="{FF2B5EF4-FFF2-40B4-BE49-F238E27FC236}">
                <a16:creationId xmlns:a16="http://schemas.microsoft.com/office/drawing/2014/main" id="{157E6DDB-E3F5-443E-8135-317D796EF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54" y="85777"/>
            <a:ext cx="2257052" cy="1595736"/>
          </a:xfrm>
          <a:prstGeom prst="rect">
            <a:avLst/>
          </a:prstGeom>
        </p:spPr>
      </p:pic>
      <p:pic>
        <p:nvPicPr>
          <p:cNvPr id="14" name="Picture 13" descr="A cartoon cat with a bowl of milk&#10;&#10;Description automatically generated">
            <a:extLst>
              <a:ext uri="{FF2B5EF4-FFF2-40B4-BE49-F238E27FC236}">
                <a16:creationId xmlns:a16="http://schemas.microsoft.com/office/drawing/2014/main" id="{C0DF3C91-D2E4-4168-887E-22E2F9EE3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3803" y="115359"/>
            <a:ext cx="2257053" cy="1595736"/>
          </a:xfrm>
          <a:prstGeom prst="rect">
            <a:avLst/>
          </a:prstGeom>
        </p:spPr>
      </p:pic>
      <p:pic>
        <p:nvPicPr>
          <p:cNvPr id="17" name="Picture 16" descr="A cartoon of two girls on a swing&#10;&#10;Description automatically generated">
            <a:extLst>
              <a:ext uri="{FF2B5EF4-FFF2-40B4-BE49-F238E27FC236}">
                <a16:creationId xmlns:a16="http://schemas.microsoft.com/office/drawing/2014/main" id="{AE989C65-FAC4-48D9-ACDD-6C13E2343B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6019" y="5262264"/>
            <a:ext cx="2257052" cy="1595736"/>
          </a:xfrm>
          <a:prstGeom prst="rect">
            <a:avLst/>
          </a:prstGeom>
        </p:spPr>
      </p:pic>
    </p:spTree>
    <p:extLst>
      <p:ext uri="{BB962C8B-B14F-4D97-AF65-F5344CB8AC3E}">
        <p14:creationId xmlns:p14="http://schemas.microsoft.com/office/powerpoint/2010/main" val="35359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background with black lines&#10;&#10;Description automatically generated">
            <a:extLst>
              <a:ext uri="{FF2B5EF4-FFF2-40B4-BE49-F238E27FC236}">
                <a16:creationId xmlns:a16="http://schemas.microsoft.com/office/drawing/2014/main" id="{415B70B9-8279-4718-8C73-FFC0B671F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5EC5FF15-DA5B-4C78-9ACC-4E4779F915D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6" name="Rectangle 15">
            <a:extLst>
              <a:ext uri="{FF2B5EF4-FFF2-40B4-BE49-F238E27FC236}">
                <a16:creationId xmlns:a16="http://schemas.microsoft.com/office/drawing/2014/main" id="{F7083133-C3DC-40B1-82BC-E485D169CBE4}"/>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US" sz="5400" dirty="0">
                <a:latin typeface="+mj-lt"/>
              </a:rPr>
              <a:t>V</a:t>
            </a:r>
            <a:r>
              <a:rPr lang="en-AU" sz="5400" dirty="0">
                <a:latin typeface="+mj-lt"/>
              </a:rPr>
              <a:t>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575553" y="1482186"/>
            <a:ext cx="8754893" cy="584775"/>
          </a:xfrm>
          <a:prstGeom prst="rect">
            <a:avLst/>
          </a:prstGeom>
          <a:noFill/>
        </p:spPr>
        <p:txBody>
          <a:bodyPr wrap="square" rtlCol="0">
            <a:spAutoFit/>
          </a:bodyPr>
          <a:lstStyle/>
          <a:p>
            <a:r>
              <a:rPr lang="en-US" sz="3200" dirty="0">
                <a:solidFill>
                  <a:srgbClr val="FF0000"/>
                </a:solidFill>
                <a:latin typeface="+mj-lt"/>
              </a:rPr>
              <a:t>Verbs are doing words!</a:t>
            </a:r>
            <a:endParaRPr lang="en-AU" sz="3200" dirty="0">
              <a:solidFill>
                <a:srgbClr val="FF0000"/>
              </a:solidFill>
              <a:latin typeface="+mj-lt"/>
            </a:endParaRPr>
          </a:p>
        </p:txBody>
      </p:sp>
      <p:sp>
        <p:nvSpPr>
          <p:cNvPr id="9" name="Rectangle 8">
            <a:extLst>
              <a:ext uri="{FF2B5EF4-FFF2-40B4-BE49-F238E27FC236}">
                <a16:creationId xmlns:a16="http://schemas.microsoft.com/office/drawing/2014/main" id="{E886532D-77D8-4A40-B33D-DC7DEF8D9EC5}"/>
              </a:ext>
            </a:extLst>
          </p:cNvPr>
          <p:cNvSpPr/>
          <p:nvPr/>
        </p:nvSpPr>
        <p:spPr>
          <a:xfrm>
            <a:off x="70275" y="85777"/>
            <a:ext cx="630314"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Do</a:t>
            </a:r>
            <a:endParaRPr lang="en-AU" dirty="0">
              <a:solidFill>
                <a:schemeClr val="tx1"/>
              </a:solidFill>
            </a:endParaRPr>
          </a:p>
        </p:txBody>
      </p:sp>
      <p:pic>
        <p:nvPicPr>
          <p:cNvPr id="15" name="Picture 14" descr="A cartoon cat with a bowl of milk&#10;&#10;Description automatically generated">
            <a:extLst>
              <a:ext uri="{FF2B5EF4-FFF2-40B4-BE49-F238E27FC236}">
                <a16:creationId xmlns:a16="http://schemas.microsoft.com/office/drawing/2014/main" id="{FA6DA4D4-3F98-4286-A139-98A635E1F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6797" y="5206254"/>
            <a:ext cx="2336273" cy="1651745"/>
          </a:xfrm>
          <a:prstGeom prst="rect">
            <a:avLst/>
          </a:prstGeom>
        </p:spPr>
      </p:pic>
      <p:pic>
        <p:nvPicPr>
          <p:cNvPr id="19" name="Picture 18" descr="A cartoon of a child holding a ladle&#10;&#10;Description automatically generated">
            <a:extLst>
              <a:ext uri="{FF2B5EF4-FFF2-40B4-BE49-F238E27FC236}">
                <a16:creationId xmlns:a16="http://schemas.microsoft.com/office/drawing/2014/main" id="{60D8888C-FE37-47B6-8364-8C7211415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829" y="3838150"/>
            <a:ext cx="3932696" cy="2780416"/>
          </a:xfrm>
          <a:prstGeom prst="rect">
            <a:avLst/>
          </a:prstGeom>
        </p:spPr>
      </p:pic>
      <p:pic>
        <p:nvPicPr>
          <p:cNvPr id="27" name="Picture 26" descr="A person kneeling on his knees next to a bicycle&#10;&#10;Description automatically generated">
            <a:extLst>
              <a:ext uri="{FF2B5EF4-FFF2-40B4-BE49-F238E27FC236}">
                <a16:creationId xmlns:a16="http://schemas.microsoft.com/office/drawing/2014/main" id="{B4669CD1-332E-4E31-AE08-23F1C26E62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232" y="3650421"/>
            <a:ext cx="3829829" cy="2707689"/>
          </a:xfrm>
          <a:prstGeom prst="rect">
            <a:avLst/>
          </a:prstGeom>
        </p:spPr>
      </p:pic>
      <p:pic>
        <p:nvPicPr>
          <p:cNvPr id="31" name="Picture 30" descr="A pink butterfly with black background&#10;&#10;Description automatically generated">
            <a:extLst>
              <a:ext uri="{FF2B5EF4-FFF2-40B4-BE49-F238E27FC236}">
                <a16:creationId xmlns:a16="http://schemas.microsoft.com/office/drawing/2014/main" id="{D5AC223C-E07C-49B1-ACAE-A49BA75476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3307" y="2958617"/>
            <a:ext cx="3179119" cy="2247637"/>
          </a:xfrm>
          <a:prstGeom prst="rect">
            <a:avLst/>
          </a:prstGeom>
        </p:spPr>
      </p:pic>
      <p:pic>
        <p:nvPicPr>
          <p:cNvPr id="36" name="Picture 35" descr="A cartoon of a child sleeping on a bed&#10;&#10;Description automatically generated">
            <a:extLst>
              <a:ext uri="{FF2B5EF4-FFF2-40B4-BE49-F238E27FC236}">
                <a16:creationId xmlns:a16="http://schemas.microsoft.com/office/drawing/2014/main" id="{6221D03E-589E-40CF-B3F9-98C3253F6B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186" y="1894195"/>
            <a:ext cx="3104064" cy="2194573"/>
          </a:xfrm>
          <a:prstGeom prst="rect">
            <a:avLst/>
          </a:prstGeom>
        </p:spPr>
      </p:pic>
      <p:pic>
        <p:nvPicPr>
          <p:cNvPr id="38" name="Picture 37" descr="A cartoon of a caveman holding a spear&#10;&#10;Description automatically generated">
            <a:extLst>
              <a:ext uri="{FF2B5EF4-FFF2-40B4-BE49-F238E27FC236}">
                <a16:creationId xmlns:a16="http://schemas.microsoft.com/office/drawing/2014/main" id="{A6EBD09D-2C55-41C2-9FF7-BC3917CCFE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2437" y="397423"/>
            <a:ext cx="2628769" cy="1858540"/>
          </a:xfrm>
          <a:prstGeom prst="rect">
            <a:avLst/>
          </a:prstGeom>
        </p:spPr>
      </p:pic>
      <p:pic>
        <p:nvPicPr>
          <p:cNvPr id="40" name="Picture 39" descr="A cartoon lion with its mouth open&#10;&#10;Description automatically generated">
            <a:extLst>
              <a:ext uri="{FF2B5EF4-FFF2-40B4-BE49-F238E27FC236}">
                <a16:creationId xmlns:a16="http://schemas.microsoft.com/office/drawing/2014/main" id="{5B5077D0-3831-42F8-A530-3014C85FCB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089" y="4225407"/>
            <a:ext cx="3333835" cy="2357021"/>
          </a:xfrm>
          <a:prstGeom prst="rect">
            <a:avLst/>
          </a:prstGeom>
        </p:spPr>
      </p:pic>
      <p:pic>
        <p:nvPicPr>
          <p:cNvPr id="48" name="Picture 47" descr="A cartoon of a child jumping&#10;&#10;Description automatically generated">
            <a:extLst>
              <a:ext uri="{FF2B5EF4-FFF2-40B4-BE49-F238E27FC236}">
                <a16:creationId xmlns:a16="http://schemas.microsoft.com/office/drawing/2014/main" id="{AB85644B-E3D4-43EA-A751-9714859042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4091" y="2110584"/>
            <a:ext cx="2638792" cy="1865626"/>
          </a:xfrm>
          <a:prstGeom prst="rect">
            <a:avLst/>
          </a:prstGeom>
        </p:spPr>
      </p:pic>
      <p:pic>
        <p:nvPicPr>
          <p:cNvPr id="50" name="Picture 49" descr="A cartoon of a blue bird&#10;&#10;Description automatically generated">
            <a:extLst>
              <a:ext uri="{FF2B5EF4-FFF2-40B4-BE49-F238E27FC236}">
                <a16:creationId xmlns:a16="http://schemas.microsoft.com/office/drawing/2014/main" id="{FDBC4626-8F4E-44CA-896E-D76F2A2E36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8246" y="545909"/>
            <a:ext cx="3179120" cy="2247638"/>
          </a:xfrm>
          <a:prstGeom prst="rect">
            <a:avLst/>
          </a:prstGeom>
        </p:spPr>
      </p:pic>
      <p:pic>
        <p:nvPicPr>
          <p:cNvPr id="52" name="Picture 51" descr="A couple of kids jumping and smiling&#10;&#10;Description automatically generated">
            <a:extLst>
              <a:ext uri="{FF2B5EF4-FFF2-40B4-BE49-F238E27FC236}">
                <a16:creationId xmlns:a16="http://schemas.microsoft.com/office/drawing/2014/main" id="{677055CE-F961-47A0-BD3E-3F8EE26F75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553" y="-113662"/>
            <a:ext cx="2670771" cy="1888235"/>
          </a:xfrm>
          <a:prstGeom prst="rect">
            <a:avLst/>
          </a:prstGeom>
        </p:spPr>
      </p:pic>
    </p:spTree>
    <p:extLst>
      <p:ext uri="{BB962C8B-B14F-4D97-AF65-F5344CB8AC3E}">
        <p14:creationId xmlns:p14="http://schemas.microsoft.com/office/powerpoint/2010/main" val="3799034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background with black lines&#10;&#10;Description automatically generated">
            <a:extLst>
              <a:ext uri="{FF2B5EF4-FFF2-40B4-BE49-F238E27FC236}">
                <a16:creationId xmlns:a16="http://schemas.microsoft.com/office/drawing/2014/main" id="{8CABCA0C-6E53-4E5C-A057-6BFD3041F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5C3CAE06-6E84-4AC6-8F01-EB334F980B3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7" name="Rectangle 16">
            <a:extLst>
              <a:ext uri="{FF2B5EF4-FFF2-40B4-BE49-F238E27FC236}">
                <a16:creationId xmlns:a16="http://schemas.microsoft.com/office/drawing/2014/main" id="{7B9A8474-E05F-40DE-80BD-A31E239B18E4}"/>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Verbs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493809" y="1659285"/>
            <a:ext cx="9042670" cy="4201791"/>
          </a:xfrm>
          <a:prstGeom prst="rect">
            <a:avLst/>
          </a:prstGeom>
          <a:noFill/>
        </p:spPr>
        <p:txBody>
          <a:bodyPr wrap="square" rtlCol="0">
            <a:spAutoFit/>
          </a:bodyPr>
          <a:lstStyle/>
          <a:p>
            <a:r>
              <a:rPr lang="en-AU" sz="3200" dirty="0">
                <a:solidFill>
                  <a:srgbClr val="00B050"/>
                </a:solidFill>
                <a:latin typeface="+mj-lt"/>
              </a:rPr>
              <a:t>Circle the verbs in each sentence. </a:t>
            </a:r>
            <a:endParaRPr lang="en-AU" sz="3200" dirty="0">
              <a:latin typeface="+mj-lt"/>
            </a:endParaRPr>
          </a:p>
          <a:p>
            <a:pPr marL="514350" indent="-514350">
              <a:lnSpc>
                <a:spcPct val="150000"/>
              </a:lnSpc>
              <a:buFont typeface="+mj-lt"/>
              <a:buAutoNum type="arabicPeriod"/>
            </a:pPr>
            <a:r>
              <a:rPr lang="en-AU" sz="3200" dirty="0">
                <a:latin typeface="+mj-lt"/>
              </a:rPr>
              <a:t>The birds sing sweet songs in the morning.</a:t>
            </a:r>
          </a:p>
          <a:p>
            <a:pPr marL="514350" indent="-514350">
              <a:lnSpc>
                <a:spcPct val="150000"/>
              </a:lnSpc>
              <a:buFont typeface="+mj-lt"/>
              <a:buAutoNum type="arabicPeriod"/>
            </a:pPr>
            <a:r>
              <a:rPr lang="en-AU" sz="3200" dirty="0">
                <a:latin typeface="+mj-lt"/>
              </a:rPr>
              <a:t>My mom cooks yummy pancakes for breakfast.</a:t>
            </a:r>
          </a:p>
          <a:p>
            <a:pPr marL="514350" indent="-514350">
              <a:lnSpc>
                <a:spcPct val="150000"/>
              </a:lnSpc>
              <a:buFont typeface="+mj-lt"/>
              <a:buAutoNum type="arabicPeriod"/>
            </a:pPr>
            <a:r>
              <a:rPr lang="en-AU" sz="3200" dirty="0">
                <a:latin typeface="+mj-lt"/>
              </a:rPr>
              <a:t>The dog chases its tail around the yard.</a:t>
            </a:r>
          </a:p>
          <a:p>
            <a:pPr marL="514350" indent="-514350">
              <a:lnSpc>
                <a:spcPct val="150000"/>
              </a:lnSpc>
              <a:buFont typeface="+mj-lt"/>
              <a:buAutoNum type="arabicPeriod"/>
            </a:pPr>
            <a:r>
              <a:rPr lang="en-AU" sz="3200" dirty="0">
                <a:latin typeface="+mj-lt"/>
              </a:rPr>
              <a:t>We play tag with our friends at recess.</a:t>
            </a:r>
          </a:p>
          <a:p>
            <a:pPr marL="514350" indent="-514350">
              <a:lnSpc>
                <a:spcPct val="150000"/>
              </a:lnSpc>
              <a:buFont typeface="+mj-lt"/>
              <a:buAutoNum type="arabicPeriod"/>
            </a:pPr>
            <a:r>
              <a:rPr lang="en-AU" sz="3200" dirty="0">
                <a:latin typeface="+mj-lt"/>
              </a:rPr>
              <a:t>The flowers bloom beautifully in the garden.</a:t>
            </a:r>
          </a:p>
        </p:txBody>
      </p:sp>
      <p:sp>
        <p:nvSpPr>
          <p:cNvPr id="9" name="Rectangle 8">
            <a:extLst>
              <a:ext uri="{FF2B5EF4-FFF2-40B4-BE49-F238E27FC236}">
                <a16:creationId xmlns:a16="http://schemas.microsoft.com/office/drawing/2014/main" id="{E886532D-77D8-4A40-B33D-DC7DEF8D9EC5}"/>
              </a:ext>
            </a:extLst>
          </p:cNvPr>
          <p:cNvSpPr/>
          <p:nvPr/>
        </p:nvSpPr>
        <p:spPr>
          <a:xfrm>
            <a:off x="70275" y="85777"/>
            <a:ext cx="630314"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Do</a:t>
            </a:r>
            <a:endParaRPr lang="en-AU" dirty="0">
              <a:solidFill>
                <a:schemeClr val="tx1"/>
              </a:solidFill>
            </a:endParaRPr>
          </a:p>
        </p:txBody>
      </p:sp>
      <p:sp>
        <p:nvSpPr>
          <p:cNvPr id="5" name="Oval 4">
            <a:extLst>
              <a:ext uri="{FF2B5EF4-FFF2-40B4-BE49-F238E27FC236}">
                <a16:creationId xmlns:a16="http://schemas.microsoft.com/office/drawing/2014/main" id="{71D31B80-E0E1-4396-93A4-4578F84571D5}"/>
              </a:ext>
            </a:extLst>
          </p:cNvPr>
          <p:cNvSpPr/>
          <p:nvPr/>
        </p:nvSpPr>
        <p:spPr>
          <a:xfrm>
            <a:off x="2636666" y="2382508"/>
            <a:ext cx="773839"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30FCA25F-F37B-4C9C-B7D7-C53C4645B8DB}"/>
              </a:ext>
            </a:extLst>
          </p:cNvPr>
          <p:cNvSpPr/>
          <p:nvPr/>
        </p:nvSpPr>
        <p:spPr>
          <a:xfrm>
            <a:off x="2636666" y="3073036"/>
            <a:ext cx="1012055"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86360C9F-098F-4007-A834-CB62A46BB565}"/>
              </a:ext>
            </a:extLst>
          </p:cNvPr>
          <p:cNvSpPr/>
          <p:nvPr/>
        </p:nvSpPr>
        <p:spPr>
          <a:xfrm>
            <a:off x="2469472" y="3783168"/>
            <a:ext cx="1179249"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48667D5A-ED1C-43CA-938E-3E56D9B95E26}"/>
              </a:ext>
            </a:extLst>
          </p:cNvPr>
          <p:cNvSpPr/>
          <p:nvPr/>
        </p:nvSpPr>
        <p:spPr>
          <a:xfrm>
            <a:off x="1636451" y="4571832"/>
            <a:ext cx="833021"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F81FCA8F-FC8F-462C-868C-B5CA50EC4151}"/>
              </a:ext>
            </a:extLst>
          </p:cNvPr>
          <p:cNvSpPr/>
          <p:nvPr/>
        </p:nvSpPr>
        <p:spPr>
          <a:xfrm>
            <a:off x="3023585" y="5207424"/>
            <a:ext cx="1179249"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descr="A purple flower with green leaves&#10;&#10;Description automatically generated">
            <a:extLst>
              <a:ext uri="{FF2B5EF4-FFF2-40B4-BE49-F238E27FC236}">
                <a16:creationId xmlns:a16="http://schemas.microsoft.com/office/drawing/2014/main" id="{0F695FEB-591F-451C-980F-99D6F95AF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0254" y="4794932"/>
            <a:ext cx="2505085" cy="1771095"/>
          </a:xfrm>
          <a:prstGeom prst="rect">
            <a:avLst/>
          </a:prstGeom>
        </p:spPr>
      </p:pic>
      <p:pic>
        <p:nvPicPr>
          <p:cNvPr id="26" name="Picture 25" descr="A cartoon of a blue bird&#10;&#10;Description automatically generated">
            <a:extLst>
              <a:ext uri="{FF2B5EF4-FFF2-40B4-BE49-F238E27FC236}">
                <a16:creationId xmlns:a16="http://schemas.microsoft.com/office/drawing/2014/main" id="{A99A17E6-B858-4D27-9269-C9E343B2F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4683" y="0"/>
            <a:ext cx="2958388" cy="2091580"/>
          </a:xfrm>
          <a:prstGeom prst="rect">
            <a:avLst/>
          </a:prstGeom>
        </p:spPr>
      </p:pic>
      <p:pic>
        <p:nvPicPr>
          <p:cNvPr id="28" name="Picture 27" descr="A cartoon of a child holding a ladle&#10;&#10;Description automatically generated">
            <a:extLst>
              <a:ext uri="{FF2B5EF4-FFF2-40B4-BE49-F238E27FC236}">
                <a16:creationId xmlns:a16="http://schemas.microsoft.com/office/drawing/2014/main" id="{0297D937-A0AB-436F-91D3-D8718312B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9" y="0"/>
            <a:ext cx="2624375" cy="1855433"/>
          </a:xfrm>
          <a:prstGeom prst="rect">
            <a:avLst/>
          </a:prstGeom>
        </p:spPr>
      </p:pic>
    </p:spTree>
    <p:extLst>
      <p:ext uri="{BB962C8B-B14F-4D97-AF65-F5344CB8AC3E}">
        <p14:creationId xmlns:p14="http://schemas.microsoft.com/office/powerpoint/2010/main" val="18219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ttern of fish scales&#10;&#10;Description automatically generated">
            <a:extLst>
              <a:ext uri="{FF2B5EF4-FFF2-40B4-BE49-F238E27FC236}">
                <a16:creationId xmlns:a16="http://schemas.microsoft.com/office/drawing/2014/main" id="{97E85F2E-3F1B-47A7-BCA0-408F716CC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5C3CAE06-6E84-4AC6-8F01-EB334F980B3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7" name="Rectangle 16">
            <a:extLst>
              <a:ext uri="{FF2B5EF4-FFF2-40B4-BE49-F238E27FC236}">
                <a16:creationId xmlns:a16="http://schemas.microsoft.com/office/drawing/2014/main" id="{7B9A8474-E05F-40DE-80BD-A31E239B18E4}"/>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Verbs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493809" y="1659285"/>
            <a:ext cx="9042670" cy="3975704"/>
          </a:xfrm>
          <a:prstGeom prst="rect">
            <a:avLst/>
          </a:prstGeom>
          <a:noFill/>
        </p:spPr>
        <p:txBody>
          <a:bodyPr wrap="square" rtlCol="0">
            <a:spAutoFit/>
          </a:bodyPr>
          <a:lstStyle/>
          <a:p>
            <a:r>
              <a:rPr lang="en-AU" sz="3200" dirty="0">
                <a:solidFill>
                  <a:srgbClr val="00B050"/>
                </a:solidFill>
                <a:latin typeface="+mj-lt"/>
              </a:rPr>
              <a:t>Circle the verbs in each sentence. </a:t>
            </a:r>
            <a:endParaRPr lang="en-AU" sz="3200" dirty="0">
              <a:latin typeface="+mj-lt"/>
            </a:endParaRPr>
          </a:p>
          <a:p>
            <a:pPr marL="514350" indent="-514350">
              <a:lnSpc>
                <a:spcPct val="150000"/>
              </a:lnSpc>
              <a:buFont typeface="+mj-lt"/>
              <a:buAutoNum type="arabicPeriod"/>
            </a:pPr>
            <a:r>
              <a:rPr lang="en-AU" sz="3000" dirty="0">
                <a:latin typeface="+mj-lt"/>
              </a:rPr>
              <a:t>The sun shines brightly in the sky during the day.</a:t>
            </a:r>
          </a:p>
          <a:p>
            <a:pPr marL="514350" indent="-514350">
              <a:lnSpc>
                <a:spcPct val="150000"/>
              </a:lnSpc>
              <a:buFont typeface="+mj-lt"/>
              <a:buAutoNum type="arabicPeriod"/>
            </a:pPr>
            <a:r>
              <a:rPr lang="en-AU" sz="3000" dirty="0">
                <a:latin typeface="+mj-lt"/>
              </a:rPr>
              <a:t>I read a book about dinosaurs at the library.</a:t>
            </a:r>
          </a:p>
          <a:p>
            <a:pPr marL="514350" indent="-514350">
              <a:lnSpc>
                <a:spcPct val="150000"/>
              </a:lnSpc>
              <a:buFont typeface="+mj-lt"/>
              <a:buAutoNum type="arabicPeriod"/>
            </a:pPr>
            <a:r>
              <a:rPr lang="en-AU" sz="3000" dirty="0">
                <a:latin typeface="+mj-lt"/>
              </a:rPr>
              <a:t>The teacher teaches us new things every day in class.</a:t>
            </a:r>
          </a:p>
          <a:p>
            <a:pPr marL="514350" indent="-514350">
              <a:lnSpc>
                <a:spcPct val="150000"/>
              </a:lnSpc>
              <a:buFont typeface="+mj-lt"/>
              <a:buAutoNum type="arabicPeriod"/>
            </a:pPr>
            <a:r>
              <a:rPr lang="en-AU" sz="3000" dirty="0">
                <a:latin typeface="+mj-lt"/>
              </a:rPr>
              <a:t>The butterfly flutters its wings gracefully.</a:t>
            </a:r>
          </a:p>
          <a:p>
            <a:pPr marL="514350" indent="-514350">
              <a:lnSpc>
                <a:spcPct val="150000"/>
              </a:lnSpc>
              <a:buFont typeface="+mj-lt"/>
              <a:buAutoNum type="arabicPeriod"/>
            </a:pPr>
            <a:r>
              <a:rPr lang="en-AU" sz="3000" dirty="0">
                <a:latin typeface="+mj-lt"/>
              </a:rPr>
              <a:t>My dad fixes my bike.</a:t>
            </a:r>
          </a:p>
        </p:txBody>
      </p:sp>
      <p:sp>
        <p:nvSpPr>
          <p:cNvPr id="9" name="Rectangle 8">
            <a:extLst>
              <a:ext uri="{FF2B5EF4-FFF2-40B4-BE49-F238E27FC236}">
                <a16:creationId xmlns:a16="http://schemas.microsoft.com/office/drawing/2014/main" id="{E886532D-77D8-4A40-B33D-DC7DEF8D9EC5}"/>
              </a:ext>
            </a:extLst>
          </p:cNvPr>
          <p:cNvSpPr/>
          <p:nvPr/>
        </p:nvSpPr>
        <p:spPr>
          <a:xfrm>
            <a:off x="70274" y="85777"/>
            <a:ext cx="849005"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Do</a:t>
            </a:r>
            <a:endParaRPr lang="en-AU" dirty="0">
              <a:solidFill>
                <a:schemeClr val="tx1"/>
              </a:solidFill>
            </a:endParaRPr>
          </a:p>
        </p:txBody>
      </p:sp>
      <p:sp>
        <p:nvSpPr>
          <p:cNvPr id="5" name="Oval 4">
            <a:extLst>
              <a:ext uri="{FF2B5EF4-FFF2-40B4-BE49-F238E27FC236}">
                <a16:creationId xmlns:a16="http://schemas.microsoft.com/office/drawing/2014/main" id="{71D31B80-E0E1-4396-93A4-4578F84571D5}"/>
              </a:ext>
            </a:extLst>
          </p:cNvPr>
          <p:cNvSpPr/>
          <p:nvPr/>
        </p:nvSpPr>
        <p:spPr>
          <a:xfrm>
            <a:off x="2368854" y="2314297"/>
            <a:ext cx="1012055"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30FCA25F-F37B-4C9C-B7D7-C53C4645B8DB}"/>
              </a:ext>
            </a:extLst>
          </p:cNvPr>
          <p:cNvSpPr/>
          <p:nvPr/>
        </p:nvSpPr>
        <p:spPr>
          <a:xfrm>
            <a:off x="1251750" y="3018930"/>
            <a:ext cx="754603"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86360C9F-098F-4007-A834-CB62A46BB565}"/>
              </a:ext>
            </a:extLst>
          </p:cNvPr>
          <p:cNvSpPr/>
          <p:nvPr/>
        </p:nvSpPr>
        <p:spPr>
          <a:xfrm>
            <a:off x="2966619" y="3686051"/>
            <a:ext cx="1312418"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48667D5A-ED1C-43CA-938E-3E56D9B95E26}"/>
              </a:ext>
            </a:extLst>
          </p:cNvPr>
          <p:cNvSpPr/>
          <p:nvPr/>
        </p:nvSpPr>
        <p:spPr>
          <a:xfrm>
            <a:off x="3023585" y="4331811"/>
            <a:ext cx="1312418"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F81FCA8F-FC8F-462C-868C-B5CA50EC4151}"/>
              </a:ext>
            </a:extLst>
          </p:cNvPr>
          <p:cNvSpPr/>
          <p:nvPr/>
        </p:nvSpPr>
        <p:spPr>
          <a:xfrm>
            <a:off x="2285256" y="5022339"/>
            <a:ext cx="738329"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197F7E9C-9529-42C8-B345-9F3489BC77E5}"/>
              </a:ext>
            </a:extLst>
          </p:cNvPr>
          <p:cNvSpPr/>
          <p:nvPr/>
        </p:nvSpPr>
        <p:spPr>
          <a:xfrm>
            <a:off x="8698395" y="118303"/>
            <a:ext cx="1080834"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Monday</a:t>
            </a:r>
            <a:endParaRPr lang="en-AU" dirty="0">
              <a:solidFill>
                <a:schemeClr val="tx1"/>
              </a:solidFill>
            </a:endParaRPr>
          </a:p>
        </p:txBody>
      </p:sp>
      <p:pic>
        <p:nvPicPr>
          <p:cNvPr id="10" name="Picture 9" descr="A pink butterfly with black background&#10;&#10;Description automatically generated">
            <a:extLst>
              <a:ext uri="{FF2B5EF4-FFF2-40B4-BE49-F238E27FC236}">
                <a16:creationId xmlns:a16="http://schemas.microsoft.com/office/drawing/2014/main" id="{6DA21FE3-C121-438A-A5D2-CE4B2F75E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1201" y="0"/>
            <a:ext cx="2851869" cy="2016271"/>
          </a:xfrm>
          <a:prstGeom prst="rect">
            <a:avLst/>
          </a:prstGeom>
        </p:spPr>
      </p:pic>
      <p:pic>
        <p:nvPicPr>
          <p:cNvPr id="13" name="Picture 12" descr="A cartoon sun with a smiling face&#10;&#10;Description automatically generated">
            <a:extLst>
              <a:ext uri="{FF2B5EF4-FFF2-40B4-BE49-F238E27FC236}">
                <a16:creationId xmlns:a16="http://schemas.microsoft.com/office/drawing/2014/main" id="{5CA8BB87-2D6C-455B-8EA4-7569C8E75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473" y="236682"/>
            <a:ext cx="2182327" cy="1542905"/>
          </a:xfrm>
          <a:prstGeom prst="rect">
            <a:avLst/>
          </a:prstGeom>
        </p:spPr>
      </p:pic>
      <p:pic>
        <p:nvPicPr>
          <p:cNvPr id="23" name="Picture 22" descr="A person kneeling on his knees next to a bicycle&#10;&#10;Description automatically generated">
            <a:extLst>
              <a:ext uri="{FF2B5EF4-FFF2-40B4-BE49-F238E27FC236}">
                <a16:creationId xmlns:a16="http://schemas.microsoft.com/office/drawing/2014/main" id="{C73C5DF9-C9AC-46C4-9DBA-32EB4E5530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1417" y="4728760"/>
            <a:ext cx="3011654" cy="2129239"/>
          </a:xfrm>
          <a:prstGeom prst="rect">
            <a:avLst/>
          </a:prstGeom>
        </p:spPr>
      </p:pic>
    </p:spTree>
    <p:extLst>
      <p:ext uri="{BB962C8B-B14F-4D97-AF65-F5344CB8AC3E}">
        <p14:creationId xmlns:p14="http://schemas.microsoft.com/office/powerpoint/2010/main" val="116705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ttern of fish scales&#10;&#10;Description automatically generated">
            <a:extLst>
              <a:ext uri="{FF2B5EF4-FFF2-40B4-BE49-F238E27FC236}">
                <a16:creationId xmlns:a16="http://schemas.microsoft.com/office/drawing/2014/main" id="{9BF023BF-78A4-49A4-BD79-CE4AB5155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5C3CAE06-6E84-4AC6-8F01-EB334F980B3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17" name="Rectangle 16">
            <a:extLst>
              <a:ext uri="{FF2B5EF4-FFF2-40B4-BE49-F238E27FC236}">
                <a16:creationId xmlns:a16="http://schemas.microsoft.com/office/drawing/2014/main" id="{7B9A8474-E05F-40DE-80BD-A31E239B18E4}"/>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Verbs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493809" y="1659285"/>
            <a:ext cx="9042670" cy="4468146"/>
          </a:xfrm>
          <a:prstGeom prst="rect">
            <a:avLst/>
          </a:prstGeom>
          <a:noFill/>
        </p:spPr>
        <p:txBody>
          <a:bodyPr wrap="square" rtlCol="0">
            <a:spAutoFit/>
          </a:bodyPr>
          <a:lstStyle/>
          <a:p>
            <a:r>
              <a:rPr lang="en-AU" sz="3200" dirty="0">
                <a:solidFill>
                  <a:srgbClr val="00B050"/>
                </a:solidFill>
                <a:latin typeface="+mj-lt"/>
              </a:rPr>
              <a:t>Write the sentences in your book and circle the verbs in each sentence. </a:t>
            </a:r>
            <a:endParaRPr lang="en-AU" sz="3200" dirty="0">
              <a:latin typeface="+mj-lt"/>
            </a:endParaRPr>
          </a:p>
          <a:p>
            <a:pPr marL="514350" indent="-514350">
              <a:lnSpc>
                <a:spcPct val="150000"/>
              </a:lnSpc>
              <a:buFont typeface="+mj-lt"/>
              <a:buAutoNum type="arabicPeriod"/>
            </a:pPr>
            <a:r>
              <a:rPr lang="en-AU" sz="3000" dirty="0">
                <a:latin typeface="+mj-lt"/>
              </a:rPr>
              <a:t>The cat pounces on the toy mouse.</a:t>
            </a:r>
          </a:p>
          <a:p>
            <a:pPr marL="514350" indent="-514350">
              <a:lnSpc>
                <a:spcPct val="150000"/>
              </a:lnSpc>
              <a:buFont typeface="+mj-lt"/>
              <a:buAutoNum type="arabicPeriod"/>
            </a:pPr>
            <a:r>
              <a:rPr lang="en-AU" sz="3000" dirty="0">
                <a:latin typeface="+mj-lt"/>
              </a:rPr>
              <a:t>I brush my teeth before bed.</a:t>
            </a:r>
          </a:p>
          <a:p>
            <a:pPr marL="514350" indent="-514350">
              <a:lnSpc>
                <a:spcPct val="150000"/>
              </a:lnSpc>
              <a:buFont typeface="+mj-lt"/>
              <a:buAutoNum type="arabicPeriod"/>
            </a:pPr>
            <a:r>
              <a:rPr lang="en-AU" sz="3000" dirty="0">
                <a:latin typeface="+mj-lt"/>
              </a:rPr>
              <a:t>The rain falls gently from the sky.</a:t>
            </a:r>
          </a:p>
          <a:p>
            <a:pPr marL="514350" indent="-514350">
              <a:lnSpc>
                <a:spcPct val="150000"/>
              </a:lnSpc>
              <a:buFont typeface="+mj-lt"/>
              <a:buAutoNum type="arabicPeriod"/>
            </a:pPr>
            <a:r>
              <a:rPr lang="en-AU" sz="3000" dirty="0">
                <a:latin typeface="+mj-lt"/>
              </a:rPr>
              <a:t>We plant seeds in the garden.</a:t>
            </a:r>
          </a:p>
          <a:p>
            <a:pPr marL="514350" indent="-514350">
              <a:lnSpc>
                <a:spcPct val="150000"/>
              </a:lnSpc>
              <a:buFont typeface="+mj-lt"/>
              <a:buAutoNum type="arabicPeriod"/>
            </a:pPr>
            <a:r>
              <a:rPr lang="en-AU" sz="3000" dirty="0">
                <a:latin typeface="+mj-lt"/>
              </a:rPr>
              <a:t>The train chugs along the tracks every day.</a:t>
            </a:r>
          </a:p>
        </p:txBody>
      </p:sp>
      <p:sp>
        <p:nvSpPr>
          <p:cNvPr id="9" name="Rectangle 8">
            <a:extLst>
              <a:ext uri="{FF2B5EF4-FFF2-40B4-BE49-F238E27FC236}">
                <a16:creationId xmlns:a16="http://schemas.microsoft.com/office/drawing/2014/main" id="{E886532D-77D8-4A40-B33D-DC7DEF8D9EC5}"/>
              </a:ext>
            </a:extLst>
          </p:cNvPr>
          <p:cNvSpPr/>
          <p:nvPr/>
        </p:nvSpPr>
        <p:spPr>
          <a:xfrm>
            <a:off x="70274" y="85777"/>
            <a:ext cx="849005"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You Do</a:t>
            </a:r>
            <a:endParaRPr lang="en-AU" dirty="0">
              <a:solidFill>
                <a:schemeClr val="tx1"/>
              </a:solidFill>
            </a:endParaRPr>
          </a:p>
        </p:txBody>
      </p:sp>
      <p:sp>
        <p:nvSpPr>
          <p:cNvPr id="5" name="Oval 4">
            <a:extLst>
              <a:ext uri="{FF2B5EF4-FFF2-40B4-BE49-F238E27FC236}">
                <a16:creationId xmlns:a16="http://schemas.microsoft.com/office/drawing/2014/main" id="{71D31B80-E0E1-4396-93A4-4578F84571D5}"/>
              </a:ext>
            </a:extLst>
          </p:cNvPr>
          <p:cNvSpPr/>
          <p:nvPr/>
        </p:nvSpPr>
        <p:spPr>
          <a:xfrm>
            <a:off x="2199404" y="2810914"/>
            <a:ext cx="1508403"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30FCA25F-F37B-4C9C-B7D7-C53C4645B8DB}"/>
              </a:ext>
            </a:extLst>
          </p:cNvPr>
          <p:cNvSpPr/>
          <p:nvPr/>
        </p:nvSpPr>
        <p:spPr>
          <a:xfrm>
            <a:off x="1275325" y="3480081"/>
            <a:ext cx="924079" cy="5321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86360C9F-098F-4007-A834-CB62A46BB565}"/>
              </a:ext>
            </a:extLst>
          </p:cNvPr>
          <p:cNvSpPr/>
          <p:nvPr/>
        </p:nvSpPr>
        <p:spPr>
          <a:xfrm>
            <a:off x="2408705" y="4122007"/>
            <a:ext cx="738329"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48667D5A-ED1C-43CA-938E-3E56D9B95E26}"/>
              </a:ext>
            </a:extLst>
          </p:cNvPr>
          <p:cNvSpPr/>
          <p:nvPr/>
        </p:nvSpPr>
        <p:spPr>
          <a:xfrm>
            <a:off x="1670376" y="4855825"/>
            <a:ext cx="924079"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F81FCA8F-FC8F-462C-868C-B5CA50EC4151}"/>
              </a:ext>
            </a:extLst>
          </p:cNvPr>
          <p:cNvSpPr/>
          <p:nvPr/>
        </p:nvSpPr>
        <p:spPr>
          <a:xfrm>
            <a:off x="2584440" y="5492459"/>
            <a:ext cx="924079"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197F7E9C-9529-42C8-B345-9F3489BC77E5}"/>
              </a:ext>
            </a:extLst>
          </p:cNvPr>
          <p:cNvSpPr/>
          <p:nvPr/>
        </p:nvSpPr>
        <p:spPr>
          <a:xfrm>
            <a:off x="8698395" y="118303"/>
            <a:ext cx="1080834"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Monday</a:t>
            </a:r>
            <a:endParaRPr lang="en-AU" dirty="0">
              <a:solidFill>
                <a:schemeClr val="tx1"/>
              </a:solidFill>
            </a:endParaRPr>
          </a:p>
        </p:txBody>
      </p:sp>
      <p:pic>
        <p:nvPicPr>
          <p:cNvPr id="10" name="Picture 9" descr="A cartoon train with smoke coming out of the engine&#10;&#10;Description automatically generated">
            <a:extLst>
              <a:ext uri="{FF2B5EF4-FFF2-40B4-BE49-F238E27FC236}">
                <a16:creationId xmlns:a16="http://schemas.microsoft.com/office/drawing/2014/main" id="{7F879337-5AF6-4DCF-A713-7933C353B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227" y="-479062"/>
            <a:ext cx="3563547" cy="2519428"/>
          </a:xfrm>
          <a:prstGeom prst="rect">
            <a:avLst/>
          </a:prstGeom>
        </p:spPr>
      </p:pic>
      <p:pic>
        <p:nvPicPr>
          <p:cNvPr id="13" name="Picture 12" descr="A cartoon of a child brushing her teeth&#10;&#10;Description automatically generated">
            <a:extLst>
              <a:ext uri="{FF2B5EF4-FFF2-40B4-BE49-F238E27FC236}">
                <a16:creationId xmlns:a16="http://schemas.microsoft.com/office/drawing/2014/main" id="{18D3CD63-AC93-4C36-B824-4604BE89A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242" y="105567"/>
            <a:ext cx="2085293" cy="1474302"/>
          </a:xfrm>
          <a:prstGeom prst="rect">
            <a:avLst/>
          </a:prstGeom>
        </p:spPr>
      </p:pic>
      <p:pic>
        <p:nvPicPr>
          <p:cNvPr id="23" name="Picture 22" descr="A group of potted plants and a shovel on a wooden crate&#10;&#10;Description automatically generated">
            <a:extLst>
              <a:ext uri="{FF2B5EF4-FFF2-40B4-BE49-F238E27FC236}">
                <a16:creationId xmlns:a16="http://schemas.microsoft.com/office/drawing/2014/main" id="{E9C78631-509C-4EB8-9BE3-3F75D0D55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2737" y="4998354"/>
            <a:ext cx="2630333" cy="1859645"/>
          </a:xfrm>
          <a:prstGeom prst="rect">
            <a:avLst/>
          </a:prstGeom>
        </p:spPr>
      </p:pic>
    </p:spTree>
    <p:extLst>
      <p:ext uri="{BB962C8B-B14F-4D97-AF65-F5344CB8AC3E}">
        <p14:creationId xmlns:p14="http://schemas.microsoft.com/office/powerpoint/2010/main" val="145840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pattern with dots and lines&#10;&#10;Description automatically generated">
            <a:extLst>
              <a:ext uri="{FF2B5EF4-FFF2-40B4-BE49-F238E27FC236}">
                <a16:creationId xmlns:a16="http://schemas.microsoft.com/office/drawing/2014/main" id="{700932EE-8610-43A8-B61F-449745EAC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pic>
        <p:nvPicPr>
          <p:cNvPr id="36" name="Picture 35" descr="A black background with a black square&#10;&#10;Description automatically generated with medium confidence">
            <a:extLst>
              <a:ext uri="{FF2B5EF4-FFF2-40B4-BE49-F238E27FC236}">
                <a16:creationId xmlns:a16="http://schemas.microsoft.com/office/drawing/2014/main" id="{02C36C0D-BC93-4836-B13C-EC39C288CA1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
        <p:nvSpPr>
          <p:cNvPr id="37" name="Rectangle 36">
            <a:extLst>
              <a:ext uri="{FF2B5EF4-FFF2-40B4-BE49-F238E27FC236}">
                <a16:creationId xmlns:a16="http://schemas.microsoft.com/office/drawing/2014/main" id="{091D696C-BE3A-4687-97DD-7EB5A17BB253}"/>
              </a:ext>
            </a:extLst>
          </p:cNvPr>
          <p:cNvSpPr/>
          <p:nvPr/>
        </p:nvSpPr>
        <p:spPr>
          <a:xfrm>
            <a:off x="428625" y="359055"/>
            <a:ext cx="9048750" cy="6139889"/>
          </a:xfrm>
          <a:prstGeom prst="rect">
            <a:avLst/>
          </a:prstGeom>
          <a:solidFill>
            <a:schemeClr val="bg1"/>
          </a:solidFill>
          <a:ln w="19050">
            <a:solidFill>
              <a:schemeClr val="tx1"/>
            </a:solidFill>
            <a:prstDash val="lg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Verbs</a:t>
            </a:r>
          </a:p>
        </p:txBody>
      </p:sp>
      <p:sp>
        <p:nvSpPr>
          <p:cNvPr id="3" name="TextBox 2">
            <a:extLst>
              <a:ext uri="{FF2B5EF4-FFF2-40B4-BE49-F238E27FC236}">
                <a16:creationId xmlns:a16="http://schemas.microsoft.com/office/drawing/2014/main" id="{81BD4FDC-A709-9FCA-56A2-E34BD625EAFE}"/>
              </a:ext>
            </a:extLst>
          </p:cNvPr>
          <p:cNvSpPr txBox="1"/>
          <p:nvPr/>
        </p:nvSpPr>
        <p:spPr>
          <a:xfrm>
            <a:off x="505129" y="1334370"/>
            <a:ext cx="9042670" cy="1200329"/>
          </a:xfrm>
          <a:prstGeom prst="rect">
            <a:avLst/>
          </a:prstGeom>
          <a:noFill/>
        </p:spPr>
        <p:txBody>
          <a:bodyPr wrap="square" rtlCol="0">
            <a:spAutoFit/>
          </a:bodyPr>
          <a:lstStyle/>
          <a:p>
            <a:r>
              <a:rPr lang="en-AU" sz="2400" dirty="0">
                <a:latin typeface="+mj-lt"/>
              </a:rPr>
              <a:t>Work with a partner and choose the words that are verbs. </a:t>
            </a:r>
            <a:r>
              <a:rPr lang="en-AU" sz="2400" b="1" u="sng" dirty="0">
                <a:latin typeface="+mj-lt"/>
              </a:rPr>
              <a:t>Not all words are verbs, so choose wisely!</a:t>
            </a:r>
          </a:p>
          <a:p>
            <a:endParaRPr lang="en-AU" sz="2400" dirty="0">
              <a:latin typeface="+mj-lt"/>
            </a:endParaRPr>
          </a:p>
        </p:txBody>
      </p:sp>
      <p:sp>
        <p:nvSpPr>
          <p:cNvPr id="15" name="Rectangle 14">
            <a:extLst>
              <a:ext uri="{FF2B5EF4-FFF2-40B4-BE49-F238E27FC236}">
                <a16:creationId xmlns:a16="http://schemas.microsoft.com/office/drawing/2014/main" id="{2AB61F2E-64D9-4E5F-A4E8-AB9E37286091}"/>
              </a:ext>
            </a:extLst>
          </p:cNvPr>
          <p:cNvSpPr/>
          <p:nvPr/>
        </p:nvSpPr>
        <p:spPr>
          <a:xfrm>
            <a:off x="70274" y="85777"/>
            <a:ext cx="835247"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Do</a:t>
            </a:r>
            <a:endParaRPr lang="en-AU" dirty="0">
              <a:solidFill>
                <a:schemeClr val="tx1"/>
              </a:solidFill>
            </a:endParaRPr>
          </a:p>
        </p:txBody>
      </p:sp>
      <p:sp>
        <p:nvSpPr>
          <p:cNvPr id="16" name="Rectangle 15">
            <a:extLst>
              <a:ext uri="{FF2B5EF4-FFF2-40B4-BE49-F238E27FC236}">
                <a16:creationId xmlns:a16="http://schemas.microsoft.com/office/drawing/2014/main" id="{2B786211-08CE-48C0-8C7E-6A2262FEBACD}"/>
              </a:ext>
            </a:extLst>
          </p:cNvPr>
          <p:cNvSpPr/>
          <p:nvPr/>
        </p:nvSpPr>
        <p:spPr>
          <a:xfrm>
            <a:off x="8620217" y="118303"/>
            <a:ext cx="1159012" cy="3728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Tuesday</a:t>
            </a:r>
            <a:endParaRPr lang="en-AU" dirty="0">
              <a:solidFill>
                <a:schemeClr val="tx1"/>
              </a:solidFill>
            </a:endParaRPr>
          </a:p>
        </p:txBody>
      </p:sp>
      <p:sp>
        <p:nvSpPr>
          <p:cNvPr id="12" name="TextBox 11">
            <a:extLst>
              <a:ext uri="{FF2B5EF4-FFF2-40B4-BE49-F238E27FC236}">
                <a16:creationId xmlns:a16="http://schemas.microsoft.com/office/drawing/2014/main" id="{A3BE55D5-5021-4367-8815-EEF39BEA4CC0}"/>
              </a:ext>
            </a:extLst>
          </p:cNvPr>
          <p:cNvSpPr txBox="1"/>
          <p:nvPr/>
        </p:nvSpPr>
        <p:spPr>
          <a:xfrm>
            <a:off x="602194" y="2491483"/>
            <a:ext cx="8701612" cy="3693319"/>
          </a:xfrm>
          <a:prstGeom prst="rect">
            <a:avLst/>
          </a:prstGeom>
          <a:noFill/>
          <a:ln w="28575">
            <a:solidFill>
              <a:schemeClr val="tx1"/>
            </a:solidFill>
          </a:ln>
        </p:spPr>
        <p:txBody>
          <a:bodyPr wrap="square" rtlCol="0">
            <a:spAutoFit/>
          </a:bodyPr>
          <a:lstStyle/>
          <a:p>
            <a:pPr>
              <a:lnSpc>
                <a:spcPct val="250000"/>
              </a:lnSpc>
            </a:pPr>
            <a:r>
              <a:rPr lang="en-AU" sz="2800" dirty="0">
                <a:latin typeface="+mj-lt"/>
              </a:rPr>
              <a:t>Mouse  </a:t>
            </a:r>
            <a:r>
              <a:rPr lang="en-AU" sz="2800" dirty="0">
                <a:solidFill>
                  <a:srgbClr val="00B050"/>
                </a:solidFill>
                <a:latin typeface="+mj-lt"/>
              </a:rPr>
              <a:t>|</a:t>
            </a:r>
            <a:r>
              <a:rPr lang="en-AU" sz="2800" dirty="0">
                <a:latin typeface="+mj-lt"/>
              </a:rPr>
              <a:t>  Cat  </a:t>
            </a:r>
            <a:r>
              <a:rPr lang="en-AU" sz="2800" dirty="0">
                <a:solidFill>
                  <a:srgbClr val="00B050"/>
                </a:solidFill>
                <a:latin typeface="+mj-lt"/>
              </a:rPr>
              <a:t>|</a:t>
            </a:r>
            <a:r>
              <a:rPr lang="en-AU" sz="2800" dirty="0">
                <a:latin typeface="+mj-lt"/>
              </a:rPr>
              <a:t>  Sleep  </a:t>
            </a:r>
            <a:r>
              <a:rPr lang="en-AU" sz="2800" dirty="0">
                <a:solidFill>
                  <a:srgbClr val="00B050"/>
                </a:solidFill>
                <a:latin typeface="+mj-lt"/>
              </a:rPr>
              <a:t>|</a:t>
            </a:r>
            <a:r>
              <a:rPr lang="en-AU" sz="2800" dirty="0">
                <a:latin typeface="+mj-lt"/>
              </a:rPr>
              <a:t>  Run  </a:t>
            </a:r>
            <a:r>
              <a:rPr lang="en-AU" sz="2800" dirty="0">
                <a:solidFill>
                  <a:srgbClr val="00B050"/>
                </a:solidFill>
                <a:latin typeface="+mj-lt"/>
              </a:rPr>
              <a:t>|</a:t>
            </a:r>
            <a:r>
              <a:rPr lang="en-AU" sz="2800" dirty="0">
                <a:latin typeface="+mj-lt"/>
              </a:rPr>
              <a:t>  Yellow  </a:t>
            </a:r>
            <a:r>
              <a:rPr lang="en-AU" sz="2800" dirty="0">
                <a:solidFill>
                  <a:srgbClr val="00B050"/>
                </a:solidFill>
                <a:latin typeface="+mj-lt"/>
              </a:rPr>
              <a:t>|</a:t>
            </a:r>
            <a:r>
              <a:rPr lang="en-AU" sz="2800" dirty="0">
                <a:latin typeface="+mj-lt"/>
              </a:rPr>
              <a:t>  Car  </a:t>
            </a:r>
            <a:r>
              <a:rPr lang="en-AU" sz="2800" dirty="0">
                <a:solidFill>
                  <a:srgbClr val="00B050"/>
                </a:solidFill>
                <a:latin typeface="+mj-lt"/>
              </a:rPr>
              <a:t>|</a:t>
            </a:r>
            <a:r>
              <a:rPr lang="en-AU" sz="2800" dirty="0">
                <a:latin typeface="+mj-lt"/>
              </a:rPr>
              <a:t>  Eat  </a:t>
            </a:r>
            <a:r>
              <a:rPr lang="en-AU" sz="2800" dirty="0">
                <a:solidFill>
                  <a:srgbClr val="00B050"/>
                </a:solidFill>
                <a:latin typeface="+mj-lt"/>
              </a:rPr>
              <a:t>|</a:t>
            </a:r>
            <a:r>
              <a:rPr lang="en-AU" sz="2800" dirty="0">
                <a:latin typeface="+mj-lt"/>
              </a:rPr>
              <a:t>  Play  </a:t>
            </a:r>
            <a:r>
              <a:rPr lang="en-AU" sz="2800" dirty="0">
                <a:solidFill>
                  <a:srgbClr val="00B050"/>
                </a:solidFill>
                <a:latin typeface="+mj-lt"/>
              </a:rPr>
              <a:t>|</a:t>
            </a:r>
            <a:r>
              <a:rPr lang="en-AU" sz="2800" dirty="0">
                <a:latin typeface="+mj-lt"/>
              </a:rPr>
              <a:t>  Read  </a:t>
            </a:r>
            <a:r>
              <a:rPr lang="en-AU" sz="2800" dirty="0">
                <a:solidFill>
                  <a:srgbClr val="00B050"/>
                </a:solidFill>
                <a:latin typeface="+mj-lt"/>
              </a:rPr>
              <a:t>|</a:t>
            </a:r>
            <a:r>
              <a:rPr lang="en-AU" sz="2800" dirty="0">
                <a:latin typeface="+mj-lt"/>
              </a:rPr>
              <a:t>  Dolly  </a:t>
            </a:r>
            <a:r>
              <a:rPr lang="en-AU" sz="2800" dirty="0">
                <a:solidFill>
                  <a:srgbClr val="00B050"/>
                </a:solidFill>
                <a:latin typeface="+mj-lt"/>
              </a:rPr>
              <a:t>|</a:t>
            </a:r>
            <a:r>
              <a:rPr lang="en-AU" sz="2800" dirty="0">
                <a:latin typeface="+mj-lt"/>
              </a:rPr>
              <a:t>  Student  </a:t>
            </a:r>
            <a:r>
              <a:rPr lang="en-AU" sz="2800" dirty="0">
                <a:solidFill>
                  <a:srgbClr val="00B050"/>
                </a:solidFill>
                <a:latin typeface="+mj-lt"/>
              </a:rPr>
              <a:t>|</a:t>
            </a:r>
            <a:r>
              <a:rPr lang="en-AU" sz="2800" dirty="0">
                <a:latin typeface="+mj-lt"/>
              </a:rPr>
              <a:t>  Toy  </a:t>
            </a:r>
            <a:r>
              <a:rPr lang="en-AU" sz="2800" dirty="0">
                <a:solidFill>
                  <a:srgbClr val="00B050"/>
                </a:solidFill>
                <a:latin typeface="+mj-lt"/>
              </a:rPr>
              <a:t>|</a:t>
            </a:r>
            <a:r>
              <a:rPr lang="en-AU" sz="2800" dirty="0">
                <a:latin typeface="+mj-lt"/>
              </a:rPr>
              <a:t>  Nose </a:t>
            </a:r>
            <a:r>
              <a:rPr lang="en-AU" sz="2800" dirty="0">
                <a:solidFill>
                  <a:srgbClr val="00B050"/>
                </a:solidFill>
                <a:latin typeface="+mj-lt"/>
              </a:rPr>
              <a:t> |  </a:t>
            </a:r>
            <a:r>
              <a:rPr lang="en-AU" sz="2800" dirty="0">
                <a:latin typeface="+mj-lt"/>
              </a:rPr>
              <a:t>Try  </a:t>
            </a:r>
            <a:r>
              <a:rPr lang="en-AU" sz="2800" dirty="0">
                <a:solidFill>
                  <a:srgbClr val="00B050"/>
                </a:solidFill>
                <a:latin typeface="+mj-lt"/>
              </a:rPr>
              <a:t>|</a:t>
            </a:r>
            <a:r>
              <a:rPr lang="en-AU" sz="2800" dirty="0">
                <a:latin typeface="+mj-lt"/>
              </a:rPr>
              <a:t>  Sad  </a:t>
            </a:r>
            <a:r>
              <a:rPr lang="en-AU" sz="2800" dirty="0">
                <a:solidFill>
                  <a:srgbClr val="00B050"/>
                </a:solidFill>
                <a:latin typeface="+mj-lt"/>
              </a:rPr>
              <a:t>|</a:t>
            </a:r>
            <a:r>
              <a:rPr lang="en-AU" sz="2800" dirty="0">
                <a:latin typeface="+mj-lt"/>
              </a:rPr>
              <a:t>  Dolphin  </a:t>
            </a:r>
            <a:r>
              <a:rPr lang="en-AU" sz="2800" dirty="0">
                <a:solidFill>
                  <a:srgbClr val="00B050"/>
                </a:solidFill>
                <a:latin typeface="+mj-lt"/>
              </a:rPr>
              <a:t>|</a:t>
            </a:r>
            <a:r>
              <a:rPr lang="en-AU" sz="2800" dirty="0">
                <a:latin typeface="+mj-lt"/>
              </a:rPr>
              <a:t>  Dog  </a:t>
            </a:r>
            <a:r>
              <a:rPr lang="en-AU" sz="2800" dirty="0">
                <a:solidFill>
                  <a:srgbClr val="00B050"/>
                </a:solidFill>
                <a:latin typeface="+mj-lt"/>
              </a:rPr>
              <a:t>|</a:t>
            </a:r>
            <a:r>
              <a:rPr lang="en-AU" sz="2800" dirty="0">
                <a:latin typeface="+mj-lt"/>
              </a:rPr>
              <a:t>  Chair  </a:t>
            </a:r>
            <a:r>
              <a:rPr lang="en-AU" sz="2800" dirty="0">
                <a:solidFill>
                  <a:srgbClr val="00B050"/>
                </a:solidFill>
                <a:latin typeface="+mj-lt"/>
              </a:rPr>
              <a:t>|</a:t>
            </a:r>
            <a:r>
              <a:rPr lang="en-AU" sz="2800" dirty="0">
                <a:latin typeface="+mj-lt"/>
              </a:rPr>
              <a:t>  Cook  </a:t>
            </a:r>
            <a:r>
              <a:rPr lang="en-AU" sz="2800" dirty="0">
                <a:solidFill>
                  <a:srgbClr val="00B050"/>
                </a:solidFill>
                <a:latin typeface="+mj-lt"/>
              </a:rPr>
              <a:t>|</a:t>
            </a:r>
            <a:r>
              <a:rPr lang="en-AU" sz="2800" dirty="0">
                <a:latin typeface="+mj-lt"/>
              </a:rPr>
              <a:t>  Bake  </a:t>
            </a:r>
            <a:r>
              <a:rPr lang="en-AU" sz="2800" dirty="0">
                <a:solidFill>
                  <a:srgbClr val="00B050"/>
                </a:solidFill>
                <a:latin typeface="+mj-lt"/>
              </a:rPr>
              <a:t>|</a:t>
            </a:r>
            <a:r>
              <a:rPr lang="en-AU" sz="2800" dirty="0">
                <a:latin typeface="+mj-lt"/>
              </a:rPr>
              <a:t>  Study</a:t>
            </a:r>
          </a:p>
          <a:p>
            <a:endParaRPr lang="en-AU" sz="2400" dirty="0">
              <a:latin typeface="+mj-lt"/>
            </a:endParaRPr>
          </a:p>
        </p:txBody>
      </p:sp>
      <p:sp>
        <p:nvSpPr>
          <p:cNvPr id="14" name="Oval 13">
            <a:extLst>
              <a:ext uri="{FF2B5EF4-FFF2-40B4-BE49-F238E27FC236}">
                <a16:creationId xmlns:a16="http://schemas.microsoft.com/office/drawing/2014/main" id="{EB1255BC-5F0C-4105-B5E2-1252B400E6CC}"/>
              </a:ext>
            </a:extLst>
          </p:cNvPr>
          <p:cNvSpPr/>
          <p:nvPr/>
        </p:nvSpPr>
        <p:spPr>
          <a:xfrm>
            <a:off x="2891143" y="2912515"/>
            <a:ext cx="1031344"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3BA179E7-2DCD-4284-88C6-48A00306AB43}"/>
              </a:ext>
            </a:extLst>
          </p:cNvPr>
          <p:cNvSpPr/>
          <p:nvPr/>
        </p:nvSpPr>
        <p:spPr>
          <a:xfrm>
            <a:off x="4195376" y="2929666"/>
            <a:ext cx="909273"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246B399E-9A15-4F92-A892-6AF6214E2BCB}"/>
              </a:ext>
            </a:extLst>
          </p:cNvPr>
          <p:cNvSpPr/>
          <p:nvPr/>
        </p:nvSpPr>
        <p:spPr>
          <a:xfrm>
            <a:off x="7609569" y="2927547"/>
            <a:ext cx="724896"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AF4E0B68-0E95-4834-8090-BDC0C42A78DB}"/>
              </a:ext>
            </a:extLst>
          </p:cNvPr>
          <p:cNvSpPr/>
          <p:nvPr/>
        </p:nvSpPr>
        <p:spPr>
          <a:xfrm>
            <a:off x="649646" y="4005945"/>
            <a:ext cx="735187"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DB972219-F031-439C-B2EE-7C18598665BA}"/>
              </a:ext>
            </a:extLst>
          </p:cNvPr>
          <p:cNvSpPr/>
          <p:nvPr/>
        </p:nvSpPr>
        <p:spPr>
          <a:xfrm>
            <a:off x="7796271" y="4005946"/>
            <a:ext cx="724896"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4C6236BC-4FA2-4570-B8EF-637E3844A7E5}"/>
              </a:ext>
            </a:extLst>
          </p:cNvPr>
          <p:cNvSpPr/>
          <p:nvPr/>
        </p:nvSpPr>
        <p:spPr>
          <a:xfrm>
            <a:off x="5463239" y="5091582"/>
            <a:ext cx="944366"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698F7605-18FB-4DDA-907A-4B52CDA3F03A}"/>
              </a:ext>
            </a:extLst>
          </p:cNvPr>
          <p:cNvSpPr/>
          <p:nvPr/>
        </p:nvSpPr>
        <p:spPr>
          <a:xfrm>
            <a:off x="6635044" y="5043364"/>
            <a:ext cx="944366"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37E35FE1-6640-42AE-A03D-8EC7A0834C01}"/>
              </a:ext>
            </a:extLst>
          </p:cNvPr>
          <p:cNvSpPr/>
          <p:nvPr/>
        </p:nvSpPr>
        <p:spPr>
          <a:xfrm>
            <a:off x="7860792" y="5081857"/>
            <a:ext cx="944367"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623AB86C-1684-417E-95E1-680E781F200A}"/>
              </a:ext>
            </a:extLst>
          </p:cNvPr>
          <p:cNvSpPr/>
          <p:nvPr/>
        </p:nvSpPr>
        <p:spPr>
          <a:xfrm>
            <a:off x="1706168" y="4036301"/>
            <a:ext cx="841723" cy="6036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4646AB13-83AD-4B43-9231-DFE8DE75B3A6}"/>
              </a:ext>
            </a:extLst>
          </p:cNvPr>
          <p:cNvSpPr txBox="1"/>
          <p:nvPr/>
        </p:nvSpPr>
        <p:spPr>
          <a:xfrm>
            <a:off x="2342521" y="2140859"/>
            <a:ext cx="5220957" cy="400110"/>
          </a:xfrm>
          <a:prstGeom prst="rect">
            <a:avLst/>
          </a:prstGeom>
          <a:noFill/>
        </p:spPr>
        <p:txBody>
          <a:bodyPr wrap="square" rtlCol="0">
            <a:spAutoFit/>
          </a:bodyPr>
          <a:lstStyle/>
          <a:p>
            <a:r>
              <a:rPr lang="en-AU" sz="2000" dirty="0">
                <a:solidFill>
                  <a:srgbClr val="00B050"/>
                </a:solidFill>
                <a:latin typeface="+mj-lt"/>
              </a:rPr>
              <a:t>Tip! Put ‘to’ in front of the word if you’re unsure.</a:t>
            </a:r>
          </a:p>
        </p:txBody>
      </p:sp>
      <p:pic>
        <p:nvPicPr>
          <p:cNvPr id="10" name="Picture 9" descr="A cartoon of a child writing on a book&#10;&#10;Description automatically generated">
            <a:extLst>
              <a:ext uri="{FF2B5EF4-FFF2-40B4-BE49-F238E27FC236}">
                <a16:creationId xmlns:a16="http://schemas.microsoft.com/office/drawing/2014/main" id="{827E3BED-E7DB-4807-8F5B-F3CF6A61C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640" y="-70243"/>
            <a:ext cx="2285342" cy="1615737"/>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00C63AA0-E810-434C-B807-C9061C5BDE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465" y="5819696"/>
            <a:ext cx="1468606" cy="1038304"/>
          </a:xfrm>
          <a:prstGeom prst="rect">
            <a:avLst/>
          </a:prstGeom>
        </p:spPr>
      </p:pic>
      <p:pic>
        <p:nvPicPr>
          <p:cNvPr id="20" name="Picture 19" descr="A cartoon of a child sleeping on a bed&#10;&#10;Description automatically generated">
            <a:extLst>
              <a:ext uri="{FF2B5EF4-FFF2-40B4-BE49-F238E27FC236}">
                <a16:creationId xmlns:a16="http://schemas.microsoft.com/office/drawing/2014/main" id="{DD266F1C-86A9-4BDD-BFAE-84EB042FEC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991" y="-17182"/>
            <a:ext cx="2285341" cy="1615736"/>
          </a:xfrm>
          <a:prstGeom prst="rect">
            <a:avLst/>
          </a:prstGeom>
        </p:spPr>
      </p:pic>
    </p:spTree>
    <p:extLst>
      <p:ext uri="{BB962C8B-B14F-4D97-AF65-F5344CB8AC3E}">
        <p14:creationId xmlns:p14="http://schemas.microsoft.com/office/powerpoint/2010/main" val="241087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24" grpId="0" animBg="1"/>
      <p:bldP spid="26" grpId="0" animBg="1"/>
      <p:bldP spid="28" grpId="0" animBg="1"/>
      <p:bldP spid="30" grpId="0" animBg="1"/>
      <p:bldP spid="32" grpId="0" animBg="1"/>
      <p:bldP spid="33" grpId="0" animBg="1"/>
      <p:bldP spid="2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9034</TotalTime>
  <Words>954</Words>
  <Application>Microsoft Office PowerPoint</Application>
  <PresentationFormat>A4 Paper (210x297 mm)</PresentationFormat>
  <Paragraphs>117</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Eaves</dc:creator>
  <cp:lastModifiedBy>EAVES Cameron [Wattle Grove Primary School]</cp:lastModifiedBy>
  <cp:revision>221</cp:revision>
  <dcterms:created xsi:type="dcterms:W3CDTF">2020-06-30T21:06:36Z</dcterms:created>
  <dcterms:modified xsi:type="dcterms:W3CDTF">2024-04-07T02:29:37Z</dcterms:modified>
</cp:coreProperties>
</file>