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6" r:id="rId2"/>
    <p:sldId id="283" r:id="rId3"/>
    <p:sldId id="297" r:id="rId4"/>
    <p:sldId id="312" r:id="rId5"/>
    <p:sldId id="317" r:id="rId6"/>
    <p:sldId id="313" r:id="rId7"/>
    <p:sldId id="319" r:id="rId8"/>
    <p:sldId id="314" r:id="rId9"/>
    <p:sldId id="315" r:id="rId10"/>
    <p:sldId id="316" r:id="rId11"/>
    <p:sldId id="318" r:id="rId12"/>
    <p:sldId id="311" r:id="rId13"/>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3977"/>
    <a:srgbClr val="9917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43" autoAdjust="0"/>
    <p:restoredTop sz="94660"/>
  </p:normalViewPr>
  <p:slideViewPr>
    <p:cSldViewPr snapToGrid="0">
      <p:cViewPr varScale="1">
        <p:scale>
          <a:sx n="85" d="100"/>
          <a:sy n="85" d="100"/>
        </p:scale>
        <p:origin x="1205" y="53"/>
      </p:cViewPr>
      <p:guideLst>
        <p:guide orient="horz" pos="2160"/>
        <p:guide pos="312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50488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cartoon of a forest at night&#10;&#10;Description automatically generated">
            <a:extLst>
              <a:ext uri="{FF2B5EF4-FFF2-40B4-BE49-F238E27FC236}">
                <a16:creationId xmlns:a16="http://schemas.microsoft.com/office/drawing/2014/main" id="{2DFA124F-4AB2-415A-8202-98ADBB5352C7}"/>
              </a:ext>
            </a:extLst>
          </p:cNvPr>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9982" y="5960"/>
            <a:ext cx="9886036" cy="6846080"/>
          </a:xfrm>
          <a:prstGeom prst="rect">
            <a:avLst/>
          </a:prstGeom>
        </p:spPr>
      </p:pic>
      <p:pic>
        <p:nvPicPr>
          <p:cNvPr id="12" name="Picture 11" descr="A black background with white text&#10;&#10;Description automatically generated">
            <a:extLst>
              <a:ext uri="{FF2B5EF4-FFF2-40B4-BE49-F238E27FC236}">
                <a16:creationId xmlns:a16="http://schemas.microsoft.com/office/drawing/2014/main" id="{AF71D8AC-CA78-4ECC-8148-B9EACA0DD064}"/>
              </a:ext>
            </a:extLst>
          </p:cNvPr>
          <p:cNvPicPr>
            <a:picLocks noChangeAspect="1"/>
          </p:cNvPicPr>
          <p:nvPr userDrawn="1"/>
        </p:nvPicPr>
        <p:blipFill>
          <a:blip r:embed="rId4">
            <a:alphaModFix amt="35000"/>
            <a:extLst>
              <a:ext uri="{28A0092B-C50C-407E-A947-70E740481C1C}">
                <a14:useLocalDpi xmlns:a14="http://schemas.microsoft.com/office/drawing/2010/main" val="0"/>
              </a:ext>
            </a:extLst>
          </a:blip>
          <a:stretch>
            <a:fillRect/>
          </a:stretch>
        </p:blipFill>
        <p:spPr>
          <a:xfrm>
            <a:off x="0" y="6590959"/>
            <a:ext cx="1313895" cy="261081"/>
          </a:xfrm>
          <a:prstGeom prst="rect">
            <a:avLst/>
          </a:prstGeom>
        </p:spPr>
      </p:pic>
    </p:spTree>
    <p:extLst>
      <p:ext uri="{BB962C8B-B14F-4D97-AF65-F5344CB8AC3E}">
        <p14:creationId xmlns:p14="http://schemas.microsoft.com/office/powerpoint/2010/main" val="3195595840"/>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3.png"/><Relationship Id="rId7"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5.png"/><Relationship Id="rId10" Type="http://schemas.openxmlformats.org/officeDocument/2006/relationships/image" Target="../media/image7.png"/><Relationship Id="rId4" Type="http://schemas.openxmlformats.org/officeDocument/2006/relationships/image" Target="../media/image14.pn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791FFB-760D-489C-AE2C-1D53FE008AF7}"/>
              </a:ext>
            </a:extLst>
          </p:cNvPr>
          <p:cNvSpPr/>
          <p:nvPr/>
        </p:nvSpPr>
        <p:spPr>
          <a:xfrm>
            <a:off x="1166674" y="2113489"/>
            <a:ext cx="7572652" cy="2072363"/>
          </a:xfrm>
          <a:prstGeom prst="rect">
            <a:avLst/>
          </a:prstGeom>
          <a:solidFill>
            <a:schemeClr val="bg1"/>
          </a:solidFill>
          <a:ln w="28575">
            <a:solidFill>
              <a:schemeClr val="tx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TextBox 24">
            <a:extLst>
              <a:ext uri="{FF2B5EF4-FFF2-40B4-BE49-F238E27FC236}">
                <a16:creationId xmlns:a16="http://schemas.microsoft.com/office/drawing/2014/main" id="{FDD9136A-E37D-C183-6E1A-90D4ED2F0B3F}"/>
              </a:ext>
            </a:extLst>
          </p:cNvPr>
          <p:cNvSpPr txBox="1"/>
          <p:nvPr/>
        </p:nvSpPr>
        <p:spPr>
          <a:xfrm>
            <a:off x="1166673" y="2113489"/>
            <a:ext cx="7572652" cy="1938992"/>
          </a:xfrm>
          <a:prstGeom prst="rect">
            <a:avLst/>
          </a:prstGeom>
          <a:noFill/>
        </p:spPr>
        <p:txBody>
          <a:bodyPr wrap="square" rtlCol="0">
            <a:spAutoFit/>
          </a:bodyPr>
          <a:lstStyle/>
          <a:p>
            <a:pPr algn="ctr"/>
            <a:r>
              <a:rPr lang="en-AU" sz="6000" b="1" dirty="0">
                <a:latin typeface="Comic Sans MS" panose="030F0702030302020204" pitchFamily="66" charset="0"/>
              </a:rPr>
              <a:t>Setting The Scene</a:t>
            </a:r>
          </a:p>
          <a:p>
            <a:pPr algn="ctr"/>
            <a:r>
              <a:rPr lang="en-AU" sz="6000" b="1" dirty="0">
                <a:latin typeface="Comic Sans MS" panose="030F0702030302020204" pitchFamily="66" charset="0"/>
              </a:rPr>
              <a:t> </a:t>
            </a:r>
            <a:r>
              <a:rPr lang="en-AU" sz="3600" b="1" dirty="0">
                <a:latin typeface="Comic Sans MS" panose="030F0702030302020204" pitchFamily="66" charset="0"/>
              </a:rPr>
              <a:t>with the 5 Senses</a:t>
            </a:r>
            <a:endParaRPr lang="en-AU" sz="6000" b="1" dirty="0">
              <a:latin typeface="Comic Sans MS" panose="030F0702030302020204" pitchFamily="66" charset="0"/>
            </a:endParaRPr>
          </a:p>
        </p:txBody>
      </p:sp>
      <p:pic>
        <p:nvPicPr>
          <p:cNvPr id="10" name="Picture 9" descr="A cartoon of a child with a magnifying glass&#10;&#10;Description automatically generated">
            <a:extLst>
              <a:ext uri="{FF2B5EF4-FFF2-40B4-BE49-F238E27FC236}">
                <a16:creationId xmlns:a16="http://schemas.microsoft.com/office/drawing/2014/main" id="{5E8EBD0A-D4C3-416F-967C-32A70C02BC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1743" y="3034483"/>
            <a:ext cx="2443047" cy="1727234"/>
          </a:xfrm>
          <a:prstGeom prst="rect">
            <a:avLst/>
          </a:prstGeom>
        </p:spPr>
      </p:pic>
      <p:pic>
        <p:nvPicPr>
          <p:cNvPr id="11" name="Picture 10" descr="A cartoon of a child with a cactus&#10;&#10;Description automatically generated">
            <a:extLst>
              <a:ext uri="{FF2B5EF4-FFF2-40B4-BE49-F238E27FC236}">
                <a16:creationId xmlns:a16="http://schemas.microsoft.com/office/drawing/2014/main" id="{6F1F4095-6F40-465E-91AD-CAFCA0C031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642" y="4470311"/>
            <a:ext cx="2084426" cy="1473689"/>
          </a:xfrm>
          <a:prstGeom prst="rect">
            <a:avLst/>
          </a:prstGeom>
        </p:spPr>
      </p:pic>
      <p:pic>
        <p:nvPicPr>
          <p:cNvPr id="12" name="Picture 11" descr="A cartoon of a child holding a pot of flowers&#10;&#10;Description automatically generated">
            <a:extLst>
              <a:ext uri="{FF2B5EF4-FFF2-40B4-BE49-F238E27FC236}">
                <a16:creationId xmlns:a16="http://schemas.microsoft.com/office/drawing/2014/main" id="{B2CE5AAE-CC14-4D09-A66C-9F803A4A2B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0315" y="4941618"/>
            <a:ext cx="1994812" cy="1410332"/>
          </a:xfrm>
          <a:prstGeom prst="rect">
            <a:avLst/>
          </a:prstGeom>
        </p:spPr>
      </p:pic>
      <p:pic>
        <p:nvPicPr>
          <p:cNvPr id="13" name="Picture 12" descr="A cartoon of a child eating a strawberry&#10;&#10;Description automatically generated">
            <a:extLst>
              <a:ext uri="{FF2B5EF4-FFF2-40B4-BE49-F238E27FC236}">
                <a16:creationId xmlns:a16="http://schemas.microsoft.com/office/drawing/2014/main" id="{620DEBD2-E297-4451-95C1-9ABD04E4C6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6354" y="123270"/>
            <a:ext cx="2236860" cy="1581460"/>
          </a:xfrm>
          <a:prstGeom prst="rect">
            <a:avLst/>
          </a:prstGeom>
        </p:spPr>
      </p:pic>
      <p:pic>
        <p:nvPicPr>
          <p:cNvPr id="14" name="Picture 13" descr="A cartoon of a child wearing headphones and holding a phone&#10;&#10;Description automatically generated">
            <a:extLst>
              <a:ext uri="{FF2B5EF4-FFF2-40B4-BE49-F238E27FC236}">
                <a16:creationId xmlns:a16="http://schemas.microsoft.com/office/drawing/2014/main" id="{62D0C918-0C15-4EED-A129-CB5335C0FA6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81743" y="317544"/>
            <a:ext cx="2351590" cy="1662574"/>
          </a:xfrm>
          <a:prstGeom prst="rect">
            <a:avLst/>
          </a:prstGeom>
        </p:spPr>
      </p:pic>
    </p:spTree>
    <p:extLst>
      <p:ext uri="{BB962C8B-B14F-4D97-AF65-F5344CB8AC3E}">
        <p14:creationId xmlns:p14="http://schemas.microsoft.com/office/powerpoint/2010/main" val="4289987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FBD7FEE-4638-4ACA-BDB0-3E3AAEA1E8BB}"/>
              </a:ext>
            </a:extLst>
          </p:cNvPr>
          <p:cNvSpPr/>
          <p:nvPr/>
        </p:nvSpPr>
        <p:spPr>
          <a:xfrm>
            <a:off x="523382" y="1782970"/>
            <a:ext cx="9032681" cy="4648488"/>
          </a:xfrm>
          <a:prstGeom prst="rect">
            <a:avLst/>
          </a:prstGeom>
          <a:solidFill>
            <a:schemeClr val="bg1"/>
          </a:solidFill>
          <a:ln w="28575">
            <a:solidFill>
              <a:schemeClr val="tx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a:extLst>
              <a:ext uri="{FF2B5EF4-FFF2-40B4-BE49-F238E27FC236}">
                <a16:creationId xmlns:a16="http://schemas.microsoft.com/office/drawing/2014/main" id="{99D78393-796F-431B-A5E3-07C427B17E2A}"/>
              </a:ext>
            </a:extLst>
          </p:cNvPr>
          <p:cNvSpPr/>
          <p:nvPr/>
        </p:nvSpPr>
        <p:spPr>
          <a:xfrm>
            <a:off x="523383" y="394445"/>
            <a:ext cx="5653300" cy="1079855"/>
          </a:xfrm>
          <a:prstGeom prst="rect">
            <a:avLst/>
          </a:prstGeom>
          <a:solidFill>
            <a:schemeClr val="bg1"/>
          </a:solidFill>
          <a:ln w="28575">
            <a:solidFill>
              <a:schemeClr val="tx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extBox 1">
            <a:extLst>
              <a:ext uri="{FF2B5EF4-FFF2-40B4-BE49-F238E27FC236}">
                <a16:creationId xmlns:a16="http://schemas.microsoft.com/office/drawing/2014/main" id="{28A500B9-09A4-893C-E65D-E0F2DB38EE25}"/>
              </a:ext>
            </a:extLst>
          </p:cNvPr>
          <p:cNvSpPr txBox="1"/>
          <p:nvPr/>
        </p:nvSpPr>
        <p:spPr>
          <a:xfrm>
            <a:off x="562978" y="426542"/>
            <a:ext cx="5613704" cy="1015663"/>
          </a:xfrm>
          <a:prstGeom prst="rect">
            <a:avLst/>
          </a:prstGeom>
          <a:noFill/>
        </p:spPr>
        <p:txBody>
          <a:bodyPr wrap="square" rtlCol="0">
            <a:spAutoFit/>
          </a:bodyPr>
          <a:lstStyle/>
          <a:p>
            <a:r>
              <a:rPr lang="en-US" sz="6000" dirty="0">
                <a:latin typeface="Comic Sans MS" panose="030F0702030302020204" pitchFamily="66" charset="0"/>
              </a:rPr>
              <a:t>Set the Scene</a:t>
            </a:r>
            <a:endParaRPr lang="en-AU" sz="6000" dirty="0">
              <a:latin typeface="Comic Sans MS" panose="030F0702030302020204" pitchFamily="66" charset="0"/>
            </a:endParaRPr>
          </a:p>
        </p:txBody>
      </p:sp>
      <p:sp>
        <p:nvSpPr>
          <p:cNvPr id="3" name="TextBox 2">
            <a:extLst>
              <a:ext uri="{FF2B5EF4-FFF2-40B4-BE49-F238E27FC236}">
                <a16:creationId xmlns:a16="http://schemas.microsoft.com/office/drawing/2014/main" id="{81BD4FDC-A709-9FCA-56A2-E34BD625EAFE}"/>
              </a:ext>
            </a:extLst>
          </p:cNvPr>
          <p:cNvSpPr txBox="1"/>
          <p:nvPr/>
        </p:nvSpPr>
        <p:spPr>
          <a:xfrm>
            <a:off x="700589" y="1782970"/>
            <a:ext cx="8784070" cy="877356"/>
          </a:xfrm>
          <a:prstGeom prst="rect">
            <a:avLst/>
          </a:prstGeom>
          <a:noFill/>
        </p:spPr>
        <p:txBody>
          <a:bodyPr wrap="square" rtlCol="0">
            <a:spAutoFit/>
          </a:bodyPr>
          <a:lstStyle/>
          <a:p>
            <a:pPr>
              <a:lnSpc>
                <a:spcPct val="150000"/>
              </a:lnSpc>
            </a:pPr>
            <a:r>
              <a:rPr lang="en-US" dirty="0">
                <a:latin typeface="Comic Sans MS" panose="030F0702030302020204" pitchFamily="66" charset="0"/>
              </a:rPr>
              <a:t>Work in groups. For this prompt, write a sense each. Combine them to create an opening paragraph. If you get stuck, use some bits from the example below.</a:t>
            </a:r>
            <a:endParaRPr lang="en-AU" dirty="0">
              <a:latin typeface="Comic Sans MS" panose="030F0702030302020204" pitchFamily="66" charset="0"/>
            </a:endParaRPr>
          </a:p>
        </p:txBody>
      </p:sp>
      <p:sp>
        <p:nvSpPr>
          <p:cNvPr id="4" name="Rectangle 3">
            <a:extLst>
              <a:ext uri="{FF2B5EF4-FFF2-40B4-BE49-F238E27FC236}">
                <a16:creationId xmlns:a16="http://schemas.microsoft.com/office/drawing/2014/main" id="{97F5FE47-AD98-4406-8623-E57D11C266E3}"/>
              </a:ext>
            </a:extLst>
          </p:cNvPr>
          <p:cNvSpPr/>
          <p:nvPr/>
        </p:nvSpPr>
        <p:spPr>
          <a:xfrm>
            <a:off x="70275" y="85777"/>
            <a:ext cx="853090" cy="372862"/>
          </a:xfrm>
          <a:prstGeom prst="rect">
            <a:avLst/>
          </a:prstGeom>
          <a:solidFill>
            <a:schemeClr val="bg1"/>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We Do</a:t>
            </a:r>
            <a:endParaRPr lang="en-AU" dirty="0">
              <a:solidFill>
                <a:schemeClr val="tx1"/>
              </a:solidFill>
            </a:endParaRPr>
          </a:p>
        </p:txBody>
      </p:sp>
      <p:sp>
        <p:nvSpPr>
          <p:cNvPr id="17" name="TextBox 16">
            <a:extLst>
              <a:ext uri="{FF2B5EF4-FFF2-40B4-BE49-F238E27FC236}">
                <a16:creationId xmlns:a16="http://schemas.microsoft.com/office/drawing/2014/main" id="{1372C8AC-C439-4DF2-A746-64D33B018D40}"/>
              </a:ext>
            </a:extLst>
          </p:cNvPr>
          <p:cNvSpPr txBox="1"/>
          <p:nvPr/>
        </p:nvSpPr>
        <p:spPr>
          <a:xfrm>
            <a:off x="904577" y="2968996"/>
            <a:ext cx="4048423" cy="2954848"/>
          </a:xfrm>
          <a:prstGeom prst="rect">
            <a:avLst/>
          </a:prstGeom>
          <a:noFill/>
          <a:ln>
            <a:solidFill>
              <a:schemeClr val="tx1"/>
            </a:solidFill>
          </a:ln>
        </p:spPr>
        <p:txBody>
          <a:bodyPr wrap="square" rtlCol="0">
            <a:spAutoFit/>
          </a:bodyPr>
          <a:lstStyle/>
          <a:p>
            <a:pPr>
              <a:lnSpc>
                <a:spcPct val="150000"/>
              </a:lnSpc>
            </a:pPr>
            <a:r>
              <a:rPr lang="en-US" dirty="0">
                <a:solidFill>
                  <a:srgbClr val="00B050"/>
                </a:solidFill>
                <a:latin typeface="Comic Sans MS" panose="030F0702030302020204" pitchFamily="66" charset="0"/>
              </a:rPr>
              <a:t>The golden sun began to set as Max made his way across the rope.</a:t>
            </a:r>
            <a:r>
              <a:rPr lang="en-US" dirty="0">
                <a:solidFill>
                  <a:srgbClr val="FFC000"/>
                </a:solidFill>
                <a:latin typeface="Comic Sans MS" panose="030F0702030302020204" pitchFamily="66" charset="0"/>
              </a:rPr>
              <a:t> Not a sound could be heard. </a:t>
            </a:r>
            <a:r>
              <a:rPr lang="en-US" dirty="0">
                <a:solidFill>
                  <a:srgbClr val="FF0000"/>
                </a:solidFill>
                <a:latin typeface="Comic Sans MS" panose="030F0702030302020204" pitchFamily="66" charset="0"/>
              </a:rPr>
              <a:t>Mountains ran for miles </a:t>
            </a:r>
            <a:r>
              <a:rPr lang="en-US" dirty="0">
                <a:solidFill>
                  <a:srgbClr val="0070C0"/>
                </a:solidFill>
                <a:latin typeface="Comic Sans MS" panose="030F0702030302020204" pitchFamily="66" charset="0"/>
              </a:rPr>
              <a:t>as the wind’s icy fingers swept across Max’s pale face. </a:t>
            </a:r>
            <a:r>
              <a:rPr lang="en-US" dirty="0">
                <a:solidFill>
                  <a:srgbClr val="7030A0"/>
                </a:solidFill>
                <a:latin typeface="Comic Sans MS" panose="030F0702030302020204" pitchFamily="66" charset="0"/>
              </a:rPr>
              <a:t>He was nervous and his throat was dry. </a:t>
            </a:r>
            <a:r>
              <a:rPr lang="en-US" dirty="0">
                <a:latin typeface="Comic Sans MS" panose="030F0702030302020204" pitchFamily="66" charset="0"/>
              </a:rPr>
              <a:t>All of a sudden…</a:t>
            </a:r>
          </a:p>
        </p:txBody>
      </p:sp>
      <p:pic>
        <p:nvPicPr>
          <p:cNvPr id="2050" name="Picture 2" descr="Narrative writing prompt - Tight Rope">
            <a:extLst>
              <a:ext uri="{FF2B5EF4-FFF2-40B4-BE49-F238E27FC236}">
                <a16:creationId xmlns:a16="http://schemas.microsoft.com/office/drawing/2014/main" id="{CE8E941E-1794-4465-9474-E6D8AB2429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0035" y="2968996"/>
            <a:ext cx="3862935" cy="2897201"/>
          </a:xfrm>
          <a:prstGeom prst="rect">
            <a:avLst/>
          </a:prstGeom>
          <a:noFill/>
          <a:effectLst>
            <a:glow rad="101600">
              <a:schemeClr val="accent4">
                <a:satMod val="175000"/>
                <a:alpha val="40000"/>
              </a:schemeClr>
            </a:glow>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 name="Picture 19" descr="A cartoon of a child wearing headphones and holding a phone&#10;&#10;Description automatically generated">
            <a:extLst>
              <a:ext uri="{FF2B5EF4-FFF2-40B4-BE49-F238E27FC236}">
                <a16:creationId xmlns:a16="http://schemas.microsoft.com/office/drawing/2014/main" id="{50029445-A41A-4E24-8AB8-73AE9344C7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1502" y="85777"/>
            <a:ext cx="2351590" cy="1662574"/>
          </a:xfrm>
          <a:prstGeom prst="rect">
            <a:avLst/>
          </a:prstGeom>
        </p:spPr>
      </p:pic>
    </p:spTree>
    <p:extLst>
      <p:ext uri="{BB962C8B-B14F-4D97-AF65-F5344CB8AC3E}">
        <p14:creationId xmlns:p14="http://schemas.microsoft.com/office/powerpoint/2010/main" val="1607069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FBD7FEE-4638-4ACA-BDB0-3E3AAEA1E8BB}"/>
              </a:ext>
            </a:extLst>
          </p:cNvPr>
          <p:cNvSpPr/>
          <p:nvPr/>
        </p:nvSpPr>
        <p:spPr>
          <a:xfrm>
            <a:off x="523382" y="1782970"/>
            <a:ext cx="9032681" cy="4648488"/>
          </a:xfrm>
          <a:prstGeom prst="rect">
            <a:avLst/>
          </a:prstGeom>
          <a:solidFill>
            <a:schemeClr val="bg1"/>
          </a:solidFill>
          <a:ln w="28575">
            <a:solidFill>
              <a:schemeClr val="tx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a:extLst>
              <a:ext uri="{FF2B5EF4-FFF2-40B4-BE49-F238E27FC236}">
                <a16:creationId xmlns:a16="http://schemas.microsoft.com/office/drawing/2014/main" id="{99D78393-796F-431B-A5E3-07C427B17E2A}"/>
              </a:ext>
            </a:extLst>
          </p:cNvPr>
          <p:cNvSpPr/>
          <p:nvPr/>
        </p:nvSpPr>
        <p:spPr>
          <a:xfrm>
            <a:off x="523383" y="394445"/>
            <a:ext cx="5653300" cy="1079855"/>
          </a:xfrm>
          <a:prstGeom prst="rect">
            <a:avLst/>
          </a:prstGeom>
          <a:solidFill>
            <a:schemeClr val="bg1"/>
          </a:solidFill>
          <a:ln w="28575">
            <a:solidFill>
              <a:schemeClr val="tx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extBox 1">
            <a:extLst>
              <a:ext uri="{FF2B5EF4-FFF2-40B4-BE49-F238E27FC236}">
                <a16:creationId xmlns:a16="http://schemas.microsoft.com/office/drawing/2014/main" id="{28A500B9-09A4-893C-E65D-E0F2DB38EE25}"/>
              </a:ext>
            </a:extLst>
          </p:cNvPr>
          <p:cNvSpPr txBox="1"/>
          <p:nvPr/>
        </p:nvSpPr>
        <p:spPr>
          <a:xfrm>
            <a:off x="562978" y="426542"/>
            <a:ext cx="5613704" cy="1015663"/>
          </a:xfrm>
          <a:prstGeom prst="rect">
            <a:avLst/>
          </a:prstGeom>
          <a:noFill/>
        </p:spPr>
        <p:txBody>
          <a:bodyPr wrap="square" rtlCol="0">
            <a:spAutoFit/>
          </a:bodyPr>
          <a:lstStyle/>
          <a:p>
            <a:r>
              <a:rPr lang="en-US" sz="6000" dirty="0">
                <a:latin typeface="Comic Sans MS" panose="030F0702030302020204" pitchFamily="66" charset="0"/>
              </a:rPr>
              <a:t>Set the Scene</a:t>
            </a:r>
            <a:endParaRPr lang="en-AU" sz="6000" dirty="0">
              <a:latin typeface="Comic Sans MS" panose="030F0702030302020204" pitchFamily="66" charset="0"/>
            </a:endParaRPr>
          </a:p>
        </p:txBody>
      </p:sp>
      <p:sp>
        <p:nvSpPr>
          <p:cNvPr id="3" name="TextBox 2">
            <a:extLst>
              <a:ext uri="{FF2B5EF4-FFF2-40B4-BE49-F238E27FC236}">
                <a16:creationId xmlns:a16="http://schemas.microsoft.com/office/drawing/2014/main" id="{81BD4FDC-A709-9FCA-56A2-E34BD625EAFE}"/>
              </a:ext>
            </a:extLst>
          </p:cNvPr>
          <p:cNvSpPr txBox="1"/>
          <p:nvPr/>
        </p:nvSpPr>
        <p:spPr>
          <a:xfrm>
            <a:off x="700589" y="1782970"/>
            <a:ext cx="8784070" cy="833754"/>
          </a:xfrm>
          <a:prstGeom prst="rect">
            <a:avLst/>
          </a:prstGeom>
          <a:noFill/>
        </p:spPr>
        <p:txBody>
          <a:bodyPr wrap="square" rtlCol="0">
            <a:spAutoFit/>
          </a:bodyPr>
          <a:lstStyle/>
          <a:p>
            <a:pPr>
              <a:lnSpc>
                <a:spcPct val="150000"/>
              </a:lnSpc>
            </a:pPr>
            <a:r>
              <a:rPr lang="en-US" sz="1700" dirty="0">
                <a:latin typeface="Comic Sans MS" panose="030F0702030302020204" pitchFamily="66" charset="0"/>
              </a:rPr>
              <a:t>Write an opening paragraph in your book using the five senses. Colour code your sentences for each sense. If you get stuck, use some bits from the example below.</a:t>
            </a:r>
            <a:endParaRPr lang="en-AU" sz="1700" dirty="0">
              <a:latin typeface="Comic Sans MS" panose="030F0702030302020204" pitchFamily="66" charset="0"/>
            </a:endParaRPr>
          </a:p>
        </p:txBody>
      </p:sp>
      <p:sp>
        <p:nvSpPr>
          <p:cNvPr id="4" name="Rectangle 3">
            <a:extLst>
              <a:ext uri="{FF2B5EF4-FFF2-40B4-BE49-F238E27FC236}">
                <a16:creationId xmlns:a16="http://schemas.microsoft.com/office/drawing/2014/main" id="{97F5FE47-AD98-4406-8623-E57D11C266E3}"/>
              </a:ext>
            </a:extLst>
          </p:cNvPr>
          <p:cNvSpPr/>
          <p:nvPr/>
        </p:nvSpPr>
        <p:spPr>
          <a:xfrm>
            <a:off x="70275" y="85777"/>
            <a:ext cx="853090" cy="372862"/>
          </a:xfrm>
          <a:prstGeom prst="rect">
            <a:avLst/>
          </a:prstGeom>
          <a:solidFill>
            <a:schemeClr val="bg1"/>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You Do</a:t>
            </a:r>
            <a:endParaRPr lang="en-AU" dirty="0">
              <a:solidFill>
                <a:schemeClr val="tx1"/>
              </a:solidFill>
            </a:endParaRPr>
          </a:p>
        </p:txBody>
      </p:sp>
      <p:sp>
        <p:nvSpPr>
          <p:cNvPr id="17" name="TextBox 16">
            <a:extLst>
              <a:ext uri="{FF2B5EF4-FFF2-40B4-BE49-F238E27FC236}">
                <a16:creationId xmlns:a16="http://schemas.microsoft.com/office/drawing/2014/main" id="{1372C8AC-C439-4DF2-A746-64D33B018D40}"/>
              </a:ext>
            </a:extLst>
          </p:cNvPr>
          <p:cNvSpPr txBox="1"/>
          <p:nvPr/>
        </p:nvSpPr>
        <p:spPr>
          <a:xfrm>
            <a:off x="904577" y="2968996"/>
            <a:ext cx="4048423" cy="2954848"/>
          </a:xfrm>
          <a:prstGeom prst="rect">
            <a:avLst/>
          </a:prstGeom>
          <a:noFill/>
          <a:ln>
            <a:solidFill>
              <a:schemeClr val="tx1"/>
            </a:solidFill>
          </a:ln>
        </p:spPr>
        <p:txBody>
          <a:bodyPr wrap="square" rtlCol="0">
            <a:spAutoFit/>
          </a:bodyPr>
          <a:lstStyle/>
          <a:p>
            <a:pPr>
              <a:lnSpc>
                <a:spcPct val="150000"/>
              </a:lnSpc>
            </a:pPr>
            <a:r>
              <a:rPr lang="en-US" dirty="0">
                <a:solidFill>
                  <a:srgbClr val="FFC000"/>
                </a:solidFill>
                <a:latin typeface="Comic Sans MS" panose="030F0702030302020204" pitchFamily="66" charset="0"/>
              </a:rPr>
              <a:t>The engines roared as Sarah began her adventure. </a:t>
            </a:r>
            <a:r>
              <a:rPr lang="en-US" dirty="0">
                <a:solidFill>
                  <a:srgbClr val="FF0000"/>
                </a:solidFill>
                <a:latin typeface="Comic Sans MS" panose="030F0702030302020204" pitchFamily="66" charset="0"/>
              </a:rPr>
              <a:t>The skies were clear </a:t>
            </a:r>
            <a:r>
              <a:rPr lang="en-US" dirty="0">
                <a:solidFill>
                  <a:srgbClr val="00B050"/>
                </a:solidFill>
                <a:latin typeface="Comic Sans MS" panose="030F0702030302020204" pitchFamily="66" charset="0"/>
              </a:rPr>
              <a:t>and only the distant echo of birds could be heard</a:t>
            </a:r>
            <a:r>
              <a:rPr lang="en-US" dirty="0">
                <a:latin typeface="Comic Sans MS" panose="030F0702030302020204" pitchFamily="66" charset="0"/>
              </a:rPr>
              <a:t>. </a:t>
            </a:r>
            <a:r>
              <a:rPr lang="en-US" dirty="0">
                <a:solidFill>
                  <a:srgbClr val="0070C0"/>
                </a:solidFill>
                <a:latin typeface="Comic Sans MS" panose="030F0702030302020204" pitchFamily="66" charset="0"/>
              </a:rPr>
              <a:t>The soft, watery clouds drifted through the main cabin.</a:t>
            </a:r>
            <a:r>
              <a:rPr lang="en-US" dirty="0">
                <a:latin typeface="Comic Sans MS" panose="030F0702030302020204" pitchFamily="66" charset="0"/>
              </a:rPr>
              <a:t> </a:t>
            </a:r>
            <a:r>
              <a:rPr lang="en-US" dirty="0">
                <a:solidFill>
                  <a:srgbClr val="7030A0"/>
                </a:solidFill>
                <a:latin typeface="Comic Sans MS" panose="030F0702030302020204" pitchFamily="66" charset="0"/>
              </a:rPr>
              <a:t>She could taste adventure on the tip of her tongue.</a:t>
            </a:r>
          </a:p>
        </p:txBody>
      </p:sp>
      <p:pic>
        <p:nvPicPr>
          <p:cNvPr id="4098" name="Picture 2" descr="Narrative writing - Moving Houses">
            <a:extLst>
              <a:ext uri="{FF2B5EF4-FFF2-40B4-BE49-F238E27FC236}">
                <a16:creationId xmlns:a16="http://schemas.microsoft.com/office/drawing/2014/main" id="{4F728DE1-E6D9-4F9D-96C6-EBCDF34209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9531" y="2997739"/>
            <a:ext cx="3810000" cy="2857500"/>
          </a:xfrm>
          <a:prstGeom prst="rect">
            <a:avLst/>
          </a:prstGeom>
          <a:noFill/>
          <a:effectLst>
            <a:glow rad="101600">
              <a:schemeClr val="accent4">
                <a:satMod val="175000"/>
                <a:alpha val="40000"/>
              </a:schemeClr>
            </a:glow>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3" name="Picture 12" descr="A cartoon of a child eating a strawberry&#10;&#10;Description automatically generated">
            <a:extLst>
              <a:ext uri="{FF2B5EF4-FFF2-40B4-BE49-F238E27FC236}">
                <a16:creationId xmlns:a16="http://schemas.microsoft.com/office/drawing/2014/main" id="{66664660-0A06-49E3-93B3-95A42EBF43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2671" y="201510"/>
            <a:ext cx="2236860" cy="1581460"/>
          </a:xfrm>
          <a:prstGeom prst="rect">
            <a:avLst/>
          </a:prstGeom>
        </p:spPr>
      </p:pic>
    </p:spTree>
    <p:extLst>
      <p:ext uri="{BB962C8B-B14F-4D97-AF65-F5344CB8AC3E}">
        <p14:creationId xmlns:p14="http://schemas.microsoft.com/office/powerpoint/2010/main" val="2057936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5CA3D52-85CD-4EBC-ADCD-136C95D8F384}"/>
              </a:ext>
            </a:extLst>
          </p:cNvPr>
          <p:cNvSpPr/>
          <p:nvPr/>
        </p:nvSpPr>
        <p:spPr>
          <a:xfrm>
            <a:off x="428625" y="359055"/>
            <a:ext cx="9048750" cy="6139889"/>
          </a:xfrm>
          <a:custGeom>
            <a:avLst/>
            <a:gdLst>
              <a:gd name="connsiteX0" fmla="*/ 0 w 9048750"/>
              <a:gd name="connsiteY0" fmla="*/ 0 h 6139889"/>
              <a:gd name="connsiteX1" fmla="*/ 475059 w 9048750"/>
              <a:gd name="connsiteY1" fmla="*/ 0 h 6139889"/>
              <a:gd name="connsiteX2" fmla="*/ 1131094 w 9048750"/>
              <a:gd name="connsiteY2" fmla="*/ 0 h 6139889"/>
              <a:gd name="connsiteX3" fmla="*/ 1425178 w 9048750"/>
              <a:gd name="connsiteY3" fmla="*/ 0 h 6139889"/>
              <a:gd name="connsiteX4" fmla="*/ 1990725 w 9048750"/>
              <a:gd name="connsiteY4" fmla="*/ 0 h 6139889"/>
              <a:gd name="connsiteX5" fmla="*/ 2375297 w 9048750"/>
              <a:gd name="connsiteY5" fmla="*/ 0 h 6139889"/>
              <a:gd name="connsiteX6" fmla="*/ 2850356 w 9048750"/>
              <a:gd name="connsiteY6" fmla="*/ 0 h 6139889"/>
              <a:gd name="connsiteX7" fmla="*/ 3506391 w 9048750"/>
              <a:gd name="connsiteY7" fmla="*/ 0 h 6139889"/>
              <a:gd name="connsiteX8" fmla="*/ 4071938 w 9048750"/>
              <a:gd name="connsiteY8" fmla="*/ 0 h 6139889"/>
              <a:gd name="connsiteX9" fmla="*/ 4546997 w 9048750"/>
              <a:gd name="connsiteY9" fmla="*/ 0 h 6139889"/>
              <a:gd name="connsiteX10" fmla="*/ 5112544 w 9048750"/>
              <a:gd name="connsiteY10" fmla="*/ 0 h 6139889"/>
              <a:gd name="connsiteX11" fmla="*/ 5859066 w 9048750"/>
              <a:gd name="connsiteY11" fmla="*/ 0 h 6139889"/>
              <a:gd name="connsiteX12" fmla="*/ 6334125 w 9048750"/>
              <a:gd name="connsiteY12" fmla="*/ 0 h 6139889"/>
              <a:gd name="connsiteX13" fmla="*/ 6718697 w 9048750"/>
              <a:gd name="connsiteY13" fmla="*/ 0 h 6139889"/>
              <a:gd name="connsiteX14" fmla="*/ 7374731 w 9048750"/>
              <a:gd name="connsiteY14" fmla="*/ 0 h 6139889"/>
              <a:gd name="connsiteX15" fmla="*/ 8030766 w 9048750"/>
              <a:gd name="connsiteY15" fmla="*/ 0 h 6139889"/>
              <a:gd name="connsiteX16" fmla="*/ 9048750 w 9048750"/>
              <a:gd name="connsiteY16" fmla="*/ 0 h 6139889"/>
              <a:gd name="connsiteX17" fmla="*/ 9048750 w 9048750"/>
              <a:gd name="connsiteY17" fmla="*/ 619571 h 6139889"/>
              <a:gd name="connsiteX18" fmla="*/ 9048750 w 9048750"/>
              <a:gd name="connsiteY18" fmla="*/ 1239141 h 6139889"/>
              <a:gd name="connsiteX19" fmla="*/ 9048750 w 9048750"/>
              <a:gd name="connsiteY19" fmla="*/ 1613116 h 6139889"/>
              <a:gd name="connsiteX20" fmla="*/ 9048750 w 9048750"/>
              <a:gd name="connsiteY20" fmla="*/ 2232687 h 6139889"/>
              <a:gd name="connsiteX21" fmla="*/ 9048750 w 9048750"/>
              <a:gd name="connsiteY21" fmla="*/ 2790859 h 6139889"/>
              <a:gd name="connsiteX22" fmla="*/ 9048750 w 9048750"/>
              <a:gd name="connsiteY22" fmla="*/ 3226233 h 6139889"/>
              <a:gd name="connsiteX23" fmla="*/ 9048750 w 9048750"/>
              <a:gd name="connsiteY23" fmla="*/ 3907202 h 6139889"/>
              <a:gd name="connsiteX24" fmla="*/ 9048750 w 9048750"/>
              <a:gd name="connsiteY24" fmla="*/ 4281177 h 6139889"/>
              <a:gd name="connsiteX25" fmla="*/ 9048750 w 9048750"/>
              <a:gd name="connsiteY25" fmla="*/ 4716551 h 6139889"/>
              <a:gd name="connsiteX26" fmla="*/ 9048750 w 9048750"/>
              <a:gd name="connsiteY26" fmla="*/ 5274723 h 6139889"/>
              <a:gd name="connsiteX27" fmla="*/ 9048750 w 9048750"/>
              <a:gd name="connsiteY27" fmla="*/ 6139889 h 6139889"/>
              <a:gd name="connsiteX28" fmla="*/ 8664178 w 9048750"/>
              <a:gd name="connsiteY28" fmla="*/ 6139889 h 6139889"/>
              <a:gd name="connsiteX29" fmla="*/ 8189119 w 9048750"/>
              <a:gd name="connsiteY29" fmla="*/ 6139889 h 6139889"/>
              <a:gd name="connsiteX30" fmla="*/ 7533084 w 9048750"/>
              <a:gd name="connsiteY30" fmla="*/ 6139889 h 6139889"/>
              <a:gd name="connsiteX31" fmla="*/ 6786563 w 9048750"/>
              <a:gd name="connsiteY31" fmla="*/ 6139889 h 6139889"/>
              <a:gd name="connsiteX32" fmla="*/ 6311503 w 9048750"/>
              <a:gd name="connsiteY32" fmla="*/ 6139889 h 6139889"/>
              <a:gd name="connsiteX33" fmla="*/ 5564981 w 9048750"/>
              <a:gd name="connsiteY33" fmla="*/ 6139889 h 6139889"/>
              <a:gd name="connsiteX34" fmla="*/ 5089922 w 9048750"/>
              <a:gd name="connsiteY34" fmla="*/ 6139889 h 6139889"/>
              <a:gd name="connsiteX35" fmla="*/ 4524375 w 9048750"/>
              <a:gd name="connsiteY35" fmla="*/ 6139889 h 6139889"/>
              <a:gd name="connsiteX36" fmla="*/ 3958828 w 9048750"/>
              <a:gd name="connsiteY36" fmla="*/ 6139889 h 6139889"/>
              <a:gd name="connsiteX37" fmla="*/ 3574256 w 9048750"/>
              <a:gd name="connsiteY37" fmla="*/ 6139889 h 6139889"/>
              <a:gd name="connsiteX38" fmla="*/ 3008709 w 9048750"/>
              <a:gd name="connsiteY38" fmla="*/ 6139889 h 6139889"/>
              <a:gd name="connsiteX39" fmla="*/ 2714625 w 9048750"/>
              <a:gd name="connsiteY39" fmla="*/ 6139889 h 6139889"/>
              <a:gd name="connsiteX40" fmla="*/ 2239566 w 9048750"/>
              <a:gd name="connsiteY40" fmla="*/ 6139889 h 6139889"/>
              <a:gd name="connsiteX41" fmla="*/ 1583531 w 9048750"/>
              <a:gd name="connsiteY41" fmla="*/ 6139889 h 6139889"/>
              <a:gd name="connsiteX42" fmla="*/ 837009 w 9048750"/>
              <a:gd name="connsiteY42" fmla="*/ 6139889 h 6139889"/>
              <a:gd name="connsiteX43" fmla="*/ 0 w 9048750"/>
              <a:gd name="connsiteY43" fmla="*/ 6139889 h 6139889"/>
              <a:gd name="connsiteX44" fmla="*/ 0 w 9048750"/>
              <a:gd name="connsiteY44" fmla="*/ 5643116 h 6139889"/>
              <a:gd name="connsiteX45" fmla="*/ 0 w 9048750"/>
              <a:gd name="connsiteY45" fmla="*/ 5084944 h 6139889"/>
              <a:gd name="connsiteX46" fmla="*/ 0 w 9048750"/>
              <a:gd name="connsiteY46" fmla="*/ 4465374 h 6139889"/>
              <a:gd name="connsiteX47" fmla="*/ 0 w 9048750"/>
              <a:gd name="connsiteY47" fmla="*/ 3845803 h 6139889"/>
              <a:gd name="connsiteX48" fmla="*/ 0 w 9048750"/>
              <a:gd name="connsiteY48" fmla="*/ 3349030 h 6139889"/>
              <a:gd name="connsiteX49" fmla="*/ 0 w 9048750"/>
              <a:gd name="connsiteY49" fmla="*/ 2852258 h 6139889"/>
              <a:gd name="connsiteX50" fmla="*/ 0 w 9048750"/>
              <a:gd name="connsiteY50" fmla="*/ 2171288 h 6139889"/>
              <a:gd name="connsiteX51" fmla="*/ 0 w 9048750"/>
              <a:gd name="connsiteY51" fmla="*/ 1735914 h 6139889"/>
              <a:gd name="connsiteX52" fmla="*/ 0 w 9048750"/>
              <a:gd name="connsiteY52" fmla="*/ 1054945 h 6139889"/>
              <a:gd name="connsiteX53" fmla="*/ 0 w 9048750"/>
              <a:gd name="connsiteY53" fmla="*/ 496773 h 6139889"/>
              <a:gd name="connsiteX54" fmla="*/ 0 w 9048750"/>
              <a:gd name="connsiteY54" fmla="*/ 0 h 6139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048750" h="6139889" fill="none" extrusionOk="0">
                <a:moveTo>
                  <a:pt x="0" y="0"/>
                </a:moveTo>
                <a:cubicBezTo>
                  <a:pt x="181886" y="-3662"/>
                  <a:pt x="359171" y="42745"/>
                  <a:pt x="475059" y="0"/>
                </a:cubicBezTo>
                <a:cubicBezTo>
                  <a:pt x="590947" y="-42745"/>
                  <a:pt x="956206" y="38088"/>
                  <a:pt x="1131094" y="0"/>
                </a:cubicBezTo>
                <a:cubicBezTo>
                  <a:pt x="1305982" y="-38088"/>
                  <a:pt x="1349854" y="25857"/>
                  <a:pt x="1425178" y="0"/>
                </a:cubicBezTo>
                <a:cubicBezTo>
                  <a:pt x="1500502" y="-25857"/>
                  <a:pt x="1765539" y="22291"/>
                  <a:pt x="1990725" y="0"/>
                </a:cubicBezTo>
                <a:cubicBezTo>
                  <a:pt x="2215911" y="-22291"/>
                  <a:pt x="2214579" y="13300"/>
                  <a:pt x="2375297" y="0"/>
                </a:cubicBezTo>
                <a:cubicBezTo>
                  <a:pt x="2536015" y="-13300"/>
                  <a:pt x="2643539" y="35341"/>
                  <a:pt x="2850356" y="0"/>
                </a:cubicBezTo>
                <a:cubicBezTo>
                  <a:pt x="3057173" y="-35341"/>
                  <a:pt x="3307451" y="37056"/>
                  <a:pt x="3506391" y="0"/>
                </a:cubicBezTo>
                <a:cubicBezTo>
                  <a:pt x="3705332" y="-37056"/>
                  <a:pt x="3927579" y="10875"/>
                  <a:pt x="4071938" y="0"/>
                </a:cubicBezTo>
                <a:cubicBezTo>
                  <a:pt x="4216297" y="-10875"/>
                  <a:pt x="4319814" y="36569"/>
                  <a:pt x="4546997" y="0"/>
                </a:cubicBezTo>
                <a:cubicBezTo>
                  <a:pt x="4774180" y="-36569"/>
                  <a:pt x="4958970" y="19403"/>
                  <a:pt x="5112544" y="0"/>
                </a:cubicBezTo>
                <a:cubicBezTo>
                  <a:pt x="5266118" y="-19403"/>
                  <a:pt x="5590258" y="77391"/>
                  <a:pt x="5859066" y="0"/>
                </a:cubicBezTo>
                <a:cubicBezTo>
                  <a:pt x="6127874" y="-77391"/>
                  <a:pt x="6171820" y="33877"/>
                  <a:pt x="6334125" y="0"/>
                </a:cubicBezTo>
                <a:cubicBezTo>
                  <a:pt x="6496430" y="-33877"/>
                  <a:pt x="6572391" y="23903"/>
                  <a:pt x="6718697" y="0"/>
                </a:cubicBezTo>
                <a:cubicBezTo>
                  <a:pt x="6865003" y="-23903"/>
                  <a:pt x="7146498" y="61795"/>
                  <a:pt x="7374731" y="0"/>
                </a:cubicBezTo>
                <a:cubicBezTo>
                  <a:pt x="7602964" y="-61795"/>
                  <a:pt x="7767037" y="37361"/>
                  <a:pt x="8030766" y="0"/>
                </a:cubicBezTo>
                <a:cubicBezTo>
                  <a:pt x="8294496" y="-37361"/>
                  <a:pt x="8708340" y="18214"/>
                  <a:pt x="9048750" y="0"/>
                </a:cubicBezTo>
                <a:cubicBezTo>
                  <a:pt x="9068934" y="145060"/>
                  <a:pt x="9010181" y="456865"/>
                  <a:pt x="9048750" y="619571"/>
                </a:cubicBezTo>
                <a:cubicBezTo>
                  <a:pt x="9087319" y="782277"/>
                  <a:pt x="9013925" y="1082336"/>
                  <a:pt x="9048750" y="1239141"/>
                </a:cubicBezTo>
                <a:cubicBezTo>
                  <a:pt x="9083575" y="1395946"/>
                  <a:pt x="9038220" y="1455062"/>
                  <a:pt x="9048750" y="1613116"/>
                </a:cubicBezTo>
                <a:cubicBezTo>
                  <a:pt x="9059280" y="1771170"/>
                  <a:pt x="9003013" y="2093457"/>
                  <a:pt x="9048750" y="2232687"/>
                </a:cubicBezTo>
                <a:cubicBezTo>
                  <a:pt x="9094487" y="2371917"/>
                  <a:pt x="9014261" y="2577920"/>
                  <a:pt x="9048750" y="2790859"/>
                </a:cubicBezTo>
                <a:cubicBezTo>
                  <a:pt x="9083239" y="3003798"/>
                  <a:pt x="9027212" y="3101676"/>
                  <a:pt x="9048750" y="3226233"/>
                </a:cubicBezTo>
                <a:cubicBezTo>
                  <a:pt x="9070288" y="3350790"/>
                  <a:pt x="8991752" y="3642172"/>
                  <a:pt x="9048750" y="3907202"/>
                </a:cubicBezTo>
                <a:cubicBezTo>
                  <a:pt x="9105748" y="4172232"/>
                  <a:pt x="9009708" y="4137042"/>
                  <a:pt x="9048750" y="4281177"/>
                </a:cubicBezTo>
                <a:cubicBezTo>
                  <a:pt x="9087792" y="4425313"/>
                  <a:pt x="9000964" y="4587447"/>
                  <a:pt x="9048750" y="4716551"/>
                </a:cubicBezTo>
                <a:cubicBezTo>
                  <a:pt x="9096536" y="4845655"/>
                  <a:pt x="8996244" y="5036376"/>
                  <a:pt x="9048750" y="5274723"/>
                </a:cubicBezTo>
                <a:cubicBezTo>
                  <a:pt x="9101256" y="5513070"/>
                  <a:pt x="9042555" y="5794980"/>
                  <a:pt x="9048750" y="6139889"/>
                </a:cubicBezTo>
                <a:cubicBezTo>
                  <a:pt x="8960226" y="6174774"/>
                  <a:pt x="8764208" y="6122349"/>
                  <a:pt x="8664178" y="6139889"/>
                </a:cubicBezTo>
                <a:cubicBezTo>
                  <a:pt x="8564148" y="6157429"/>
                  <a:pt x="8426623" y="6087377"/>
                  <a:pt x="8189119" y="6139889"/>
                </a:cubicBezTo>
                <a:cubicBezTo>
                  <a:pt x="7951615" y="6192401"/>
                  <a:pt x="7686025" y="6111405"/>
                  <a:pt x="7533084" y="6139889"/>
                </a:cubicBezTo>
                <a:cubicBezTo>
                  <a:pt x="7380144" y="6168373"/>
                  <a:pt x="6936876" y="6101273"/>
                  <a:pt x="6786563" y="6139889"/>
                </a:cubicBezTo>
                <a:cubicBezTo>
                  <a:pt x="6636250" y="6178505"/>
                  <a:pt x="6419779" y="6089304"/>
                  <a:pt x="6311503" y="6139889"/>
                </a:cubicBezTo>
                <a:cubicBezTo>
                  <a:pt x="6203227" y="6190474"/>
                  <a:pt x="5831323" y="6077801"/>
                  <a:pt x="5564981" y="6139889"/>
                </a:cubicBezTo>
                <a:cubicBezTo>
                  <a:pt x="5298639" y="6201977"/>
                  <a:pt x="5303569" y="6100493"/>
                  <a:pt x="5089922" y="6139889"/>
                </a:cubicBezTo>
                <a:cubicBezTo>
                  <a:pt x="4876275" y="6179285"/>
                  <a:pt x="4681601" y="6098154"/>
                  <a:pt x="4524375" y="6139889"/>
                </a:cubicBezTo>
                <a:cubicBezTo>
                  <a:pt x="4367149" y="6181624"/>
                  <a:pt x="4144525" y="6119225"/>
                  <a:pt x="3958828" y="6139889"/>
                </a:cubicBezTo>
                <a:cubicBezTo>
                  <a:pt x="3773131" y="6160553"/>
                  <a:pt x="3659917" y="6133366"/>
                  <a:pt x="3574256" y="6139889"/>
                </a:cubicBezTo>
                <a:cubicBezTo>
                  <a:pt x="3488595" y="6146412"/>
                  <a:pt x="3275880" y="6089784"/>
                  <a:pt x="3008709" y="6139889"/>
                </a:cubicBezTo>
                <a:cubicBezTo>
                  <a:pt x="2741538" y="6189994"/>
                  <a:pt x="2834931" y="6127421"/>
                  <a:pt x="2714625" y="6139889"/>
                </a:cubicBezTo>
                <a:cubicBezTo>
                  <a:pt x="2594319" y="6152357"/>
                  <a:pt x="2389287" y="6122822"/>
                  <a:pt x="2239566" y="6139889"/>
                </a:cubicBezTo>
                <a:cubicBezTo>
                  <a:pt x="2089845" y="6156956"/>
                  <a:pt x="1883103" y="6080598"/>
                  <a:pt x="1583531" y="6139889"/>
                </a:cubicBezTo>
                <a:cubicBezTo>
                  <a:pt x="1283960" y="6199180"/>
                  <a:pt x="1006861" y="6062227"/>
                  <a:pt x="837009" y="6139889"/>
                </a:cubicBezTo>
                <a:cubicBezTo>
                  <a:pt x="667157" y="6217551"/>
                  <a:pt x="249237" y="6124761"/>
                  <a:pt x="0" y="6139889"/>
                </a:cubicBezTo>
                <a:cubicBezTo>
                  <a:pt x="-22061" y="5895425"/>
                  <a:pt x="36537" y="5789011"/>
                  <a:pt x="0" y="5643116"/>
                </a:cubicBezTo>
                <a:cubicBezTo>
                  <a:pt x="-36537" y="5497221"/>
                  <a:pt x="32633" y="5342338"/>
                  <a:pt x="0" y="5084944"/>
                </a:cubicBezTo>
                <a:cubicBezTo>
                  <a:pt x="-32633" y="4827550"/>
                  <a:pt x="53208" y="4698997"/>
                  <a:pt x="0" y="4465374"/>
                </a:cubicBezTo>
                <a:cubicBezTo>
                  <a:pt x="-53208" y="4231751"/>
                  <a:pt x="49972" y="4042842"/>
                  <a:pt x="0" y="3845803"/>
                </a:cubicBezTo>
                <a:cubicBezTo>
                  <a:pt x="-49972" y="3648764"/>
                  <a:pt x="1572" y="3456956"/>
                  <a:pt x="0" y="3349030"/>
                </a:cubicBezTo>
                <a:cubicBezTo>
                  <a:pt x="-1572" y="3241104"/>
                  <a:pt x="15611" y="3013541"/>
                  <a:pt x="0" y="2852258"/>
                </a:cubicBezTo>
                <a:cubicBezTo>
                  <a:pt x="-15611" y="2690975"/>
                  <a:pt x="46179" y="2470437"/>
                  <a:pt x="0" y="2171288"/>
                </a:cubicBezTo>
                <a:cubicBezTo>
                  <a:pt x="-46179" y="1872139"/>
                  <a:pt x="39532" y="1931850"/>
                  <a:pt x="0" y="1735914"/>
                </a:cubicBezTo>
                <a:cubicBezTo>
                  <a:pt x="-39532" y="1539978"/>
                  <a:pt x="41458" y="1337331"/>
                  <a:pt x="0" y="1054945"/>
                </a:cubicBezTo>
                <a:cubicBezTo>
                  <a:pt x="-41458" y="772559"/>
                  <a:pt x="41051" y="737518"/>
                  <a:pt x="0" y="496773"/>
                </a:cubicBezTo>
                <a:cubicBezTo>
                  <a:pt x="-41051" y="256028"/>
                  <a:pt x="50391" y="150629"/>
                  <a:pt x="0" y="0"/>
                </a:cubicBezTo>
                <a:close/>
              </a:path>
              <a:path w="9048750" h="6139889" stroke="0" extrusionOk="0">
                <a:moveTo>
                  <a:pt x="0" y="0"/>
                </a:moveTo>
                <a:cubicBezTo>
                  <a:pt x="136690" y="-20135"/>
                  <a:pt x="403156" y="5227"/>
                  <a:pt x="565547" y="0"/>
                </a:cubicBezTo>
                <a:cubicBezTo>
                  <a:pt x="727938" y="-5227"/>
                  <a:pt x="865763" y="31831"/>
                  <a:pt x="1040606" y="0"/>
                </a:cubicBezTo>
                <a:cubicBezTo>
                  <a:pt x="1215449" y="-31831"/>
                  <a:pt x="1307243" y="23592"/>
                  <a:pt x="1425178" y="0"/>
                </a:cubicBezTo>
                <a:cubicBezTo>
                  <a:pt x="1543113" y="-23592"/>
                  <a:pt x="1807246" y="48474"/>
                  <a:pt x="2081212" y="0"/>
                </a:cubicBezTo>
                <a:cubicBezTo>
                  <a:pt x="2355178" y="-48474"/>
                  <a:pt x="2244174" y="3128"/>
                  <a:pt x="2375297" y="0"/>
                </a:cubicBezTo>
                <a:cubicBezTo>
                  <a:pt x="2506420" y="-3128"/>
                  <a:pt x="2971566" y="10467"/>
                  <a:pt x="3121819" y="0"/>
                </a:cubicBezTo>
                <a:cubicBezTo>
                  <a:pt x="3272072" y="-10467"/>
                  <a:pt x="3534558" y="28057"/>
                  <a:pt x="3777853" y="0"/>
                </a:cubicBezTo>
                <a:cubicBezTo>
                  <a:pt x="4021148" y="-28057"/>
                  <a:pt x="4150643" y="28917"/>
                  <a:pt x="4433888" y="0"/>
                </a:cubicBezTo>
                <a:cubicBezTo>
                  <a:pt x="4717134" y="-28917"/>
                  <a:pt x="4637580" y="19218"/>
                  <a:pt x="4727972" y="0"/>
                </a:cubicBezTo>
                <a:cubicBezTo>
                  <a:pt x="4818364" y="-19218"/>
                  <a:pt x="5138176" y="67762"/>
                  <a:pt x="5384006" y="0"/>
                </a:cubicBezTo>
                <a:cubicBezTo>
                  <a:pt x="5629836" y="-67762"/>
                  <a:pt x="5722720" y="25268"/>
                  <a:pt x="5949553" y="0"/>
                </a:cubicBezTo>
                <a:cubicBezTo>
                  <a:pt x="6176386" y="-25268"/>
                  <a:pt x="6127021" y="28645"/>
                  <a:pt x="6243637" y="0"/>
                </a:cubicBezTo>
                <a:cubicBezTo>
                  <a:pt x="6360253" y="-28645"/>
                  <a:pt x="6610682" y="37389"/>
                  <a:pt x="6718697" y="0"/>
                </a:cubicBezTo>
                <a:cubicBezTo>
                  <a:pt x="6826712" y="-37389"/>
                  <a:pt x="7146195" y="13946"/>
                  <a:pt x="7465219" y="0"/>
                </a:cubicBezTo>
                <a:cubicBezTo>
                  <a:pt x="7784243" y="-13946"/>
                  <a:pt x="7944015" y="46077"/>
                  <a:pt x="8121253" y="0"/>
                </a:cubicBezTo>
                <a:cubicBezTo>
                  <a:pt x="8298491" y="-46077"/>
                  <a:pt x="8314550" y="16791"/>
                  <a:pt x="8505825" y="0"/>
                </a:cubicBezTo>
                <a:cubicBezTo>
                  <a:pt x="8697100" y="-16791"/>
                  <a:pt x="8916756" y="792"/>
                  <a:pt x="9048750" y="0"/>
                </a:cubicBezTo>
                <a:cubicBezTo>
                  <a:pt x="9058253" y="186669"/>
                  <a:pt x="8999317" y="248490"/>
                  <a:pt x="9048750" y="435374"/>
                </a:cubicBezTo>
                <a:cubicBezTo>
                  <a:pt x="9098183" y="622258"/>
                  <a:pt x="9047100" y="683500"/>
                  <a:pt x="9048750" y="809349"/>
                </a:cubicBezTo>
                <a:cubicBezTo>
                  <a:pt x="9050400" y="935198"/>
                  <a:pt x="9005267" y="1199018"/>
                  <a:pt x="9048750" y="1306122"/>
                </a:cubicBezTo>
                <a:cubicBezTo>
                  <a:pt x="9092233" y="1413226"/>
                  <a:pt x="9015841" y="1520984"/>
                  <a:pt x="9048750" y="1680097"/>
                </a:cubicBezTo>
                <a:cubicBezTo>
                  <a:pt x="9081659" y="1839210"/>
                  <a:pt x="9026971" y="2163869"/>
                  <a:pt x="9048750" y="2361066"/>
                </a:cubicBezTo>
                <a:cubicBezTo>
                  <a:pt x="9070529" y="2558263"/>
                  <a:pt x="8981372" y="2905170"/>
                  <a:pt x="9048750" y="3042036"/>
                </a:cubicBezTo>
                <a:cubicBezTo>
                  <a:pt x="9116128" y="3178902"/>
                  <a:pt x="9019902" y="3468387"/>
                  <a:pt x="9048750" y="3661607"/>
                </a:cubicBezTo>
                <a:cubicBezTo>
                  <a:pt x="9077598" y="3854827"/>
                  <a:pt x="9033571" y="4085947"/>
                  <a:pt x="9048750" y="4342576"/>
                </a:cubicBezTo>
                <a:cubicBezTo>
                  <a:pt x="9063929" y="4599205"/>
                  <a:pt x="9000292" y="4710153"/>
                  <a:pt x="9048750" y="4839349"/>
                </a:cubicBezTo>
                <a:cubicBezTo>
                  <a:pt x="9097208" y="4968545"/>
                  <a:pt x="9006010" y="5106866"/>
                  <a:pt x="9048750" y="5213324"/>
                </a:cubicBezTo>
                <a:cubicBezTo>
                  <a:pt x="9091490" y="5319783"/>
                  <a:pt x="8982280" y="5751886"/>
                  <a:pt x="9048750" y="6139889"/>
                </a:cubicBezTo>
                <a:cubicBezTo>
                  <a:pt x="8862744" y="6174357"/>
                  <a:pt x="8745310" y="6121956"/>
                  <a:pt x="8664178" y="6139889"/>
                </a:cubicBezTo>
                <a:cubicBezTo>
                  <a:pt x="8583046" y="6157822"/>
                  <a:pt x="8340990" y="6104292"/>
                  <a:pt x="8189119" y="6139889"/>
                </a:cubicBezTo>
                <a:cubicBezTo>
                  <a:pt x="8037248" y="6175486"/>
                  <a:pt x="7738949" y="6100770"/>
                  <a:pt x="7623572" y="6139889"/>
                </a:cubicBezTo>
                <a:cubicBezTo>
                  <a:pt x="7508195" y="6179008"/>
                  <a:pt x="7111121" y="6132239"/>
                  <a:pt x="6967538" y="6139889"/>
                </a:cubicBezTo>
                <a:cubicBezTo>
                  <a:pt x="6823955" y="6147539"/>
                  <a:pt x="6514416" y="6066717"/>
                  <a:pt x="6221016" y="6139889"/>
                </a:cubicBezTo>
                <a:cubicBezTo>
                  <a:pt x="5927616" y="6213061"/>
                  <a:pt x="5937712" y="6102964"/>
                  <a:pt x="5745956" y="6139889"/>
                </a:cubicBezTo>
                <a:cubicBezTo>
                  <a:pt x="5554200" y="6176814"/>
                  <a:pt x="5421886" y="6109418"/>
                  <a:pt x="5270897" y="6139889"/>
                </a:cubicBezTo>
                <a:cubicBezTo>
                  <a:pt x="5119908" y="6170360"/>
                  <a:pt x="4890922" y="6087342"/>
                  <a:pt x="4524375" y="6139889"/>
                </a:cubicBezTo>
                <a:cubicBezTo>
                  <a:pt x="4157828" y="6192436"/>
                  <a:pt x="4322591" y="6129366"/>
                  <a:pt x="4230291" y="6139889"/>
                </a:cubicBezTo>
                <a:cubicBezTo>
                  <a:pt x="4137991" y="6150412"/>
                  <a:pt x="3810747" y="6131642"/>
                  <a:pt x="3664744" y="6139889"/>
                </a:cubicBezTo>
                <a:cubicBezTo>
                  <a:pt x="3518741" y="6148136"/>
                  <a:pt x="3240476" y="6105882"/>
                  <a:pt x="3099197" y="6139889"/>
                </a:cubicBezTo>
                <a:cubicBezTo>
                  <a:pt x="2957918" y="6173896"/>
                  <a:pt x="2819759" y="6102411"/>
                  <a:pt x="2624138" y="6139889"/>
                </a:cubicBezTo>
                <a:cubicBezTo>
                  <a:pt x="2428517" y="6177367"/>
                  <a:pt x="2259556" y="6094915"/>
                  <a:pt x="2149078" y="6139889"/>
                </a:cubicBezTo>
                <a:cubicBezTo>
                  <a:pt x="2038600" y="6184863"/>
                  <a:pt x="1926679" y="6131158"/>
                  <a:pt x="1854994" y="6139889"/>
                </a:cubicBezTo>
                <a:cubicBezTo>
                  <a:pt x="1783309" y="6148620"/>
                  <a:pt x="1594243" y="6108189"/>
                  <a:pt x="1470422" y="6139889"/>
                </a:cubicBezTo>
                <a:cubicBezTo>
                  <a:pt x="1346601" y="6171589"/>
                  <a:pt x="983952" y="6087352"/>
                  <a:pt x="814388" y="6139889"/>
                </a:cubicBezTo>
                <a:cubicBezTo>
                  <a:pt x="644824" y="6192426"/>
                  <a:pt x="651171" y="6117411"/>
                  <a:pt x="520303" y="6139889"/>
                </a:cubicBezTo>
                <a:cubicBezTo>
                  <a:pt x="389435" y="6162367"/>
                  <a:pt x="175917" y="6113200"/>
                  <a:pt x="0" y="6139889"/>
                </a:cubicBezTo>
                <a:cubicBezTo>
                  <a:pt x="-33376" y="5976914"/>
                  <a:pt x="38997" y="5923384"/>
                  <a:pt x="0" y="5765914"/>
                </a:cubicBezTo>
                <a:cubicBezTo>
                  <a:pt x="-38997" y="5608444"/>
                  <a:pt x="72275" y="5257716"/>
                  <a:pt x="0" y="5084944"/>
                </a:cubicBezTo>
                <a:cubicBezTo>
                  <a:pt x="-72275" y="4912172"/>
                  <a:pt x="22968" y="4705270"/>
                  <a:pt x="0" y="4526773"/>
                </a:cubicBezTo>
                <a:cubicBezTo>
                  <a:pt x="-22968" y="4348276"/>
                  <a:pt x="32793" y="4045996"/>
                  <a:pt x="0" y="3907202"/>
                </a:cubicBezTo>
                <a:cubicBezTo>
                  <a:pt x="-32793" y="3768408"/>
                  <a:pt x="14511" y="3518120"/>
                  <a:pt x="0" y="3226233"/>
                </a:cubicBezTo>
                <a:cubicBezTo>
                  <a:pt x="-14511" y="2934346"/>
                  <a:pt x="16218" y="2989000"/>
                  <a:pt x="0" y="2790859"/>
                </a:cubicBezTo>
                <a:cubicBezTo>
                  <a:pt x="-16218" y="2592718"/>
                  <a:pt x="32029" y="2357406"/>
                  <a:pt x="0" y="2232687"/>
                </a:cubicBezTo>
                <a:cubicBezTo>
                  <a:pt x="-32029" y="2107968"/>
                  <a:pt x="37473" y="1932510"/>
                  <a:pt x="0" y="1735914"/>
                </a:cubicBezTo>
                <a:cubicBezTo>
                  <a:pt x="-37473" y="1539318"/>
                  <a:pt x="15428" y="1327093"/>
                  <a:pt x="0" y="1116343"/>
                </a:cubicBezTo>
                <a:cubicBezTo>
                  <a:pt x="-15428" y="905593"/>
                  <a:pt x="36597" y="806667"/>
                  <a:pt x="0" y="619571"/>
                </a:cubicBezTo>
                <a:cubicBezTo>
                  <a:pt x="-36597" y="432475"/>
                  <a:pt x="17316" y="163501"/>
                  <a:pt x="0" y="0"/>
                </a:cubicBezTo>
                <a:close/>
              </a:path>
            </a:pathLst>
          </a:custGeom>
          <a:solidFill>
            <a:schemeClr val="bg1"/>
          </a:solidFill>
          <a:ln w="19050">
            <a:solidFill>
              <a:schemeClr val="tx1"/>
            </a:solidFill>
            <a:prstDash val="solid"/>
            <a:extLst>
              <a:ext uri="{C807C97D-BFC1-408E-A445-0C87EB9F89A2}">
                <ask:lineSketchStyleProps xmlns:ask="http://schemas.microsoft.com/office/drawing/2018/sketchyshapes" sd="1846110703">
                  <a:prstGeom prst="rect">
                    <a:avLst/>
                  </a:prstGeom>
                  <ask:type>
                    <ask:lineSketchScribble/>
                  </ask:type>
                </ask:lineSketchStyleProps>
              </a:ext>
            </a:extLs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extBox 1">
            <a:extLst>
              <a:ext uri="{FF2B5EF4-FFF2-40B4-BE49-F238E27FC236}">
                <a16:creationId xmlns:a16="http://schemas.microsoft.com/office/drawing/2014/main" id="{28A500B9-09A4-893C-E65D-E0F2DB38EE25}"/>
              </a:ext>
            </a:extLst>
          </p:cNvPr>
          <p:cNvSpPr txBox="1"/>
          <p:nvPr/>
        </p:nvSpPr>
        <p:spPr>
          <a:xfrm>
            <a:off x="575554" y="458639"/>
            <a:ext cx="8754893" cy="769441"/>
          </a:xfrm>
          <a:prstGeom prst="rect">
            <a:avLst/>
          </a:prstGeom>
          <a:noFill/>
        </p:spPr>
        <p:txBody>
          <a:bodyPr wrap="square" rtlCol="0">
            <a:spAutoFit/>
          </a:bodyPr>
          <a:lstStyle/>
          <a:p>
            <a:pPr algn="ctr"/>
            <a:r>
              <a:rPr lang="en-US" sz="4400" dirty="0">
                <a:latin typeface="+mj-lt"/>
              </a:rPr>
              <a:t>A</a:t>
            </a:r>
            <a:r>
              <a:rPr lang="en-AU" sz="4400" dirty="0">
                <a:latin typeface="+mj-lt"/>
              </a:rPr>
              <a:t>ctivity</a:t>
            </a:r>
          </a:p>
        </p:txBody>
      </p:sp>
      <p:sp>
        <p:nvSpPr>
          <p:cNvPr id="3" name="TextBox 2">
            <a:extLst>
              <a:ext uri="{FF2B5EF4-FFF2-40B4-BE49-F238E27FC236}">
                <a16:creationId xmlns:a16="http://schemas.microsoft.com/office/drawing/2014/main" id="{81BD4FDC-A709-9FCA-56A2-E34BD625EAFE}"/>
              </a:ext>
            </a:extLst>
          </p:cNvPr>
          <p:cNvSpPr txBox="1"/>
          <p:nvPr/>
        </p:nvSpPr>
        <p:spPr>
          <a:xfrm>
            <a:off x="649018" y="1154706"/>
            <a:ext cx="8754893" cy="646331"/>
          </a:xfrm>
          <a:prstGeom prst="rect">
            <a:avLst/>
          </a:prstGeom>
          <a:noFill/>
        </p:spPr>
        <p:txBody>
          <a:bodyPr wrap="square" rtlCol="0">
            <a:spAutoFit/>
          </a:bodyPr>
          <a:lstStyle/>
          <a:p>
            <a:r>
              <a:rPr lang="en-US" dirty="0">
                <a:latin typeface="Comic Sans MS" panose="030F0702030302020204" pitchFamily="66" charset="0"/>
              </a:rPr>
              <a:t>Choose one of the writing prompts below. Colour the picture and write an opening paragraph using the fives senses.</a:t>
            </a:r>
            <a:endParaRPr lang="en-AU" dirty="0">
              <a:latin typeface="Comic Sans MS" panose="030F0702030302020204" pitchFamily="66" charset="0"/>
            </a:endParaRPr>
          </a:p>
        </p:txBody>
      </p:sp>
      <p:sp>
        <p:nvSpPr>
          <p:cNvPr id="4" name="Rectangle 3">
            <a:extLst>
              <a:ext uri="{FF2B5EF4-FFF2-40B4-BE49-F238E27FC236}">
                <a16:creationId xmlns:a16="http://schemas.microsoft.com/office/drawing/2014/main" id="{D52D4F0D-913C-4972-80D0-695D2C4437BA}"/>
              </a:ext>
            </a:extLst>
          </p:cNvPr>
          <p:cNvSpPr/>
          <p:nvPr/>
        </p:nvSpPr>
        <p:spPr>
          <a:xfrm>
            <a:off x="649018" y="1979720"/>
            <a:ext cx="8681429" cy="4296793"/>
          </a:xfrm>
          <a:prstGeom prst="rect">
            <a:avLst/>
          </a:prstGeom>
          <a:solidFill>
            <a:schemeClr val="bg1"/>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a:extLst>
              <a:ext uri="{FF2B5EF4-FFF2-40B4-BE49-F238E27FC236}">
                <a16:creationId xmlns:a16="http://schemas.microsoft.com/office/drawing/2014/main" id="{565CD9B7-50F7-4CAD-A7BE-60BB2C3261B9}"/>
              </a:ext>
            </a:extLst>
          </p:cNvPr>
          <p:cNvPicPr>
            <a:picLocks noChangeAspect="1"/>
          </p:cNvPicPr>
          <p:nvPr/>
        </p:nvPicPr>
        <p:blipFill>
          <a:blip r:embed="rId2"/>
          <a:stretch>
            <a:fillRect/>
          </a:stretch>
        </p:blipFill>
        <p:spPr>
          <a:xfrm rot="21170014">
            <a:off x="785794" y="2519466"/>
            <a:ext cx="2453427" cy="3524183"/>
          </a:xfrm>
          <a:prstGeom prst="rect">
            <a:avLst/>
          </a:prstGeom>
          <a:effectLst>
            <a:glow rad="63500">
              <a:schemeClr val="accent1">
                <a:satMod val="175000"/>
                <a:alpha val="40000"/>
              </a:schemeClr>
            </a:glow>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285EADDE-6C6B-4F63-A2DC-9B5235DA853E}"/>
              </a:ext>
            </a:extLst>
          </p:cNvPr>
          <p:cNvPicPr>
            <a:picLocks noChangeAspect="1"/>
          </p:cNvPicPr>
          <p:nvPr/>
        </p:nvPicPr>
        <p:blipFill>
          <a:blip r:embed="rId3"/>
          <a:stretch>
            <a:fillRect/>
          </a:stretch>
        </p:blipFill>
        <p:spPr>
          <a:xfrm rot="328168">
            <a:off x="2758258" y="2216369"/>
            <a:ext cx="2453427" cy="3547460"/>
          </a:xfrm>
          <a:prstGeom prst="rect">
            <a:avLst/>
          </a:prstGeom>
          <a:effectLst>
            <a:glow rad="63500">
              <a:schemeClr val="accent2">
                <a:satMod val="175000"/>
                <a:alpha val="40000"/>
              </a:schemeClr>
            </a:glow>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5B45EB44-B6CD-4B86-B8B1-42BD7B3733BC}"/>
              </a:ext>
            </a:extLst>
          </p:cNvPr>
          <p:cNvPicPr>
            <a:picLocks noChangeAspect="1"/>
          </p:cNvPicPr>
          <p:nvPr/>
        </p:nvPicPr>
        <p:blipFill>
          <a:blip r:embed="rId4"/>
          <a:stretch>
            <a:fillRect/>
          </a:stretch>
        </p:blipFill>
        <p:spPr>
          <a:xfrm rot="21208346">
            <a:off x="4835915" y="2512671"/>
            <a:ext cx="2444116" cy="3542805"/>
          </a:xfrm>
          <a:prstGeom prst="rect">
            <a:avLst/>
          </a:prstGeom>
          <a:effectLst>
            <a:glow rad="63500">
              <a:schemeClr val="accent6">
                <a:satMod val="175000"/>
                <a:alpha val="40000"/>
              </a:schemeClr>
            </a:glow>
            <a:outerShdw blurRad="50800" dist="38100" dir="2700000" algn="tl" rotWithShape="0">
              <a:prstClr val="black">
                <a:alpha val="40000"/>
              </a:prstClr>
            </a:outerShdw>
          </a:effectLst>
        </p:spPr>
      </p:pic>
      <p:pic>
        <p:nvPicPr>
          <p:cNvPr id="16" name="Picture 15">
            <a:extLst>
              <a:ext uri="{FF2B5EF4-FFF2-40B4-BE49-F238E27FC236}">
                <a16:creationId xmlns:a16="http://schemas.microsoft.com/office/drawing/2014/main" id="{69D3E38B-F5AF-4946-83D2-9494BAD9072E}"/>
              </a:ext>
            </a:extLst>
          </p:cNvPr>
          <p:cNvPicPr>
            <a:picLocks noChangeAspect="1"/>
          </p:cNvPicPr>
          <p:nvPr/>
        </p:nvPicPr>
        <p:blipFill>
          <a:blip r:embed="rId5"/>
          <a:stretch>
            <a:fillRect/>
          </a:stretch>
        </p:blipFill>
        <p:spPr>
          <a:xfrm rot="421972">
            <a:off x="6565304" y="2425269"/>
            <a:ext cx="2425495" cy="3528839"/>
          </a:xfrm>
          <a:prstGeom prst="rect">
            <a:avLst/>
          </a:prstGeom>
          <a:effectLst>
            <a:glow rad="63500">
              <a:schemeClr val="accent4">
                <a:satMod val="175000"/>
                <a:alpha val="40000"/>
              </a:schemeClr>
            </a:glow>
            <a:outerShdw blurRad="50800" dist="38100" dir="2700000" algn="tl" rotWithShape="0">
              <a:prstClr val="black">
                <a:alpha val="40000"/>
              </a:prstClr>
            </a:outerShdw>
          </a:effectLst>
        </p:spPr>
      </p:pic>
      <p:pic>
        <p:nvPicPr>
          <p:cNvPr id="31" name="Picture 30" descr="A cartoon of a child with a magnifying glass&#10;&#10;Description automatically generated">
            <a:extLst>
              <a:ext uri="{FF2B5EF4-FFF2-40B4-BE49-F238E27FC236}">
                <a16:creationId xmlns:a16="http://schemas.microsoft.com/office/drawing/2014/main" id="{A5053AFB-88AB-4730-A7EA-0AB396538D3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74584" y="5186355"/>
            <a:ext cx="2443047" cy="1727234"/>
          </a:xfrm>
          <a:prstGeom prst="rect">
            <a:avLst/>
          </a:prstGeom>
        </p:spPr>
      </p:pic>
      <p:pic>
        <p:nvPicPr>
          <p:cNvPr id="32" name="Picture 31" descr="A cartoon of a child with a cactus&#10;&#10;Description automatically generated">
            <a:extLst>
              <a:ext uri="{FF2B5EF4-FFF2-40B4-BE49-F238E27FC236}">
                <a16:creationId xmlns:a16="http://schemas.microsoft.com/office/drawing/2014/main" id="{FA6FCD2A-CF5C-4D2F-9172-6DBF518BD69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3135" y="5013654"/>
            <a:ext cx="2084426" cy="1473689"/>
          </a:xfrm>
          <a:prstGeom prst="rect">
            <a:avLst/>
          </a:prstGeom>
        </p:spPr>
      </p:pic>
      <p:pic>
        <p:nvPicPr>
          <p:cNvPr id="33" name="Picture 32" descr="A cartoon of a child holding a pot of flowers&#10;&#10;Description automatically generated">
            <a:extLst>
              <a:ext uri="{FF2B5EF4-FFF2-40B4-BE49-F238E27FC236}">
                <a16:creationId xmlns:a16="http://schemas.microsoft.com/office/drawing/2014/main" id="{EA7F78A3-AC1E-475B-8F93-BE4FA51BEDB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47606" y="5344806"/>
            <a:ext cx="1994812" cy="1410332"/>
          </a:xfrm>
          <a:prstGeom prst="rect">
            <a:avLst/>
          </a:prstGeom>
        </p:spPr>
      </p:pic>
      <p:pic>
        <p:nvPicPr>
          <p:cNvPr id="34" name="Picture 33" descr="A cartoon of a child eating a strawberry&#10;&#10;Description automatically generated">
            <a:extLst>
              <a:ext uri="{FF2B5EF4-FFF2-40B4-BE49-F238E27FC236}">
                <a16:creationId xmlns:a16="http://schemas.microsoft.com/office/drawing/2014/main" id="{ED1FE307-B060-4AA8-93B6-6EBC58C8735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5859" y="-12749"/>
            <a:ext cx="1755062" cy="1240829"/>
          </a:xfrm>
          <a:prstGeom prst="rect">
            <a:avLst/>
          </a:prstGeom>
        </p:spPr>
      </p:pic>
      <p:pic>
        <p:nvPicPr>
          <p:cNvPr id="35" name="Picture 34" descr="A cartoon of a child wearing headphones and holding a phone&#10;&#10;Description automatically generated">
            <a:extLst>
              <a:ext uri="{FF2B5EF4-FFF2-40B4-BE49-F238E27FC236}">
                <a16:creationId xmlns:a16="http://schemas.microsoft.com/office/drawing/2014/main" id="{431D128B-EB11-4EFE-B4DB-42E2455FE71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081187" y="129408"/>
            <a:ext cx="2086668" cy="1475274"/>
          </a:xfrm>
          <a:prstGeom prst="rect">
            <a:avLst/>
          </a:prstGeom>
        </p:spPr>
      </p:pic>
    </p:spTree>
    <p:extLst>
      <p:ext uri="{BB962C8B-B14F-4D97-AF65-F5344CB8AC3E}">
        <p14:creationId xmlns:p14="http://schemas.microsoft.com/office/powerpoint/2010/main" val="1116691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7BE002C-62C9-43D0-B690-B37E7ED9D1F4}"/>
              </a:ext>
            </a:extLst>
          </p:cNvPr>
          <p:cNvSpPr/>
          <p:nvPr/>
        </p:nvSpPr>
        <p:spPr>
          <a:xfrm>
            <a:off x="1407459" y="394447"/>
            <a:ext cx="7117976" cy="1079855"/>
          </a:xfrm>
          <a:prstGeom prst="rect">
            <a:avLst/>
          </a:prstGeom>
          <a:solidFill>
            <a:schemeClr val="bg1"/>
          </a:solidFill>
          <a:ln w="28575">
            <a:solidFill>
              <a:schemeClr val="tx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a:extLst>
              <a:ext uri="{FF2B5EF4-FFF2-40B4-BE49-F238E27FC236}">
                <a16:creationId xmlns:a16="http://schemas.microsoft.com/office/drawing/2014/main" id="{E67A790B-528A-4E71-B755-6D30BB5C2EEA}"/>
              </a:ext>
            </a:extLst>
          </p:cNvPr>
          <p:cNvSpPr/>
          <p:nvPr/>
        </p:nvSpPr>
        <p:spPr>
          <a:xfrm>
            <a:off x="436659" y="1904317"/>
            <a:ext cx="9032681" cy="4495044"/>
          </a:xfrm>
          <a:prstGeom prst="rect">
            <a:avLst/>
          </a:prstGeom>
          <a:solidFill>
            <a:schemeClr val="bg1"/>
          </a:solidFill>
          <a:ln w="28575">
            <a:solidFill>
              <a:schemeClr val="tx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extBox 1">
            <a:extLst>
              <a:ext uri="{FF2B5EF4-FFF2-40B4-BE49-F238E27FC236}">
                <a16:creationId xmlns:a16="http://schemas.microsoft.com/office/drawing/2014/main" id="{28A500B9-09A4-893C-E65D-E0F2DB38EE25}"/>
              </a:ext>
            </a:extLst>
          </p:cNvPr>
          <p:cNvSpPr txBox="1"/>
          <p:nvPr/>
        </p:nvSpPr>
        <p:spPr>
          <a:xfrm>
            <a:off x="575554" y="458639"/>
            <a:ext cx="8754893" cy="1015663"/>
          </a:xfrm>
          <a:prstGeom prst="rect">
            <a:avLst/>
          </a:prstGeom>
          <a:noFill/>
        </p:spPr>
        <p:txBody>
          <a:bodyPr wrap="square" rtlCol="0">
            <a:spAutoFit/>
          </a:bodyPr>
          <a:lstStyle/>
          <a:p>
            <a:pPr algn="ctr"/>
            <a:r>
              <a:rPr lang="en-AU" sz="6000" b="1" dirty="0">
                <a:latin typeface="Comic Sans MS" panose="030F0702030302020204" pitchFamily="66" charset="0"/>
              </a:rPr>
              <a:t>Lesson Objectives</a:t>
            </a:r>
          </a:p>
        </p:txBody>
      </p:sp>
      <p:sp>
        <p:nvSpPr>
          <p:cNvPr id="3" name="TextBox 2">
            <a:extLst>
              <a:ext uri="{FF2B5EF4-FFF2-40B4-BE49-F238E27FC236}">
                <a16:creationId xmlns:a16="http://schemas.microsoft.com/office/drawing/2014/main" id="{81BD4FDC-A709-9FCA-56A2-E34BD625EAFE}"/>
              </a:ext>
            </a:extLst>
          </p:cNvPr>
          <p:cNvSpPr txBox="1"/>
          <p:nvPr/>
        </p:nvSpPr>
        <p:spPr>
          <a:xfrm>
            <a:off x="582260" y="1993094"/>
            <a:ext cx="8754893" cy="3467937"/>
          </a:xfrm>
          <a:prstGeom prst="rect">
            <a:avLst/>
          </a:prstGeom>
          <a:noFill/>
        </p:spPr>
        <p:txBody>
          <a:bodyPr wrap="square" rtlCol="0">
            <a:spAutoFit/>
          </a:bodyPr>
          <a:lstStyle/>
          <a:p>
            <a:r>
              <a:rPr lang="en-AU" sz="2800" b="1" dirty="0">
                <a:latin typeface="Comic Sans MS" panose="030F0702030302020204" pitchFamily="66" charset="0"/>
              </a:rPr>
              <a:t>By the end of this lesson, I will be able to:</a:t>
            </a:r>
          </a:p>
          <a:p>
            <a:endParaRPr lang="en-AU" sz="2800" b="1" dirty="0">
              <a:latin typeface="Comic Sans MS" panose="030F0702030302020204" pitchFamily="66" charset="0"/>
            </a:endParaRPr>
          </a:p>
          <a:p>
            <a:pPr marL="342900" indent="-342900">
              <a:lnSpc>
                <a:spcPct val="150000"/>
              </a:lnSpc>
              <a:buFontTx/>
              <a:buChar char="-"/>
            </a:pPr>
            <a:r>
              <a:rPr lang="en-AU" sz="2800" b="1" dirty="0">
                <a:latin typeface="Comic Sans MS" panose="030F0702030302020204" pitchFamily="66" charset="0"/>
              </a:rPr>
              <a:t>Explain why we need to set the scene</a:t>
            </a:r>
          </a:p>
          <a:p>
            <a:pPr marL="342900" indent="-342900">
              <a:lnSpc>
                <a:spcPct val="150000"/>
              </a:lnSpc>
              <a:buFontTx/>
              <a:buChar char="-"/>
            </a:pPr>
            <a:r>
              <a:rPr lang="en-AU" sz="2800" b="1" dirty="0">
                <a:latin typeface="Comic Sans MS" panose="030F0702030302020204" pitchFamily="66" charset="0"/>
              </a:rPr>
              <a:t>Use the five senses to set the scene</a:t>
            </a:r>
          </a:p>
          <a:p>
            <a:pPr marL="342900" indent="-342900">
              <a:lnSpc>
                <a:spcPct val="150000"/>
              </a:lnSpc>
              <a:buFontTx/>
              <a:buChar char="-"/>
            </a:pPr>
            <a:r>
              <a:rPr lang="en-AU" sz="2800" b="1" dirty="0">
                <a:latin typeface="Comic Sans MS" panose="030F0702030302020204" pitchFamily="66" charset="0"/>
              </a:rPr>
              <a:t>Write an opening paragraph in a group and by myself</a:t>
            </a:r>
          </a:p>
        </p:txBody>
      </p:sp>
      <p:pic>
        <p:nvPicPr>
          <p:cNvPr id="10" name="Picture 9" descr="A cartoon of a child with a magnifying glass&#10;&#10;Description automatically generated">
            <a:extLst>
              <a:ext uri="{FF2B5EF4-FFF2-40B4-BE49-F238E27FC236}">
                <a16:creationId xmlns:a16="http://schemas.microsoft.com/office/drawing/2014/main" id="{0D34DE81-EE51-43F6-B1DD-DB0F32DD95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2594" y="2743077"/>
            <a:ext cx="2443047" cy="1727234"/>
          </a:xfrm>
          <a:prstGeom prst="rect">
            <a:avLst/>
          </a:prstGeom>
        </p:spPr>
      </p:pic>
      <p:pic>
        <p:nvPicPr>
          <p:cNvPr id="12" name="Picture 11" descr="A cartoon of a child holding a pot of flowers&#10;&#10;Description automatically generated">
            <a:extLst>
              <a:ext uri="{FF2B5EF4-FFF2-40B4-BE49-F238E27FC236}">
                <a16:creationId xmlns:a16="http://schemas.microsoft.com/office/drawing/2014/main" id="{F7EB654C-3CF3-4B93-9C28-771D05AAE0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9732" y="5447668"/>
            <a:ext cx="1994812" cy="1410332"/>
          </a:xfrm>
          <a:prstGeom prst="rect">
            <a:avLst/>
          </a:prstGeom>
        </p:spPr>
      </p:pic>
      <p:pic>
        <p:nvPicPr>
          <p:cNvPr id="13" name="Picture 12" descr="A cartoon of a child eating a strawberry&#10;&#10;Description automatically generated">
            <a:extLst>
              <a:ext uri="{FF2B5EF4-FFF2-40B4-BE49-F238E27FC236}">
                <a16:creationId xmlns:a16="http://schemas.microsoft.com/office/drawing/2014/main" id="{BB582C09-0EBD-46AD-B6B2-1023655E0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859" y="123270"/>
            <a:ext cx="2236860" cy="1581460"/>
          </a:xfrm>
          <a:prstGeom prst="rect">
            <a:avLst/>
          </a:prstGeom>
        </p:spPr>
      </p:pic>
      <p:pic>
        <p:nvPicPr>
          <p:cNvPr id="14" name="Picture 13" descr="A cartoon of a child wearing headphones and holding a phone&#10;&#10;Description automatically generated">
            <a:extLst>
              <a:ext uri="{FF2B5EF4-FFF2-40B4-BE49-F238E27FC236}">
                <a16:creationId xmlns:a16="http://schemas.microsoft.com/office/drawing/2014/main" id="{2AAAD364-CA43-405D-9038-7618D83C5F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84544" y="565552"/>
            <a:ext cx="2351590" cy="1662574"/>
          </a:xfrm>
          <a:prstGeom prst="rect">
            <a:avLst/>
          </a:prstGeom>
        </p:spPr>
      </p:pic>
    </p:spTree>
    <p:extLst>
      <p:ext uri="{BB962C8B-B14F-4D97-AF65-F5344CB8AC3E}">
        <p14:creationId xmlns:p14="http://schemas.microsoft.com/office/powerpoint/2010/main" val="3259001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FBD7FEE-4638-4ACA-BDB0-3E3AAEA1E8BB}"/>
              </a:ext>
            </a:extLst>
          </p:cNvPr>
          <p:cNvSpPr/>
          <p:nvPr/>
        </p:nvSpPr>
        <p:spPr>
          <a:xfrm>
            <a:off x="523382" y="1782970"/>
            <a:ext cx="9032681" cy="4495044"/>
          </a:xfrm>
          <a:prstGeom prst="rect">
            <a:avLst/>
          </a:prstGeom>
          <a:solidFill>
            <a:schemeClr val="bg1"/>
          </a:solidFill>
          <a:ln w="28575">
            <a:solidFill>
              <a:schemeClr val="tx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a:extLst>
              <a:ext uri="{FF2B5EF4-FFF2-40B4-BE49-F238E27FC236}">
                <a16:creationId xmlns:a16="http://schemas.microsoft.com/office/drawing/2014/main" id="{99D78393-796F-431B-A5E3-07C427B17E2A}"/>
              </a:ext>
            </a:extLst>
          </p:cNvPr>
          <p:cNvSpPr/>
          <p:nvPr/>
        </p:nvSpPr>
        <p:spPr>
          <a:xfrm>
            <a:off x="1407459" y="394447"/>
            <a:ext cx="7117976" cy="1079855"/>
          </a:xfrm>
          <a:prstGeom prst="rect">
            <a:avLst/>
          </a:prstGeom>
          <a:solidFill>
            <a:schemeClr val="bg1"/>
          </a:solidFill>
          <a:ln w="28575">
            <a:solidFill>
              <a:schemeClr val="tx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extBox 1">
            <a:extLst>
              <a:ext uri="{FF2B5EF4-FFF2-40B4-BE49-F238E27FC236}">
                <a16:creationId xmlns:a16="http://schemas.microsoft.com/office/drawing/2014/main" id="{28A500B9-09A4-893C-E65D-E0F2DB38EE25}"/>
              </a:ext>
            </a:extLst>
          </p:cNvPr>
          <p:cNvSpPr txBox="1"/>
          <p:nvPr/>
        </p:nvSpPr>
        <p:spPr>
          <a:xfrm>
            <a:off x="562977" y="426542"/>
            <a:ext cx="8754893" cy="1015663"/>
          </a:xfrm>
          <a:prstGeom prst="rect">
            <a:avLst/>
          </a:prstGeom>
          <a:noFill/>
        </p:spPr>
        <p:txBody>
          <a:bodyPr wrap="square" rtlCol="0">
            <a:spAutoFit/>
          </a:bodyPr>
          <a:lstStyle/>
          <a:p>
            <a:pPr algn="ctr"/>
            <a:r>
              <a:rPr lang="en-AU" sz="6000" dirty="0">
                <a:latin typeface="Comic Sans MS" panose="030F0702030302020204" pitchFamily="66" charset="0"/>
              </a:rPr>
              <a:t>Setting The Scene</a:t>
            </a:r>
          </a:p>
        </p:txBody>
      </p:sp>
      <p:sp>
        <p:nvSpPr>
          <p:cNvPr id="3" name="TextBox 2">
            <a:extLst>
              <a:ext uri="{FF2B5EF4-FFF2-40B4-BE49-F238E27FC236}">
                <a16:creationId xmlns:a16="http://schemas.microsoft.com/office/drawing/2014/main" id="{81BD4FDC-A709-9FCA-56A2-E34BD625EAFE}"/>
              </a:ext>
            </a:extLst>
          </p:cNvPr>
          <p:cNvSpPr txBox="1"/>
          <p:nvPr/>
        </p:nvSpPr>
        <p:spPr>
          <a:xfrm>
            <a:off x="523382" y="1782970"/>
            <a:ext cx="9032682" cy="4227119"/>
          </a:xfrm>
          <a:prstGeom prst="rect">
            <a:avLst/>
          </a:prstGeom>
          <a:noFill/>
        </p:spPr>
        <p:txBody>
          <a:bodyPr wrap="square" rtlCol="0">
            <a:spAutoFit/>
          </a:bodyPr>
          <a:lstStyle/>
          <a:p>
            <a:pPr>
              <a:lnSpc>
                <a:spcPct val="150000"/>
              </a:lnSpc>
            </a:pPr>
            <a:r>
              <a:rPr lang="en-AU" sz="2600" dirty="0">
                <a:latin typeface="Comic Sans MS" panose="030F0702030302020204" pitchFamily="66" charset="0"/>
              </a:rPr>
              <a:t>Setting the scene in a story is important because it helps readers imagine where and when the story happens. It creates the mood, making the story feel happy, scary, or exciting. It also makes characters more real by showing how they interact with their surroundings. So, always include details about the place, time, and atmosphere to make your story come alive!</a:t>
            </a:r>
          </a:p>
        </p:txBody>
      </p:sp>
      <p:sp>
        <p:nvSpPr>
          <p:cNvPr id="4" name="Rectangle 3">
            <a:extLst>
              <a:ext uri="{FF2B5EF4-FFF2-40B4-BE49-F238E27FC236}">
                <a16:creationId xmlns:a16="http://schemas.microsoft.com/office/drawing/2014/main" id="{97F5FE47-AD98-4406-8623-E57D11C266E3}"/>
              </a:ext>
            </a:extLst>
          </p:cNvPr>
          <p:cNvSpPr/>
          <p:nvPr/>
        </p:nvSpPr>
        <p:spPr>
          <a:xfrm>
            <a:off x="70275" y="85777"/>
            <a:ext cx="630314" cy="372862"/>
          </a:xfrm>
          <a:prstGeom prst="rect">
            <a:avLst/>
          </a:prstGeom>
          <a:solidFill>
            <a:schemeClr val="bg1"/>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 Do</a:t>
            </a:r>
            <a:endParaRPr lang="en-AU" dirty="0">
              <a:solidFill>
                <a:schemeClr val="tx1"/>
              </a:solidFill>
            </a:endParaRPr>
          </a:p>
        </p:txBody>
      </p:sp>
      <p:pic>
        <p:nvPicPr>
          <p:cNvPr id="10" name="Picture 9" descr="A cartoon of a child with a magnifying glass&#10;&#10;Description automatically generated">
            <a:extLst>
              <a:ext uri="{FF2B5EF4-FFF2-40B4-BE49-F238E27FC236}">
                <a16:creationId xmlns:a16="http://schemas.microsoft.com/office/drawing/2014/main" id="{CC8077EE-A765-41A1-91E0-8D8E2147B7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8122" y="257188"/>
            <a:ext cx="2443047" cy="1727234"/>
          </a:xfrm>
          <a:prstGeom prst="rect">
            <a:avLst/>
          </a:prstGeom>
        </p:spPr>
      </p:pic>
      <p:pic>
        <p:nvPicPr>
          <p:cNvPr id="11" name="Picture 10" descr="A cartoon of a child with a cactus&#10;&#10;Description automatically generated">
            <a:extLst>
              <a:ext uri="{FF2B5EF4-FFF2-40B4-BE49-F238E27FC236}">
                <a16:creationId xmlns:a16="http://schemas.microsoft.com/office/drawing/2014/main" id="{076F24C6-42C7-42E6-ADD8-10159201C6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128" y="272208"/>
            <a:ext cx="2084426" cy="1473689"/>
          </a:xfrm>
          <a:prstGeom prst="rect">
            <a:avLst/>
          </a:prstGeom>
        </p:spPr>
      </p:pic>
      <p:pic>
        <p:nvPicPr>
          <p:cNvPr id="13" name="Picture 12" descr="A cartoon of a child eating a strawberry&#10;&#10;Description automatically generated">
            <a:extLst>
              <a:ext uri="{FF2B5EF4-FFF2-40B4-BE49-F238E27FC236}">
                <a16:creationId xmlns:a16="http://schemas.microsoft.com/office/drawing/2014/main" id="{BC13E70F-C818-4CE9-B07D-26C67D1C0D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9203" y="5276540"/>
            <a:ext cx="2236860" cy="1581460"/>
          </a:xfrm>
          <a:prstGeom prst="rect">
            <a:avLst/>
          </a:prstGeom>
        </p:spPr>
      </p:pic>
    </p:spTree>
    <p:extLst>
      <p:ext uri="{BB962C8B-B14F-4D97-AF65-F5344CB8AC3E}">
        <p14:creationId xmlns:p14="http://schemas.microsoft.com/office/powerpoint/2010/main" val="1353607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FBD7FEE-4638-4ACA-BDB0-3E3AAEA1E8BB}"/>
              </a:ext>
            </a:extLst>
          </p:cNvPr>
          <p:cNvSpPr/>
          <p:nvPr/>
        </p:nvSpPr>
        <p:spPr>
          <a:xfrm>
            <a:off x="523382" y="1782970"/>
            <a:ext cx="9032681" cy="4648488"/>
          </a:xfrm>
          <a:prstGeom prst="rect">
            <a:avLst/>
          </a:prstGeom>
          <a:solidFill>
            <a:schemeClr val="bg1"/>
          </a:solidFill>
          <a:ln w="28575">
            <a:solidFill>
              <a:schemeClr val="tx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Box 2">
            <a:extLst>
              <a:ext uri="{FF2B5EF4-FFF2-40B4-BE49-F238E27FC236}">
                <a16:creationId xmlns:a16="http://schemas.microsoft.com/office/drawing/2014/main" id="{81BD4FDC-A709-9FCA-56A2-E34BD625EAFE}"/>
              </a:ext>
            </a:extLst>
          </p:cNvPr>
          <p:cNvSpPr txBox="1"/>
          <p:nvPr/>
        </p:nvSpPr>
        <p:spPr>
          <a:xfrm>
            <a:off x="523382" y="1782970"/>
            <a:ext cx="9032682" cy="4616841"/>
          </a:xfrm>
          <a:prstGeom prst="rect">
            <a:avLst/>
          </a:prstGeom>
          <a:noFill/>
        </p:spPr>
        <p:txBody>
          <a:bodyPr wrap="square" rtlCol="0">
            <a:spAutoFit/>
          </a:bodyPr>
          <a:lstStyle/>
          <a:p>
            <a:pPr>
              <a:lnSpc>
                <a:spcPct val="150000"/>
              </a:lnSpc>
            </a:pPr>
            <a:r>
              <a:rPr lang="en-US" dirty="0">
                <a:latin typeface="Comic Sans MS" panose="030F0702030302020204" pitchFamily="66" charset="0"/>
              </a:rPr>
              <a:t>U</a:t>
            </a:r>
            <a:r>
              <a:rPr lang="en-AU" dirty="0">
                <a:latin typeface="Comic Sans MS" panose="030F0702030302020204" pitchFamily="66" charset="0"/>
              </a:rPr>
              <a:t>se your five senses to set the scene.</a:t>
            </a:r>
          </a:p>
          <a:p>
            <a:pPr>
              <a:lnSpc>
                <a:spcPct val="150000"/>
              </a:lnSpc>
            </a:pPr>
            <a:r>
              <a:rPr lang="en-AU" dirty="0">
                <a:solidFill>
                  <a:srgbClr val="FF0000"/>
                </a:solidFill>
                <a:latin typeface="Comic Sans MS" panose="030F0702030302020204" pitchFamily="66" charset="0"/>
              </a:rPr>
              <a:t>Sight: What does the place look like? Describe the colours, shapes, and any interesting details.</a:t>
            </a:r>
          </a:p>
          <a:p>
            <a:pPr>
              <a:lnSpc>
                <a:spcPct val="150000"/>
              </a:lnSpc>
            </a:pPr>
            <a:r>
              <a:rPr lang="en-AU" dirty="0">
                <a:solidFill>
                  <a:srgbClr val="00B050"/>
                </a:solidFill>
                <a:latin typeface="Comic Sans MS" panose="030F0702030302020204" pitchFamily="66" charset="0"/>
              </a:rPr>
              <a:t>Sound: What can be heard in this place? Think about the noises made by people, animals, or the environment.</a:t>
            </a:r>
          </a:p>
          <a:p>
            <a:pPr>
              <a:lnSpc>
                <a:spcPct val="150000"/>
              </a:lnSpc>
            </a:pPr>
            <a:r>
              <a:rPr lang="en-AU" dirty="0">
                <a:solidFill>
                  <a:srgbClr val="0070C0"/>
                </a:solidFill>
                <a:latin typeface="Comic Sans MS" panose="030F0702030302020204" pitchFamily="66" charset="0"/>
              </a:rPr>
              <a:t>Smell: Are there any distinctive smells? Maybe the scent of flowers, food, or even the air itself.</a:t>
            </a:r>
          </a:p>
          <a:p>
            <a:pPr>
              <a:lnSpc>
                <a:spcPct val="150000"/>
              </a:lnSpc>
            </a:pPr>
            <a:r>
              <a:rPr lang="en-AU" dirty="0">
                <a:solidFill>
                  <a:srgbClr val="7030A0"/>
                </a:solidFill>
                <a:latin typeface="Comic Sans MS" panose="030F0702030302020204" pitchFamily="66" charset="0"/>
              </a:rPr>
              <a:t>Touch: What textures or sensations can be felt? This could include the feeling of the ground, the air, or objects in the scene.</a:t>
            </a:r>
          </a:p>
          <a:p>
            <a:pPr>
              <a:lnSpc>
                <a:spcPct val="150000"/>
              </a:lnSpc>
            </a:pPr>
            <a:r>
              <a:rPr lang="en-AU" dirty="0">
                <a:solidFill>
                  <a:srgbClr val="FFC000"/>
                </a:solidFill>
                <a:latin typeface="Comic Sans MS" panose="030F0702030302020204" pitchFamily="66" charset="0"/>
              </a:rPr>
              <a:t>Taste: If your character eats or drinks something, what does it taste like? Or perhaps describe the general taste in the air, like the saltiness of the sea.</a:t>
            </a:r>
          </a:p>
        </p:txBody>
      </p:sp>
      <p:sp>
        <p:nvSpPr>
          <p:cNvPr id="22" name="Rectangle 21">
            <a:extLst>
              <a:ext uri="{FF2B5EF4-FFF2-40B4-BE49-F238E27FC236}">
                <a16:creationId xmlns:a16="http://schemas.microsoft.com/office/drawing/2014/main" id="{F5BE73CF-52AB-43F2-AD8B-38B566B24431}"/>
              </a:ext>
            </a:extLst>
          </p:cNvPr>
          <p:cNvSpPr/>
          <p:nvPr/>
        </p:nvSpPr>
        <p:spPr>
          <a:xfrm>
            <a:off x="523382" y="394445"/>
            <a:ext cx="4846477" cy="1079855"/>
          </a:xfrm>
          <a:prstGeom prst="rect">
            <a:avLst/>
          </a:prstGeom>
          <a:solidFill>
            <a:schemeClr val="bg1"/>
          </a:solidFill>
          <a:ln w="28575">
            <a:solidFill>
              <a:schemeClr val="tx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TextBox 22">
            <a:extLst>
              <a:ext uri="{FF2B5EF4-FFF2-40B4-BE49-F238E27FC236}">
                <a16:creationId xmlns:a16="http://schemas.microsoft.com/office/drawing/2014/main" id="{370CCB2F-FEE8-4A4A-8DE1-4E148AA40EEC}"/>
              </a:ext>
            </a:extLst>
          </p:cNvPr>
          <p:cNvSpPr txBox="1"/>
          <p:nvPr/>
        </p:nvSpPr>
        <p:spPr>
          <a:xfrm>
            <a:off x="562977" y="426542"/>
            <a:ext cx="4663447" cy="1015663"/>
          </a:xfrm>
          <a:prstGeom prst="rect">
            <a:avLst/>
          </a:prstGeom>
          <a:noFill/>
        </p:spPr>
        <p:txBody>
          <a:bodyPr wrap="square" rtlCol="0">
            <a:spAutoFit/>
          </a:bodyPr>
          <a:lstStyle/>
          <a:p>
            <a:r>
              <a:rPr lang="en-US" sz="6000" dirty="0">
                <a:latin typeface="Comic Sans MS" panose="030F0702030302020204" pitchFamily="66" charset="0"/>
              </a:rPr>
              <a:t>F</a:t>
            </a:r>
            <a:r>
              <a:rPr lang="en-AU" sz="6000" dirty="0" err="1">
                <a:latin typeface="Comic Sans MS" panose="030F0702030302020204" pitchFamily="66" charset="0"/>
              </a:rPr>
              <a:t>ive</a:t>
            </a:r>
            <a:r>
              <a:rPr lang="en-AU" sz="6000" dirty="0">
                <a:latin typeface="Comic Sans MS" panose="030F0702030302020204" pitchFamily="66" charset="0"/>
              </a:rPr>
              <a:t> Senses</a:t>
            </a:r>
          </a:p>
        </p:txBody>
      </p:sp>
      <p:sp>
        <p:nvSpPr>
          <p:cNvPr id="4" name="Rectangle 3">
            <a:extLst>
              <a:ext uri="{FF2B5EF4-FFF2-40B4-BE49-F238E27FC236}">
                <a16:creationId xmlns:a16="http://schemas.microsoft.com/office/drawing/2014/main" id="{97F5FE47-AD98-4406-8623-E57D11C266E3}"/>
              </a:ext>
            </a:extLst>
          </p:cNvPr>
          <p:cNvSpPr/>
          <p:nvPr/>
        </p:nvSpPr>
        <p:spPr>
          <a:xfrm>
            <a:off x="70275" y="85777"/>
            <a:ext cx="630314" cy="372862"/>
          </a:xfrm>
          <a:prstGeom prst="rect">
            <a:avLst/>
          </a:prstGeom>
          <a:solidFill>
            <a:schemeClr val="bg1"/>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 Do</a:t>
            </a:r>
            <a:endParaRPr lang="en-AU" dirty="0">
              <a:solidFill>
                <a:schemeClr val="tx1"/>
              </a:solidFill>
            </a:endParaRPr>
          </a:p>
        </p:txBody>
      </p:sp>
      <p:pic>
        <p:nvPicPr>
          <p:cNvPr id="25" name="Picture 24" descr="A cartoon of a child with a magnifying glass&#10;&#10;Description automatically generated">
            <a:extLst>
              <a:ext uri="{FF2B5EF4-FFF2-40B4-BE49-F238E27FC236}">
                <a16:creationId xmlns:a16="http://schemas.microsoft.com/office/drawing/2014/main" id="{932052D1-8985-4E5F-8F4A-345D53A0EC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3718" y="5446684"/>
            <a:ext cx="2150423" cy="1520349"/>
          </a:xfrm>
          <a:prstGeom prst="rect">
            <a:avLst/>
          </a:prstGeom>
        </p:spPr>
      </p:pic>
      <p:pic>
        <p:nvPicPr>
          <p:cNvPr id="29" name="Picture 28" descr="A cartoon of a child wearing headphones and holding a phone&#10;&#10;Description automatically generated">
            <a:extLst>
              <a:ext uri="{FF2B5EF4-FFF2-40B4-BE49-F238E27FC236}">
                <a16:creationId xmlns:a16="http://schemas.microsoft.com/office/drawing/2014/main" id="{ED504D18-130E-4E23-ADA0-3BC5930A37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5507" y="123270"/>
            <a:ext cx="2351590" cy="1662574"/>
          </a:xfrm>
          <a:prstGeom prst="rect">
            <a:avLst/>
          </a:prstGeom>
        </p:spPr>
      </p:pic>
    </p:spTree>
    <p:extLst>
      <p:ext uri="{BB962C8B-B14F-4D97-AF65-F5344CB8AC3E}">
        <p14:creationId xmlns:p14="http://schemas.microsoft.com/office/powerpoint/2010/main" val="2516673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FBD7FEE-4638-4ACA-BDB0-3E3AAEA1E8BB}"/>
              </a:ext>
            </a:extLst>
          </p:cNvPr>
          <p:cNvSpPr/>
          <p:nvPr/>
        </p:nvSpPr>
        <p:spPr>
          <a:xfrm>
            <a:off x="523382" y="1782970"/>
            <a:ext cx="9032681" cy="4648488"/>
          </a:xfrm>
          <a:prstGeom prst="rect">
            <a:avLst/>
          </a:prstGeom>
          <a:solidFill>
            <a:schemeClr val="bg1"/>
          </a:solidFill>
          <a:ln w="28575">
            <a:solidFill>
              <a:schemeClr val="tx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Box 2">
            <a:extLst>
              <a:ext uri="{FF2B5EF4-FFF2-40B4-BE49-F238E27FC236}">
                <a16:creationId xmlns:a16="http://schemas.microsoft.com/office/drawing/2014/main" id="{81BD4FDC-A709-9FCA-56A2-E34BD625EAFE}"/>
              </a:ext>
            </a:extLst>
          </p:cNvPr>
          <p:cNvSpPr txBox="1"/>
          <p:nvPr/>
        </p:nvSpPr>
        <p:spPr>
          <a:xfrm>
            <a:off x="523382" y="1782970"/>
            <a:ext cx="9032682" cy="626133"/>
          </a:xfrm>
          <a:prstGeom prst="rect">
            <a:avLst/>
          </a:prstGeom>
          <a:noFill/>
        </p:spPr>
        <p:txBody>
          <a:bodyPr wrap="square" rtlCol="0">
            <a:spAutoFit/>
          </a:bodyPr>
          <a:lstStyle/>
          <a:p>
            <a:pPr>
              <a:lnSpc>
                <a:spcPct val="150000"/>
              </a:lnSpc>
            </a:pPr>
            <a:r>
              <a:rPr lang="en-US" sz="2600" dirty="0">
                <a:latin typeface="Comic Sans MS" panose="030F0702030302020204" pitchFamily="66" charset="0"/>
              </a:rPr>
              <a:t>U</a:t>
            </a:r>
            <a:r>
              <a:rPr lang="en-AU" sz="2600" dirty="0">
                <a:latin typeface="Comic Sans MS" panose="030F0702030302020204" pitchFamily="66" charset="0"/>
              </a:rPr>
              <a:t>se your five senses to set the scene. </a:t>
            </a:r>
          </a:p>
        </p:txBody>
      </p:sp>
      <p:pic>
        <p:nvPicPr>
          <p:cNvPr id="7" name="Picture 6" descr="A cartoon of a child with a magnifying glass&#10;&#10;Description automatically generated">
            <a:extLst>
              <a:ext uri="{FF2B5EF4-FFF2-40B4-BE49-F238E27FC236}">
                <a16:creationId xmlns:a16="http://schemas.microsoft.com/office/drawing/2014/main" id="{CFF6C872-746D-4CA6-B23C-DAF6085235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5320" y="3625313"/>
            <a:ext cx="2443047" cy="1727234"/>
          </a:xfrm>
          <a:prstGeom prst="rect">
            <a:avLst/>
          </a:prstGeom>
        </p:spPr>
      </p:pic>
      <p:pic>
        <p:nvPicPr>
          <p:cNvPr id="10" name="Picture 9" descr="A cartoon of a child with a cactus&#10;&#10;Description automatically generated">
            <a:extLst>
              <a:ext uri="{FF2B5EF4-FFF2-40B4-BE49-F238E27FC236}">
                <a16:creationId xmlns:a16="http://schemas.microsoft.com/office/drawing/2014/main" id="{E5EB53F1-A041-4E51-96FC-8276537AFB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714" y="4465262"/>
            <a:ext cx="2084426" cy="1473689"/>
          </a:xfrm>
          <a:prstGeom prst="rect">
            <a:avLst/>
          </a:prstGeom>
        </p:spPr>
      </p:pic>
      <p:pic>
        <p:nvPicPr>
          <p:cNvPr id="12" name="Picture 11" descr="A cartoon of a child holding a pot of flowers&#10;&#10;Description automatically generated">
            <a:extLst>
              <a:ext uri="{FF2B5EF4-FFF2-40B4-BE49-F238E27FC236}">
                <a16:creationId xmlns:a16="http://schemas.microsoft.com/office/drawing/2014/main" id="{0BB21E28-8A1E-41D9-9118-4FCD3CE1E9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3821" y="5429918"/>
            <a:ext cx="1994812" cy="1410332"/>
          </a:xfrm>
          <a:prstGeom prst="rect">
            <a:avLst/>
          </a:prstGeom>
        </p:spPr>
      </p:pic>
      <p:pic>
        <p:nvPicPr>
          <p:cNvPr id="14" name="Picture 13" descr="A cartoon of a child eating a strawberry&#10;&#10;Description automatically generated">
            <a:extLst>
              <a:ext uri="{FF2B5EF4-FFF2-40B4-BE49-F238E27FC236}">
                <a16:creationId xmlns:a16="http://schemas.microsoft.com/office/drawing/2014/main" id="{18F4F3D3-89FF-49D1-9FAB-62468CE5CE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6188" y="2408065"/>
            <a:ext cx="2236860" cy="1581460"/>
          </a:xfrm>
          <a:prstGeom prst="rect">
            <a:avLst/>
          </a:prstGeom>
        </p:spPr>
      </p:pic>
      <p:pic>
        <p:nvPicPr>
          <p:cNvPr id="16" name="Picture 15" descr="A cartoon of a child wearing headphones and holding a phone&#10;&#10;Description automatically generated">
            <a:extLst>
              <a:ext uri="{FF2B5EF4-FFF2-40B4-BE49-F238E27FC236}">
                <a16:creationId xmlns:a16="http://schemas.microsoft.com/office/drawing/2014/main" id="{702275AF-2698-42F9-BF6F-FC1BFE428F3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05432" y="2295839"/>
            <a:ext cx="2351590" cy="1662574"/>
          </a:xfrm>
          <a:prstGeom prst="rect">
            <a:avLst/>
          </a:prstGeom>
        </p:spPr>
      </p:pic>
      <p:sp>
        <p:nvSpPr>
          <p:cNvPr id="17" name="TextBox 16">
            <a:extLst>
              <a:ext uri="{FF2B5EF4-FFF2-40B4-BE49-F238E27FC236}">
                <a16:creationId xmlns:a16="http://schemas.microsoft.com/office/drawing/2014/main" id="{1372C8AC-C439-4DF2-A746-64D33B018D40}"/>
              </a:ext>
            </a:extLst>
          </p:cNvPr>
          <p:cNvSpPr txBox="1"/>
          <p:nvPr/>
        </p:nvSpPr>
        <p:spPr>
          <a:xfrm>
            <a:off x="1272100" y="2716138"/>
            <a:ext cx="2976283" cy="1292854"/>
          </a:xfrm>
          <a:prstGeom prst="rect">
            <a:avLst/>
          </a:prstGeom>
          <a:noFill/>
        </p:spPr>
        <p:txBody>
          <a:bodyPr wrap="square" rtlCol="0">
            <a:spAutoFit/>
          </a:bodyPr>
          <a:lstStyle/>
          <a:p>
            <a:pPr>
              <a:lnSpc>
                <a:spcPct val="150000"/>
              </a:lnSpc>
            </a:pPr>
            <a:r>
              <a:rPr lang="en-US" dirty="0">
                <a:solidFill>
                  <a:srgbClr val="FF0000"/>
                </a:solidFill>
                <a:latin typeface="Comic Sans MS" panose="030F0702030302020204" pitchFamily="66" charset="0"/>
              </a:rPr>
              <a:t>The taste of ocean water lingered on the tip of his tongue.</a:t>
            </a:r>
            <a:endParaRPr lang="en-AU" dirty="0">
              <a:solidFill>
                <a:srgbClr val="FF0000"/>
              </a:solidFill>
              <a:latin typeface="Comic Sans MS" panose="030F0702030302020204" pitchFamily="66" charset="0"/>
            </a:endParaRPr>
          </a:p>
        </p:txBody>
      </p:sp>
      <p:sp>
        <p:nvSpPr>
          <p:cNvPr id="18" name="TextBox 17">
            <a:extLst>
              <a:ext uri="{FF2B5EF4-FFF2-40B4-BE49-F238E27FC236}">
                <a16:creationId xmlns:a16="http://schemas.microsoft.com/office/drawing/2014/main" id="{4F8FEF3C-CCD5-46BA-B674-DDDCB6F8A3FC}"/>
              </a:ext>
            </a:extLst>
          </p:cNvPr>
          <p:cNvSpPr txBox="1"/>
          <p:nvPr/>
        </p:nvSpPr>
        <p:spPr>
          <a:xfrm>
            <a:off x="1594829" y="4775951"/>
            <a:ext cx="2976283" cy="1292854"/>
          </a:xfrm>
          <a:prstGeom prst="rect">
            <a:avLst/>
          </a:prstGeom>
          <a:noFill/>
        </p:spPr>
        <p:txBody>
          <a:bodyPr wrap="square" rtlCol="0">
            <a:spAutoFit/>
          </a:bodyPr>
          <a:lstStyle/>
          <a:p>
            <a:pPr>
              <a:lnSpc>
                <a:spcPct val="150000"/>
              </a:lnSpc>
            </a:pPr>
            <a:r>
              <a:rPr lang="en-US" dirty="0">
                <a:solidFill>
                  <a:srgbClr val="7030A0"/>
                </a:solidFill>
                <a:latin typeface="Comic Sans MS" panose="030F0702030302020204" pitchFamily="66" charset="0"/>
              </a:rPr>
              <a:t>A shiver ran down his spine as the dragons flew above.</a:t>
            </a:r>
            <a:endParaRPr lang="en-AU" dirty="0">
              <a:solidFill>
                <a:srgbClr val="7030A0"/>
              </a:solidFill>
              <a:latin typeface="Comic Sans MS" panose="030F0702030302020204" pitchFamily="66" charset="0"/>
            </a:endParaRPr>
          </a:p>
        </p:txBody>
      </p:sp>
      <p:sp>
        <p:nvSpPr>
          <p:cNvPr id="19" name="TextBox 18">
            <a:extLst>
              <a:ext uri="{FF2B5EF4-FFF2-40B4-BE49-F238E27FC236}">
                <a16:creationId xmlns:a16="http://schemas.microsoft.com/office/drawing/2014/main" id="{A8BFB970-86CB-4AB8-9B11-105FD5EE9AEA}"/>
              </a:ext>
            </a:extLst>
          </p:cNvPr>
          <p:cNvSpPr txBox="1"/>
          <p:nvPr/>
        </p:nvSpPr>
        <p:spPr>
          <a:xfrm>
            <a:off x="5378450" y="2583706"/>
            <a:ext cx="2976283" cy="877356"/>
          </a:xfrm>
          <a:prstGeom prst="rect">
            <a:avLst/>
          </a:prstGeom>
          <a:noFill/>
        </p:spPr>
        <p:txBody>
          <a:bodyPr wrap="square" rtlCol="0">
            <a:spAutoFit/>
          </a:bodyPr>
          <a:lstStyle/>
          <a:p>
            <a:pPr>
              <a:lnSpc>
                <a:spcPct val="150000"/>
              </a:lnSpc>
            </a:pPr>
            <a:r>
              <a:rPr lang="en-US" dirty="0">
                <a:solidFill>
                  <a:srgbClr val="FFC000"/>
                </a:solidFill>
                <a:latin typeface="Comic Sans MS" panose="030F0702030302020204" pitchFamily="66" charset="0"/>
              </a:rPr>
              <a:t>The dragons’ screams echoed across the ocean.</a:t>
            </a:r>
            <a:endParaRPr lang="en-AU" dirty="0">
              <a:solidFill>
                <a:srgbClr val="FFC000"/>
              </a:solidFill>
              <a:latin typeface="Comic Sans MS" panose="030F0702030302020204" pitchFamily="66" charset="0"/>
            </a:endParaRPr>
          </a:p>
        </p:txBody>
      </p:sp>
      <p:sp>
        <p:nvSpPr>
          <p:cNvPr id="20" name="TextBox 19">
            <a:extLst>
              <a:ext uri="{FF2B5EF4-FFF2-40B4-BE49-F238E27FC236}">
                <a16:creationId xmlns:a16="http://schemas.microsoft.com/office/drawing/2014/main" id="{CE69B851-552F-4A5B-B039-35FFA79DA331}"/>
              </a:ext>
            </a:extLst>
          </p:cNvPr>
          <p:cNvSpPr txBox="1"/>
          <p:nvPr/>
        </p:nvSpPr>
        <p:spPr>
          <a:xfrm>
            <a:off x="5378449" y="5422378"/>
            <a:ext cx="3496610" cy="877356"/>
          </a:xfrm>
          <a:prstGeom prst="rect">
            <a:avLst/>
          </a:prstGeom>
          <a:noFill/>
        </p:spPr>
        <p:txBody>
          <a:bodyPr wrap="square" rtlCol="0">
            <a:spAutoFit/>
          </a:bodyPr>
          <a:lstStyle/>
          <a:p>
            <a:pPr>
              <a:lnSpc>
                <a:spcPct val="150000"/>
              </a:lnSpc>
            </a:pPr>
            <a:r>
              <a:rPr lang="en-US" dirty="0">
                <a:solidFill>
                  <a:srgbClr val="00B050"/>
                </a:solidFill>
                <a:latin typeface="Comic Sans MS" panose="030F0702030302020204" pitchFamily="66" charset="0"/>
              </a:rPr>
              <a:t>The smell of ash and fire drifted through the air.</a:t>
            </a:r>
            <a:endParaRPr lang="en-AU" dirty="0">
              <a:solidFill>
                <a:srgbClr val="00B050"/>
              </a:solidFill>
              <a:latin typeface="Comic Sans MS" panose="030F0702030302020204" pitchFamily="66" charset="0"/>
            </a:endParaRPr>
          </a:p>
        </p:txBody>
      </p:sp>
      <p:sp>
        <p:nvSpPr>
          <p:cNvPr id="21" name="TextBox 20">
            <a:extLst>
              <a:ext uri="{FF2B5EF4-FFF2-40B4-BE49-F238E27FC236}">
                <a16:creationId xmlns:a16="http://schemas.microsoft.com/office/drawing/2014/main" id="{51B94A9F-3878-46DB-8F9B-19F6EB63D591}"/>
              </a:ext>
            </a:extLst>
          </p:cNvPr>
          <p:cNvSpPr txBox="1"/>
          <p:nvPr/>
        </p:nvSpPr>
        <p:spPr>
          <a:xfrm>
            <a:off x="7325038" y="4010220"/>
            <a:ext cx="2200266" cy="1292854"/>
          </a:xfrm>
          <a:prstGeom prst="rect">
            <a:avLst/>
          </a:prstGeom>
          <a:noFill/>
        </p:spPr>
        <p:txBody>
          <a:bodyPr wrap="square" rtlCol="0">
            <a:spAutoFit/>
          </a:bodyPr>
          <a:lstStyle/>
          <a:p>
            <a:pPr>
              <a:lnSpc>
                <a:spcPct val="150000"/>
              </a:lnSpc>
            </a:pPr>
            <a:r>
              <a:rPr lang="en-US" dirty="0">
                <a:solidFill>
                  <a:srgbClr val="0070C0"/>
                </a:solidFill>
                <a:latin typeface="Comic Sans MS" panose="030F0702030302020204" pitchFamily="66" charset="0"/>
              </a:rPr>
              <a:t>Mountains could be seen on the distant land.</a:t>
            </a:r>
            <a:endParaRPr lang="en-AU" dirty="0">
              <a:solidFill>
                <a:srgbClr val="0070C0"/>
              </a:solidFill>
              <a:latin typeface="Comic Sans MS" panose="030F0702030302020204" pitchFamily="66" charset="0"/>
            </a:endParaRPr>
          </a:p>
        </p:txBody>
      </p:sp>
      <p:sp>
        <p:nvSpPr>
          <p:cNvPr id="22" name="Rectangle 21">
            <a:extLst>
              <a:ext uri="{FF2B5EF4-FFF2-40B4-BE49-F238E27FC236}">
                <a16:creationId xmlns:a16="http://schemas.microsoft.com/office/drawing/2014/main" id="{F5BE73CF-52AB-43F2-AD8B-38B566B24431}"/>
              </a:ext>
            </a:extLst>
          </p:cNvPr>
          <p:cNvSpPr/>
          <p:nvPr/>
        </p:nvSpPr>
        <p:spPr>
          <a:xfrm>
            <a:off x="523382" y="394445"/>
            <a:ext cx="4846477" cy="1079855"/>
          </a:xfrm>
          <a:prstGeom prst="rect">
            <a:avLst/>
          </a:prstGeom>
          <a:solidFill>
            <a:schemeClr val="bg1"/>
          </a:solidFill>
          <a:ln w="28575">
            <a:solidFill>
              <a:schemeClr val="tx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TextBox 22">
            <a:extLst>
              <a:ext uri="{FF2B5EF4-FFF2-40B4-BE49-F238E27FC236}">
                <a16:creationId xmlns:a16="http://schemas.microsoft.com/office/drawing/2014/main" id="{370CCB2F-FEE8-4A4A-8DE1-4E148AA40EEC}"/>
              </a:ext>
            </a:extLst>
          </p:cNvPr>
          <p:cNvSpPr txBox="1"/>
          <p:nvPr/>
        </p:nvSpPr>
        <p:spPr>
          <a:xfrm>
            <a:off x="562977" y="426542"/>
            <a:ext cx="4663447" cy="1015663"/>
          </a:xfrm>
          <a:prstGeom prst="rect">
            <a:avLst/>
          </a:prstGeom>
          <a:noFill/>
        </p:spPr>
        <p:txBody>
          <a:bodyPr wrap="square" rtlCol="0">
            <a:spAutoFit/>
          </a:bodyPr>
          <a:lstStyle/>
          <a:p>
            <a:r>
              <a:rPr lang="en-US" sz="6000" dirty="0">
                <a:latin typeface="Comic Sans MS" panose="030F0702030302020204" pitchFamily="66" charset="0"/>
              </a:rPr>
              <a:t>F</a:t>
            </a:r>
            <a:r>
              <a:rPr lang="en-AU" sz="6000" dirty="0" err="1">
                <a:latin typeface="Comic Sans MS" panose="030F0702030302020204" pitchFamily="66" charset="0"/>
              </a:rPr>
              <a:t>ive</a:t>
            </a:r>
            <a:r>
              <a:rPr lang="en-AU" sz="6000" dirty="0">
                <a:latin typeface="Comic Sans MS" panose="030F0702030302020204" pitchFamily="66" charset="0"/>
              </a:rPr>
              <a:t> Senses</a:t>
            </a:r>
          </a:p>
        </p:txBody>
      </p:sp>
      <p:pic>
        <p:nvPicPr>
          <p:cNvPr id="24" name="Picture 2" descr="Narrative writing prompt - Dragons">
            <a:extLst>
              <a:ext uri="{FF2B5EF4-FFF2-40B4-BE49-F238E27FC236}">
                <a16:creationId xmlns:a16="http://schemas.microsoft.com/office/drawing/2014/main" id="{510C7C95-5658-4E25-AB3E-6B3C3061E40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59280" y="283013"/>
            <a:ext cx="2698174" cy="2023631"/>
          </a:xfrm>
          <a:prstGeom prst="rect">
            <a:avLst/>
          </a:prstGeom>
          <a:noFill/>
          <a:effectLst>
            <a:glow rad="101600">
              <a:schemeClr val="accent4">
                <a:satMod val="175000"/>
                <a:alpha val="40000"/>
              </a:schemeClr>
            </a:glow>
            <a:outerShdw blurRad="50800" dist="38100" dir="2700000" algn="tl" rotWithShape="0">
              <a:prstClr val="black">
                <a:alpha val="40000"/>
              </a:prstClr>
            </a:outerShdw>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7F5FE47-AD98-4406-8623-E57D11C266E3}"/>
              </a:ext>
            </a:extLst>
          </p:cNvPr>
          <p:cNvSpPr/>
          <p:nvPr/>
        </p:nvSpPr>
        <p:spPr>
          <a:xfrm>
            <a:off x="70275" y="85777"/>
            <a:ext cx="630314" cy="372862"/>
          </a:xfrm>
          <a:prstGeom prst="rect">
            <a:avLst/>
          </a:prstGeom>
          <a:solidFill>
            <a:schemeClr val="bg1"/>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 Do</a:t>
            </a:r>
            <a:endParaRPr lang="en-AU" dirty="0">
              <a:solidFill>
                <a:schemeClr val="tx1"/>
              </a:solidFill>
            </a:endParaRPr>
          </a:p>
        </p:txBody>
      </p:sp>
    </p:spTree>
    <p:extLst>
      <p:ext uri="{BB962C8B-B14F-4D97-AF65-F5344CB8AC3E}">
        <p14:creationId xmlns:p14="http://schemas.microsoft.com/office/powerpoint/2010/main" val="2915794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FBD7FEE-4638-4ACA-BDB0-3E3AAEA1E8BB}"/>
              </a:ext>
            </a:extLst>
          </p:cNvPr>
          <p:cNvSpPr/>
          <p:nvPr/>
        </p:nvSpPr>
        <p:spPr>
          <a:xfrm>
            <a:off x="523382" y="1782970"/>
            <a:ext cx="9032681" cy="4648488"/>
          </a:xfrm>
          <a:prstGeom prst="rect">
            <a:avLst/>
          </a:prstGeom>
          <a:solidFill>
            <a:schemeClr val="bg1"/>
          </a:solidFill>
          <a:ln w="28575">
            <a:solidFill>
              <a:schemeClr val="tx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a:extLst>
              <a:ext uri="{FF2B5EF4-FFF2-40B4-BE49-F238E27FC236}">
                <a16:creationId xmlns:a16="http://schemas.microsoft.com/office/drawing/2014/main" id="{99D78393-796F-431B-A5E3-07C427B17E2A}"/>
              </a:ext>
            </a:extLst>
          </p:cNvPr>
          <p:cNvSpPr/>
          <p:nvPr/>
        </p:nvSpPr>
        <p:spPr>
          <a:xfrm>
            <a:off x="523382" y="394445"/>
            <a:ext cx="4846477" cy="1079855"/>
          </a:xfrm>
          <a:prstGeom prst="rect">
            <a:avLst/>
          </a:prstGeom>
          <a:solidFill>
            <a:schemeClr val="bg1"/>
          </a:solidFill>
          <a:ln w="28575">
            <a:solidFill>
              <a:schemeClr val="tx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extBox 1">
            <a:extLst>
              <a:ext uri="{FF2B5EF4-FFF2-40B4-BE49-F238E27FC236}">
                <a16:creationId xmlns:a16="http://schemas.microsoft.com/office/drawing/2014/main" id="{28A500B9-09A4-893C-E65D-E0F2DB38EE25}"/>
              </a:ext>
            </a:extLst>
          </p:cNvPr>
          <p:cNvSpPr txBox="1"/>
          <p:nvPr/>
        </p:nvSpPr>
        <p:spPr>
          <a:xfrm>
            <a:off x="562977" y="426542"/>
            <a:ext cx="4663447" cy="1015663"/>
          </a:xfrm>
          <a:prstGeom prst="rect">
            <a:avLst/>
          </a:prstGeom>
          <a:noFill/>
        </p:spPr>
        <p:txBody>
          <a:bodyPr wrap="square" rtlCol="0">
            <a:spAutoFit/>
          </a:bodyPr>
          <a:lstStyle/>
          <a:p>
            <a:r>
              <a:rPr lang="en-US" sz="6000" dirty="0">
                <a:latin typeface="Comic Sans MS" panose="030F0702030302020204" pitchFamily="66" charset="0"/>
              </a:rPr>
              <a:t>F</a:t>
            </a:r>
            <a:r>
              <a:rPr lang="en-AU" sz="6000" dirty="0" err="1">
                <a:latin typeface="Comic Sans MS" panose="030F0702030302020204" pitchFamily="66" charset="0"/>
              </a:rPr>
              <a:t>ive</a:t>
            </a:r>
            <a:r>
              <a:rPr lang="en-AU" sz="6000" dirty="0">
                <a:latin typeface="Comic Sans MS" panose="030F0702030302020204" pitchFamily="66" charset="0"/>
              </a:rPr>
              <a:t> Senses</a:t>
            </a:r>
          </a:p>
        </p:txBody>
      </p:sp>
      <p:sp>
        <p:nvSpPr>
          <p:cNvPr id="3" name="TextBox 2">
            <a:extLst>
              <a:ext uri="{FF2B5EF4-FFF2-40B4-BE49-F238E27FC236}">
                <a16:creationId xmlns:a16="http://schemas.microsoft.com/office/drawing/2014/main" id="{81BD4FDC-A709-9FCA-56A2-E34BD625EAFE}"/>
              </a:ext>
            </a:extLst>
          </p:cNvPr>
          <p:cNvSpPr txBox="1"/>
          <p:nvPr/>
        </p:nvSpPr>
        <p:spPr>
          <a:xfrm>
            <a:off x="700589" y="1782970"/>
            <a:ext cx="3978988" cy="626133"/>
          </a:xfrm>
          <a:prstGeom prst="rect">
            <a:avLst/>
          </a:prstGeom>
          <a:noFill/>
        </p:spPr>
        <p:txBody>
          <a:bodyPr wrap="square" rtlCol="0">
            <a:spAutoFit/>
          </a:bodyPr>
          <a:lstStyle/>
          <a:p>
            <a:pPr>
              <a:lnSpc>
                <a:spcPct val="150000"/>
              </a:lnSpc>
            </a:pPr>
            <a:r>
              <a:rPr lang="en-US" sz="2600" dirty="0">
                <a:latin typeface="Comic Sans MS" panose="030F0702030302020204" pitchFamily="66" charset="0"/>
              </a:rPr>
              <a:t>Let’s put it all together.</a:t>
            </a:r>
            <a:endParaRPr lang="en-AU" sz="2600" dirty="0">
              <a:latin typeface="Comic Sans MS" panose="030F0702030302020204" pitchFamily="66" charset="0"/>
            </a:endParaRPr>
          </a:p>
        </p:txBody>
      </p:sp>
      <p:sp>
        <p:nvSpPr>
          <p:cNvPr id="4" name="Rectangle 3">
            <a:extLst>
              <a:ext uri="{FF2B5EF4-FFF2-40B4-BE49-F238E27FC236}">
                <a16:creationId xmlns:a16="http://schemas.microsoft.com/office/drawing/2014/main" id="{97F5FE47-AD98-4406-8623-E57D11C266E3}"/>
              </a:ext>
            </a:extLst>
          </p:cNvPr>
          <p:cNvSpPr/>
          <p:nvPr/>
        </p:nvSpPr>
        <p:spPr>
          <a:xfrm>
            <a:off x="70275" y="85777"/>
            <a:ext cx="630314" cy="372862"/>
          </a:xfrm>
          <a:prstGeom prst="rect">
            <a:avLst/>
          </a:prstGeom>
          <a:solidFill>
            <a:schemeClr val="bg1"/>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 Do</a:t>
            </a:r>
            <a:endParaRPr lang="en-AU" dirty="0">
              <a:solidFill>
                <a:schemeClr val="tx1"/>
              </a:solidFill>
            </a:endParaRPr>
          </a:p>
        </p:txBody>
      </p:sp>
      <p:sp>
        <p:nvSpPr>
          <p:cNvPr id="17" name="TextBox 16">
            <a:extLst>
              <a:ext uri="{FF2B5EF4-FFF2-40B4-BE49-F238E27FC236}">
                <a16:creationId xmlns:a16="http://schemas.microsoft.com/office/drawing/2014/main" id="{1372C8AC-C439-4DF2-A746-64D33B018D40}"/>
              </a:ext>
            </a:extLst>
          </p:cNvPr>
          <p:cNvSpPr txBox="1"/>
          <p:nvPr/>
        </p:nvSpPr>
        <p:spPr>
          <a:xfrm>
            <a:off x="658048" y="2514505"/>
            <a:ext cx="8826611" cy="3734612"/>
          </a:xfrm>
          <a:prstGeom prst="rect">
            <a:avLst/>
          </a:prstGeom>
          <a:noFill/>
        </p:spPr>
        <p:txBody>
          <a:bodyPr wrap="square" rtlCol="0">
            <a:spAutoFit/>
          </a:bodyPr>
          <a:lstStyle/>
          <a:p>
            <a:pPr>
              <a:lnSpc>
                <a:spcPct val="150000"/>
              </a:lnSpc>
            </a:pPr>
            <a:r>
              <a:rPr lang="en-US" sz="2000" dirty="0">
                <a:solidFill>
                  <a:srgbClr val="FF0000"/>
                </a:solidFill>
                <a:latin typeface="Comic Sans MS" panose="030F0702030302020204" pitchFamily="66" charset="0"/>
              </a:rPr>
              <a:t>The taste of ocean water lingered on the tip of Sam’s tongue. </a:t>
            </a:r>
            <a:r>
              <a:rPr lang="en-US" sz="2000" dirty="0">
                <a:latin typeface="Comic Sans MS" panose="030F0702030302020204" pitchFamily="66" charset="0"/>
              </a:rPr>
              <a:t>He knew he was in trouble. </a:t>
            </a:r>
            <a:r>
              <a:rPr lang="en-US" sz="2000" dirty="0">
                <a:solidFill>
                  <a:srgbClr val="7030A0"/>
                </a:solidFill>
                <a:latin typeface="Comic Sans MS" panose="030F0702030302020204" pitchFamily="66" charset="0"/>
              </a:rPr>
              <a:t>A shiver ran down his spine as the dragons flew above. </a:t>
            </a:r>
            <a:r>
              <a:rPr lang="en-US" sz="2000" dirty="0">
                <a:latin typeface="Comic Sans MS" panose="030F0702030302020204" pitchFamily="66" charset="0"/>
              </a:rPr>
              <a:t>They wanted their dragon eggs back. </a:t>
            </a:r>
            <a:r>
              <a:rPr lang="en-US" sz="2000" dirty="0">
                <a:solidFill>
                  <a:srgbClr val="00B050"/>
                </a:solidFill>
                <a:latin typeface="Comic Sans MS" panose="030F0702030302020204" pitchFamily="66" charset="0"/>
              </a:rPr>
              <a:t>The smell of ash and fire drifted through the air as </a:t>
            </a:r>
            <a:r>
              <a:rPr lang="en-US" sz="2000" dirty="0">
                <a:solidFill>
                  <a:srgbClr val="FFC000"/>
                </a:solidFill>
                <a:latin typeface="Comic Sans MS" panose="030F0702030302020204" pitchFamily="66" charset="0"/>
              </a:rPr>
              <a:t>the dragons’ screams echoed across the ocean.</a:t>
            </a:r>
            <a:r>
              <a:rPr lang="en-AU" sz="2000" dirty="0">
                <a:solidFill>
                  <a:srgbClr val="FFC000"/>
                </a:solidFill>
                <a:latin typeface="Comic Sans MS" panose="030F0702030302020204" pitchFamily="66" charset="0"/>
              </a:rPr>
              <a:t> </a:t>
            </a:r>
            <a:r>
              <a:rPr lang="en-US" sz="2000" dirty="0">
                <a:solidFill>
                  <a:srgbClr val="0070C0"/>
                </a:solidFill>
                <a:latin typeface="Comic Sans MS" panose="030F0702030302020204" pitchFamily="66" charset="0"/>
              </a:rPr>
              <a:t>Mountains could be seen on the distant land, offering a glimmer of hope and safety.</a:t>
            </a:r>
            <a:endParaRPr lang="en-AU" sz="2000" dirty="0">
              <a:solidFill>
                <a:srgbClr val="0070C0"/>
              </a:solidFill>
              <a:latin typeface="Comic Sans MS" panose="030F0702030302020204" pitchFamily="66" charset="0"/>
            </a:endParaRPr>
          </a:p>
          <a:p>
            <a:pPr>
              <a:lnSpc>
                <a:spcPct val="150000"/>
              </a:lnSpc>
            </a:pPr>
            <a:endParaRPr lang="en-AU" sz="2000" dirty="0">
              <a:solidFill>
                <a:srgbClr val="00B050"/>
              </a:solidFill>
              <a:latin typeface="Comic Sans MS" panose="030F0702030302020204" pitchFamily="66" charset="0"/>
            </a:endParaRPr>
          </a:p>
          <a:p>
            <a:pPr>
              <a:lnSpc>
                <a:spcPct val="150000"/>
              </a:lnSpc>
            </a:pPr>
            <a:r>
              <a:rPr lang="en-AU" sz="2000" dirty="0">
                <a:latin typeface="Comic Sans MS" panose="030F0702030302020204" pitchFamily="66" charset="0"/>
              </a:rPr>
              <a:t>Tip: Use your 5 senses and add your story in as you go.</a:t>
            </a:r>
          </a:p>
        </p:txBody>
      </p:sp>
      <p:pic>
        <p:nvPicPr>
          <p:cNvPr id="1026" name="Picture 2" descr="Narrative writing prompt - Dragons">
            <a:extLst>
              <a:ext uri="{FF2B5EF4-FFF2-40B4-BE49-F238E27FC236}">
                <a16:creationId xmlns:a16="http://schemas.microsoft.com/office/drawing/2014/main" id="{FA2F8257-400D-4A0B-B16A-A0C48E5FB5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3237" y="166806"/>
            <a:ext cx="2989729" cy="2242297"/>
          </a:xfrm>
          <a:prstGeom prst="rect">
            <a:avLst/>
          </a:prstGeom>
          <a:noFill/>
          <a:effectLst>
            <a:glow rad="101600">
              <a:schemeClr val="accent4">
                <a:satMod val="175000"/>
                <a:alpha val="40000"/>
              </a:schemeClr>
            </a:glow>
            <a:outerShdw blurRad="50800" dist="38100" dir="2700000" algn="tl" rotWithShape="0">
              <a:prstClr val="black">
                <a:alpha val="40000"/>
              </a:prstClr>
            </a:outerShdw>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6" name="Arrow: Curved Right 5">
            <a:extLst>
              <a:ext uri="{FF2B5EF4-FFF2-40B4-BE49-F238E27FC236}">
                <a16:creationId xmlns:a16="http://schemas.microsoft.com/office/drawing/2014/main" id="{22796593-4113-4893-AF1A-4FD92DF36458}"/>
              </a:ext>
            </a:extLst>
          </p:cNvPr>
          <p:cNvSpPr/>
          <p:nvPr/>
        </p:nvSpPr>
        <p:spPr>
          <a:xfrm rot="10800000" flipH="1">
            <a:off x="186956" y="3140638"/>
            <a:ext cx="513633" cy="2928468"/>
          </a:xfrm>
          <a:prstGeom prst="curved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AU">
              <a:solidFill>
                <a:schemeClr val="tx1"/>
              </a:solidFill>
            </a:endParaRPr>
          </a:p>
        </p:txBody>
      </p:sp>
      <p:sp>
        <p:nvSpPr>
          <p:cNvPr id="22" name="Arrow: Curved Right 21">
            <a:extLst>
              <a:ext uri="{FF2B5EF4-FFF2-40B4-BE49-F238E27FC236}">
                <a16:creationId xmlns:a16="http://schemas.microsoft.com/office/drawing/2014/main" id="{99423D36-46E7-4BC3-B830-5EEE0BC9138C}"/>
              </a:ext>
            </a:extLst>
          </p:cNvPr>
          <p:cNvSpPr/>
          <p:nvPr/>
        </p:nvSpPr>
        <p:spPr>
          <a:xfrm rot="10800000" flipH="1">
            <a:off x="70276" y="3612776"/>
            <a:ext cx="630314" cy="2608730"/>
          </a:xfrm>
          <a:prstGeom prst="curved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AU">
              <a:solidFill>
                <a:schemeClr val="tx1"/>
              </a:solidFill>
            </a:endParaRPr>
          </a:p>
        </p:txBody>
      </p:sp>
      <p:pic>
        <p:nvPicPr>
          <p:cNvPr id="25" name="Picture 24" descr="A cartoon of a child holding a pot of flowers&#10;&#10;Description automatically generated">
            <a:extLst>
              <a:ext uri="{FF2B5EF4-FFF2-40B4-BE49-F238E27FC236}">
                <a16:creationId xmlns:a16="http://schemas.microsoft.com/office/drawing/2014/main" id="{71333B2E-9912-4384-98EB-4BD063166A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1251" y="4944187"/>
            <a:ext cx="1994812" cy="1410332"/>
          </a:xfrm>
          <a:prstGeom prst="rect">
            <a:avLst/>
          </a:prstGeom>
        </p:spPr>
      </p:pic>
    </p:spTree>
    <p:extLst>
      <p:ext uri="{BB962C8B-B14F-4D97-AF65-F5344CB8AC3E}">
        <p14:creationId xmlns:p14="http://schemas.microsoft.com/office/powerpoint/2010/main" val="779148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FBD7FEE-4638-4ACA-BDB0-3E3AAEA1E8BB}"/>
              </a:ext>
            </a:extLst>
          </p:cNvPr>
          <p:cNvSpPr/>
          <p:nvPr/>
        </p:nvSpPr>
        <p:spPr>
          <a:xfrm>
            <a:off x="523382" y="1782970"/>
            <a:ext cx="9032681" cy="4648488"/>
          </a:xfrm>
          <a:prstGeom prst="rect">
            <a:avLst/>
          </a:prstGeom>
          <a:solidFill>
            <a:schemeClr val="bg1"/>
          </a:solidFill>
          <a:ln w="28575">
            <a:solidFill>
              <a:schemeClr val="tx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a:extLst>
              <a:ext uri="{FF2B5EF4-FFF2-40B4-BE49-F238E27FC236}">
                <a16:creationId xmlns:a16="http://schemas.microsoft.com/office/drawing/2014/main" id="{99D78393-796F-431B-A5E3-07C427B17E2A}"/>
              </a:ext>
            </a:extLst>
          </p:cNvPr>
          <p:cNvSpPr/>
          <p:nvPr/>
        </p:nvSpPr>
        <p:spPr>
          <a:xfrm>
            <a:off x="523382" y="394445"/>
            <a:ext cx="4846477" cy="1079855"/>
          </a:xfrm>
          <a:prstGeom prst="rect">
            <a:avLst/>
          </a:prstGeom>
          <a:solidFill>
            <a:schemeClr val="bg1"/>
          </a:solidFill>
          <a:ln w="28575">
            <a:solidFill>
              <a:schemeClr val="tx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extBox 1">
            <a:extLst>
              <a:ext uri="{FF2B5EF4-FFF2-40B4-BE49-F238E27FC236}">
                <a16:creationId xmlns:a16="http://schemas.microsoft.com/office/drawing/2014/main" id="{28A500B9-09A4-893C-E65D-E0F2DB38EE25}"/>
              </a:ext>
            </a:extLst>
          </p:cNvPr>
          <p:cNvSpPr txBox="1"/>
          <p:nvPr/>
        </p:nvSpPr>
        <p:spPr>
          <a:xfrm>
            <a:off x="562977" y="426542"/>
            <a:ext cx="4663447" cy="1015663"/>
          </a:xfrm>
          <a:prstGeom prst="rect">
            <a:avLst/>
          </a:prstGeom>
          <a:noFill/>
        </p:spPr>
        <p:txBody>
          <a:bodyPr wrap="square" rtlCol="0">
            <a:spAutoFit/>
          </a:bodyPr>
          <a:lstStyle/>
          <a:p>
            <a:r>
              <a:rPr lang="en-US" sz="6000" dirty="0">
                <a:latin typeface="Comic Sans MS" panose="030F0702030302020204" pitchFamily="66" charset="0"/>
              </a:rPr>
              <a:t>F</a:t>
            </a:r>
            <a:r>
              <a:rPr lang="en-AU" sz="6000" dirty="0" err="1">
                <a:latin typeface="Comic Sans MS" panose="030F0702030302020204" pitchFamily="66" charset="0"/>
              </a:rPr>
              <a:t>ive</a:t>
            </a:r>
            <a:r>
              <a:rPr lang="en-AU" sz="6000" dirty="0">
                <a:latin typeface="Comic Sans MS" panose="030F0702030302020204" pitchFamily="66" charset="0"/>
              </a:rPr>
              <a:t> Senses</a:t>
            </a:r>
          </a:p>
        </p:txBody>
      </p:sp>
      <p:sp>
        <p:nvSpPr>
          <p:cNvPr id="3" name="TextBox 2">
            <a:extLst>
              <a:ext uri="{FF2B5EF4-FFF2-40B4-BE49-F238E27FC236}">
                <a16:creationId xmlns:a16="http://schemas.microsoft.com/office/drawing/2014/main" id="{81BD4FDC-A709-9FCA-56A2-E34BD625EAFE}"/>
              </a:ext>
            </a:extLst>
          </p:cNvPr>
          <p:cNvSpPr txBox="1"/>
          <p:nvPr/>
        </p:nvSpPr>
        <p:spPr>
          <a:xfrm>
            <a:off x="700589" y="1782970"/>
            <a:ext cx="3978988" cy="626133"/>
          </a:xfrm>
          <a:prstGeom prst="rect">
            <a:avLst/>
          </a:prstGeom>
          <a:noFill/>
        </p:spPr>
        <p:txBody>
          <a:bodyPr wrap="square" rtlCol="0">
            <a:spAutoFit/>
          </a:bodyPr>
          <a:lstStyle/>
          <a:p>
            <a:pPr>
              <a:lnSpc>
                <a:spcPct val="150000"/>
              </a:lnSpc>
            </a:pPr>
            <a:r>
              <a:rPr lang="en-US" sz="2600" dirty="0">
                <a:latin typeface="Comic Sans MS" panose="030F0702030302020204" pitchFamily="66" charset="0"/>
              </a:rPr>
              <a:t>Here’s another example</a:t>
            </a:r>
            <a:endParaRPr lang="en-AU" sz="2600" dirty="0">
              <a:latin typeface="Comic Sans MS" panose="030F0702030302020204" pitchFamily="66" charset="0"/>
            </a:endParaRPr>
          </a:p>
        </p:txBody>
      </p:sp>
      <p:sp>
        <p:nvSpPr>
          <p:cNvPr id="4" name="Rectangle 3">
            <a:extLst>
              <a:ext uri="{FF2B5EF4-FFF2-40B4-BE49-F238E27FC236}">
                <a16:creationId xmlns:a16="http://schemas.microsoft.com/office/drawing/2014/main" id="{97F5FE47-AD98-4406-8623-E57D11C266E3}"/>
              </a:ext>
            </a:extLst>
          </p:cNvPr>
          <p:cNvSpPr/>
          <p:nvPr/>
        </p:nvSpPr>
        <p:spPr>
          <a:xfrm>
            <a:off x="70275" y="85777"/>
            <a:ext cx="630314" cy="372862"/>
          </a:xfrm>
          <a:prstGeom prst="rect">
            <a:avLst/>
          </a:prstGeom>
          <a:solidFill>
            <a:schemeClr val="bg1"/>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 Do</a:t>
            </a:r>
            <a:endParaRPr lang="en-AU" dirty="0">
              <a:solidFill>
                <a:schemeClr val="tx1"/>
              </a:solidFill>
            </a:endParaRPr>
          </a:p>
        </p:txBody>
      </p:sp>
      <p:sp>
        <p:nvSpPr>
          <p:cNvPr id="17" name="TextBox 16">
            <a:extLst>
              <a:ext uri="{FF2B5EF4-FFF2-40B4-BE49-F238E27FC236}">
                <a16:creationId xmlns:a16="http://schemas.microsoft.com/office/drawing/2014/main" id="{1372C8AC-C439-4DF2-A746-64D33B018D40}"/>
              </a:ext>
            </a:extLst>
          </p:cNvPr>
          <p:cNvSpPr txBox="1"/>
          <p:nvPr/>
        </p:nvSpPr>
        <p:spPr>
          <a:xfrm>
            <a:off x="658048" y="2514505"/>
            <a:ext cx="8826611" cy="3272947"/>
          </a:xfrm>
          <a:prstGeom prst="rect">
            <a:avLst/>
          </a:prstGeom>
          <a:noFill/>
        </p:spPr>
        <p:txBody>
          <a:bodyPr wrap="square" rtlCol="0">
            <a:spAutoFit/>
          </a:bodyPr>
          <a:lstStyle/>
          <a:p>
            <a:pPr>
              <a:lnSpc>
                <a:spcPct val="150000"/>
              </a:lnSpc>
            </a:pPr>
            <a:r>
              <a:rPr lang="en-AU" sz="2000" dirty="0">
                <a:solidFill>
                  <a:srgbClr val="FF0000"/>
                </a:solidFill>
                <a:latin typeface="Comic Sans MS" panose="030F0702030302020204" pitchFamily="66" charset="0"/>
              </a:rPr>
              <a:t>The sun dipped below the horizon, casting a golden glow over the tranquil beach. </a:t>
            </a:r>
            <a:r>
              <a:rPr lang="en-AU" sz="2000" dirty="0">
                <a:solidFill>
                  <a:srgbClr val="7030A0"/>
                </a:solidFill>
                <a:latin typeface="Comic Sans MS" panose="030F0702030302020204" pitchFamily="66" charset="0"/>
              </a:rPr>
              <a:t>The gentle sound of waves lapping against the shore mixed with the distant call of seagulls. </a:t>
            </a:r>
            <a:r>
              <a:rPr lang="en-AU" sz="2000" dirty="0">
                <a:solidFill>
                  <a:srgbClr val="00B050"/>
                </a:solidFill>
                <a:latin typeface="Comic Sans MS" panose="030F0702030302020204" pitchFamily="66" charset="0"/>
              </a:rPr>
              <a:t>The salty tang of the ocean air tickled her nose as she took a deep breath. </a:t>
            </a:r>
            <a:r>
              <a:rPr lang="en-AU" sz="2000" dirty="0">
                <a:solidFill>
                  <a:srgbClr val="00B0F0"/>
                </a:solidFill>
                <a:latin typeface="Comic Sans MS" panose="030F0702030302020204" pitchFamily="66" charset="0"/>
              </a:rPr>
              <a:t>She dug her toes into the cool, damp sand, feeling the grains slip between them. </a:t>
            </a:r>
            <a:r>
              <a:rPr lang="en-AU" sz="2000" dirty="0">
                <a:solidFill>
                  <a:srgbClr val="FFC000"/>
                </a:solidFill>
                <a:latin typeface="Comic Sans MS" panose="030F0702030302020204" pitchFamily="66" charset="0"/>
              </a:rPr>
              <a:t>With each bite of her ripe, juicy mango, the sweet and tangy flavours burst in her mouth, making her smile. </a:t>
            </a:r>
            <a:r>
              <a:rPr lang="en-AU" sz="2000" dirty="0">
                <a:latin typeface="Comic Sans MS" panose="030F0702030302020204" pitchFamily="66" charset="0"/>
              </a:rPr>
              <a:t>All of a sudden, a bottle appeared at her feet…</a:t>
            </a:r>
          </a:p>
        </p:txBody>
      </p:sp>
      <p:sp>
        <p:nvSpPr>
          <p:cNvPr id="6" name="Arrow: Curved Right 5">
            <a:extLst>
              <a:ext uri="{FF2B5EF4-FFF2-40B4-BE49-F238E27FC236}">
                <a16:creationId xmlns:a16="http://schemas.microsoft.com/office/drawing/2014/main" id="{22796593-4113-4893-AF1A-4FD92DF36458}"/>
              </a:ext>
            </a:extLst>
          </p:cNvPr>
          <p:cNvSpPr/>
          <p:nvPr/>
        </p:nvSpPr>
        <p:spPr>
          <a:xfrm rot="10800000" flipH="1">
            <a:off x="186956" y="3140638"/>
            <a:ext cx="513633" cy="2928468"/>
          </a:xfrm>
          <a:prstGeom prst="curved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AU">
              <a:solidFill>
                <a:schemeClr val="tx1"/>
              </a:solidFill>
            </a:endParaRPr>
          </a:p>
        </p:txBody>
      </p:sp>
      <p:sp>
        <p:nvSpPr>
          <p:cNvPr id="22" name="Arrow: Curved Right 21">
            <a:extLst>
              <a:ext uri="{FF2B5EF4-FFF2-40B4-BE49-F238E27FC236}">
                <a16:creationId xmlns:a16="http://schemas.microsoft.com/office/drawing/2014/main" id="{99423D36-46E7-4BC3-B830-5EEE0BC9138C}"/>
              </a:ext>
            </a:extLst>
          </p:cNvPr>
          <p:cNvSpPr/>
          <p:nvPr/>
        </p:nvSpPr>
        <p:spPr>
          <a:xfrm rot="10800000" flipH="1">
            <a:off x="70276" y="3612776"/>
            <a:ext cx="630314" cy="2608730"/>
          </a:xfrm>
          <a:prstGeom prst="curved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AU">
              <a:solidFill>
                <a:schemeClr val="tx1"/>
              </a:solidFill>
            </a:endParaRPr>
          </a:p>
        </p:txBody>
      </p:sp>
      <p:pic>
        <p:nvPicPr>
          <p:cNvPr id="5122" name="Picture 2" descr="narrative writing prompt">
            <a:extLst>
              <a:ext uri="{FF2B5EF4-FFF2-40B4-BE49-F238E27FC236}">
                <a16:creationId xmlns:a16="http://schemas.microsoft.com/office/drawing/2014/main" id="{54EF5FC6-7448-40CF-9331-74621C9F04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2553" y="193218"/>
            <a:ext cx="3122858" cy="2342144"/>
          </a:xfrm>
          <a:prstGeom prst="rect">
            <a:avLst/>
          </a:prstGeom>
          <a:noFill/>
          <a:effectLst>
            <a:glow rad="101600">
              <a:schemeClr val="accent4">
                <a:satMod val="175000"/>
                <a:alpha val="40000"/>
              </a:schemeClr>
            </a:glow>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3" name="Picture 12" descr="A cartoon of a child with a cactus&#10;&#10;Description automatically generated">
            <a:extLst>
              <a:ext uri="{FF2B5EF4-FFF2-40B4-BE49-F238E27FC236}">
                <a16:creationId xmlns:a16="http://schemas.microsoft.com/office/drawing/2014/main" id="{3B97C907-0CAA-4F59-AF87-078048CBDC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3982" y="5332857"/>
            <a:ext cx="2084426" cy="1473689"/>
          </a:xfrm>
          <a:prstGeom prst="rect">
            <a:avLst/>
          </a:prstGeom>
        </p:spPr>
      </p:pic>
    </p:spTree>
    <p:extLst>
      <p:ext uri="{BB962C8B-B14F-4D97-AF65-F5344CB8AC3E}">
        <p14:creationId xmlns:p14="http://schemas.microsoft.com/office/powerpoint/2010/main" val="1749952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FBD7FEE-4638-4ACA-BDB0-3E3AAEA1E8BB}"/>
              </a:ext>
            </a:extLst>
          </p:cNvPr>
          <p:cNvSpPr/>
          <p:nvPr/>
        </p:nvSpPr>
        <p:spPr>
          <a:xfrm>
            <a:off x="523382" y="1782970"/>
            <a:ext cx="9032681" cy="4648488"/>
          </a:xfrm>
          <a:prstGeom prst="rect">
            <a:avLst/>
          </a:prstGeom>
          <a:solidFill>
            <a:schemeClr val="bg1"/>
          </a:solidFill>
          <a:ln w="28575">
            <a:solidFill>
              <a:schemeClr val="tx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a:extLst>
              <a:ext uri="{FF2B5EF4-FFF2-40B4-BE49-F238E27FC236}">
                <a16:creationId xmlns:a16="http://schemas.microsoft.com/office/drawing/2014/main" id="{99D78393-796F-431B-A5E3-07C427B17E2A}"/>
              </a:ext>
            </a:extLst>
          </p:cNvPr>
          <p:cNvSpPr/>
          <p:nvPr/>
        </p:nvSpPr>
        <p:spPr>
          <a:xfrm>
            <a:off x="523383" y="394445"/>
            <a:ext cx="3232830" cy="1079855"/>
          </a:xfrm>
          <a:prstGeom prst="rect">
            <a:avLst/>
          </a:prstGeom>
          <a:solidFill>
            <a:schemeClr val="bg1"/>
          </a:solidFill>
          <a:ln w="28575">
            <a:solidFill>
              <a:schemeClr val="tx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extBox 1">
            <a:extLst>
              <a:ext uri="{FF2B5EF4-FFF2-40B4-BE49-F238E27FC236}">
                <a16:creationId xmlns:a16="http://schemas.microsoft.com/office/drawing/2014/main" id="{28A500B9-09A4-893C-E65D-E0F2DB38EE25}"/>
              </a:ext>
            </a:extLst>
          </p:cNvPr>
          <p:cNvSpPr txBox="1"/>
          <p:nvPr/>
        </p:nvSpPr>
        <p:spPr>
          <a:xfrm>
            <a:off x="562977" y="426542"/>
            <a:ext cx="3121517" cy="1015663"/>
          </a:xfrm>
          <a:prstGeom prst="rect">
            <a:avLst/>
          </a:prstGeom>
          <a:noFill/>
        </p:spPr>
        <p:txBody>
          <a:bodyPr wrap="square" rtlCol="0">
            <a:spAutoFit/>
          </a:bodyPr>
          <a:lstStyle/>
          <a:p>
            <a:r>
              <a:rPr lang="en-US" sz="6000" dirty="0">
                <a:latin typeface="Comic Sans MS" panose="030F0702030302020204" pitchFamily="66" charset="0"/>
              </a:rPr>
              <a:t>Pro Tip!</a:t>
            </a:r>
            <a:endParaRPr lang="en-AU" sz="6000" dirty="0">
              <a:latin typeface="Comic Sans MS" panose="030F0702030302020204" pitchFamily="66" charset="0"/>
            </a:endParaRPr>
          </a:p>
        </p:txBody>
      </p:sp>
      <p:sp>
        <p:nvSpPr>
          <p:cNvPr id="3" name="TextBox 2">
            <a:extLst>
              <a:ext uri="{FF2B5EF4-FFF2-40B4-BE49-F238E27FC236}">
                <a16:creationId xmlns:a16="http://schemas.microsoft.com/office/drawing/2014/main" id="{81BD4FDC-A709-9FCA-56A2-E34BD625EAFE}"/>
              </a:ext>
            </a:extLst>
          </p:cNvPr>
          <p:cNvSpPr txBox="1"/>
          <p:nvPr/>
        </p:nvSpPr>
        <p:spPr>
          <a:xfrm>
            <a:off x="700589" y="1782970"/>
            <a:ext cx="3978988" cy="626133"/>
          </a:xfrm>
          <a:prstGeom prst="rect">
            <a:avLst/>
          </a:prstGeom>
          <a:noFill/>
        </p:spPr>
        <p:txBody>
          <a:bodyPr wrap="square" rtlCol="0">
            <a:spAutoFit/>
          </a:bodyPr>
          <a:lstStyle/>
          <a:p>
            <a:pPr>
              <a:lnSpc>
                <a:spcPct val="150000"/>
              </a:lnSpc>
            </a:pPr>
            <a:r>
              <a:rPr lang="en-US" sz="2600" dirty="0">
                <a:latin typeface="Comic Sans MS" panose="030F0702030302020204" pitchFamily="66" charset="0"/>
              </a:rPr>
              <a:t>3 is enough…</a:t>
            </a:r>
            <a:endParaRPr lang="en-AU" sz="2600" dirty="0">
              <a:latin typeface="Comic Sans MS" panose="030F0702030302020204" pitchFamily="66" charset="0"/>
            </a:endParaRPr>
          </a:p>
        </p:txBody>
      </p:sp>
      <p:sp>
        <p:nvSpPr>
          <p:cNvPr id="4" name="Rectangle 3">
            <a:extLst>
              <a:ext uri="{FF2B5EF4-FFF2-40B4-BE49-F238E27FC236}">
                <a16:creationId xmlns:a16="http://schemas.microsoft.com/office/drawing/2014/main" id="{97F5FE47-AD98-4406-8623-E57D11C266E3}"/>
              </a:ext>
            </a:extLst>
          </p:cNvPr>
          <p:cNvSpPr/>
          <p:nvPr/>
        </p:nvSpPr>
        <p:spPr>
          <a:xfrm>
            <a:off x="70275" y="85777"/>
            <a:ext cx="630314" cy="372862"/>
          </a:xfrm>
          <a:prstGeom prst="rect">
            <a:avLst/>
          </a:prstGeom>
          <a:solidFill>
            <a:schemeClr val="bg1"/>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 Do</a:t>
            </a:r>
            <a:endParaRPr lang="en-AU" dirty="0">
              <a:solidFill>
                <a:schemeClr val="tx1"/>
              </a:solidFill>
            </a:endParaRPr>
          </a:p>
        </p:txBody>
      </p:sp>
      <p:sp>
        <p:nvSpPr>
          <p:cNvPr id="17" name="TextBox 16">
            <a:extLst>
              <a:ext uri="{FF2B5EF4-FFF2-40B4-BE49-F238E27FC236}">
                <a16:creationId xmlns:a16="http://schemas.microsoft.com/office/drawing/2014/main" id="{1372C8AC-C439-4DF2-A746-64D33B018D40}"/>
              </a:ext>
            </a:extLst>
          </p:cNvPr>
          <p:cNvSpPr txBox="1"/>
          <p:nvPr/>
        </p:nvSpPr>
        <p:spPr>
          <a:xfrm>
            <a:off x="658048" y="2514505"/>
            <a:ext cx="8826611" cy="3355086"/>
          </a:xfrm>
          <a:prstGeom prst="rect">
            <a:avLst/>
          </a:prstGeom>
          <a:noFill/>
        </p:spPr>
        <p:txBody>
          <a:bodyPr wrap="square" rtlCol="0">
            <a:spAutoFit/>
          </a:bodyPr>
          <a:lstStyle/>
          <a:p>
            <a:pPr>
              <a:lnSpc>
                <a:spcPct val="150000"/>
              </a:lnSpc>
            </a:pPr>
            <a:r>
              <a:rPr lang="en-US" sz="2400" dirty="0">
                <a:latin typeface="Comic Sans MS" panose="030F0702030302020204" pitchFamily="66" charset="0"/>
              </a:rPr>
              <a:t>5 senses is sometimes too much. When you’re using senses and characterization, writing can get a bit too descriptive. Try using 3 senses each time you set the scene. It creates a better balance, especially in the opening paragraph.</a:t>
            </a:r>
            <a:endParaRPr lang="en-AU" sz="2400" dirty="0">
              <a:latin typeface="Comic Sans MS" panose="030F0702030302020204" pitchFamily="66" charset="0"/>
            </a:endParaRPr>
          </a:p>
          <a:p>
            <a:pPr>
              <a:lnSpc>
                <a:spcPct val="150000"/>
              </a:lnSpc>
            </a:pPr>
            <a:endParaRPr lang="en-AU" sz="2400" dirty="0">
              <a:latin typeface="Comic Sans MS" panose="030F0702030302020204" pitchFamily="66" charset="0"/>
            </a:endParaRPr>
          </a:p>
          <a:p>
            <a:pPr>
              <a:lnSpc>
                <a:spcPct val="150000"/>
              </a:lnSpc>
            </a:pPr>
            <a:endParaRPr lang="en-AU" sz="2400" dirty="0">
              <a:latin typeface="Comic Sans MS" panose="030F0702030302020204" pitchFamily="66" charset="0"/>
            </a:endParaRPr>
          </a:p>
        </p:txBody>
      </p:sp>
      <p:pic>
        <p:nvPicPr>
          <p:cNvPr id="10" name="Picture 9" descr="A cartoon of a child with a magnifying glass&#10;&#10;Description automatically generated">
            <a:extLst>
              <a:ext uri="{FF2B5EF4-FFF2-40B4-BE49-F238E27FC236}">
                <a16:creationId xmlns:a16="http://schemas.microsoft.com/office/drawing/2014/main" id="{701BB80E-050A-456B-87A4-4D4B02AB8F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6040" y="4470311"/>
            <a:ext cx="2443047" cy="1727234"/>
          </a:xfrm>
          <a:prstGeom prst="rect">
            <a:avLst/>
          </a:prstGeom>
        </p:spPr>
      </p:pic>
      <p:pic>
        <p:nvPicPr>
          <p:cNvPr id="11" name="Picture 10" descr="A cartoon of a child with a cactus&#10;&#10;Description automatically generated">
            <a:extLst>
              <a:ext uri="{FF2B5EF4-FFF2-40B4-BE49-F238E27FC236}">
                <a16:creationId xmlns:a16="http://schemas.microsoft.com/office/drawing/2014/main" id="{7A19667A-1C9B-41BE-8747-C4E0AA1B83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148" y="4957769"/>
            <a:ext cx="2084426" cy="1473689"/>
          </a:xfrm>
          <a:prstGeom prst="rect">
            <a:avLst/>
          </a:prstGeom>
        </p:spPr>
      </p:pic>
      <p:pic>
        <p:nvPicPr>
          <p:cNvPr id="12" name="Picture 11" descr="A cartoon of a child holding a pot of flowers&#10;&#10;Description automatically generated">
            <a:extLst>
              <a:ext uri="{FF2B5EF4-FFF2-40B4-BE49-F238E27FC236}">
                <a16:creationId xmlns:a16="http://schemas.microsoft.com/office/drawing/2014/main" id="{ACA796AD-2230-45C3-BF98-1A13A2A4FB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0315" y="4941618"/>
            <a:ext cx="1994812" cy="1410332"/>
          </a:xfrm>
          <a:prstGeom prst="rect">
            <a:avLst/>
          </a:prstGeom>
        </p:spPr>
      </p:pic>
      <p:pic>
        <p:nvPicPr>
          <p:cNvPr id="13" name="Picture 12" descr="A cartoon of a child eating a strawberry&#10;&#10;Description automatically generated">
            <a:extLst>
              <a:ext uri="{FF2B5EF4-FFF2-40B4-BE49-F238E27FC236}">
                <a16:creationId xmlns:a16="http://schemas.microsoft.com/office/drawing/2014/main" id="{EEF1FE20-C890-42DE-B408-79CFE3753B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19813" y="74118"/>
            <a:ext cx="2236860" cy="1581460"/>
          </a:xfrm>
          <a:prstGeom prst="rect">
            <a:avLst/>
          </a:prstGeom>
        </p:spPr>
      </p:pic>
      <p:pic>
        <p:nvPicPr>
          <p:cNvPr id="14" name="Picture 13" descr="A cartoon of a child wearing headphones and holding a phone&#10;&#10;Description automatically generated">
            <a:extLst>
              <a:ext uri="{FF2B5EF4-FFF2-40B4-BE49-F238E27FC236}">
                <a16:creationId xmlns:a16="http://schemas.microsoft.com/office/drawing/2014/main" id="{A1B8E973-678A-45B7-9EC8-6B75FB01F89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86273" y="142663"/>
            <a:ext cx="2351590" cy="1662574"/>
          </a:xfrm>
          <a:prstGeom prst="rect">
            <a:avLst/>
          </a:prstGeom>
        </p:spPr>
      </p:pic>
    </p:spTree>
    <p:extLst>
      <p:ext uri="{BB962C8B-B14F-4D97-AF65-F5344CB8AC3E}">
        <p14:creationId xmlns:p14="http://schemas.microsoft.com/office/powerpoint/2010/main" val="3915983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FBD7FEE-4638-4ACA-BDB0-3E3AAEA1E8BB}"/>
              </a:ext>
            </a:extLst>
          </p:cNvPr>
          <p:cNvSpPr/>
          <p:nvPr/>
        </p:nvSpPr>
        <p:spPr>
          <a:xfrm>
            <a:off x="523382" y="1782970"/>
            <a:ext cx="9032681" cy="4648488"/>
          </a:xfrm>
          <a:prstGeom prst="rect">
            <a:avLst/>
          </a:prstGeom>
          <a:solidFill>
            <a:schemeClr val="bg1"/>
          </a:solidFill>
          <a:ln w="28575">
            <a:solidFill>
              <a:schemeClr val="tx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a:extLst>
              <a:ext uri="{FF2B5EF4-FFF2-40B4-BE49-F238E27FC236}">
                <a16:creationId xmlns:a16="http://schemas.microsoft.com/office/drawing/2014/main" id="{99D78393-796F-431B-A5E3-07C427B17E2A}"/>
              </a:ext>
            </a:extLst>
          </p:cNvPr>
          <p:cNvSpPr/>
          <p:nvPr/>
        </p:nvSpPr>
        <p:spPr>
          <a:xfrm>
            <a:off x="523382" y="394445"/>
            <a:ext cx="6334617" cy="1079855"/>
          </a:xfrm>
          <a:prstGeom prst="rect">
            <a:avLst/>
          </a:prstGeom>
          <a:solidFill>
            <a:schemeClr val="bg1"/>
          </a:solidFill>
          <a:ln w="28575">
            <a:solidFill>
              <a:schemeClr val="tx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extBox 1">
            <a:extLst>
              <a:ext uri="{FF2B5EF4-FFF2-40B4-BE49-F238E27FC236}">
                <a16:creationId xmlns:a16="http://schemas.microsoft.com/office/drawing/2014/main" id="{28A500B9-09A4-893C-E65D-E0F2DB38EE25}"/>
              </a:ext>
            </a:extLst>
          </p:cNvPr>
          <p:cNvSpPr txBox="1"/>
          <p:nvPr/>
        </p:nvSpPr>
        <p:spPr>
          <a:xfrm>
            <a:off x="562978" y="426542"/>
            <a:ext cx="6295022" cy="1015663"/>
          </a:xfrm>
          <a:prstGeom prst="rect">
            <a:avLst/>
          </a:prstGeom>
          <a:noFill/>
        </p:spPr>
        <p:txBody>
          <a:bodyPr wrap="square" rtlCol="0">
            <a:spAutoFit/>
          </a:bodyPr>
          <a:lstStyle/>
          <a:p>
            <a:r>
              <a:rPr lang="en-US" sz="6000" dirty="0">
                <a:latin typeface="Comic Sans MS" panose="030F0702030302020204" pitchFamily="66" charset="0"/>
              </a:rPr>
              <a:t>Guess the Sense</a:t>
            </a:r>
            <a:endParaRPr lang="en-AU" sz="6000" dirty="0">
              <a:latin typeface="Comic Sans MS" panose="030F0702030302020204" pitchFamily="66" charset="0"/>
            </a:endParaRPr>
          </a:p>
        </p:txBody>
      </p:sp>
      <p:sp>
        <p:nvSpPr>
          <p:cNvPr id="3" name="TextBox 2">
            <a:extLst>
              <a:ext uri="{FF2B5EF4-FFF2-40B4-BE49-F238E27FC236}">
                <a16:creationId xmlns:a16="http://schemas.microsoft.com/office/drawing/2014/main" id="{81BD4FDC-A709-9FCA-56A2-E34BD625EAFE}"/>
              </a:ext>
            </a:extLst>
          </p:cNvPr>
          <p:cNvSpPr txBox="1"/>
          <p:nvPr/>
        </p:nvSpPr>
        <p:spPr>
          <a:xfrm>
            <a:off x="700589" y="1782970"/>
            <a:ext cx="7215246" cy="626133"/>
          </a:xfrm>
          <a:prstGeom prst="rect">
            <a:avLst/>
          </a:prstGeom>
          <a:noFill/>
        </p:spPr>
        <p:txBody>
          <a:bodyPr wrap="square" rtlCol="0">
            <a:spAutoFit/>
          </a:bodyPr>
          <a:lstStyle/>
          <a:p>
            <a:pPr>
              <a:lnSpc>
                <a:spcPct val="150000"/>
              </a:lnSpc>
            </a:pPr>
            <a:r>
              <a:rPr lang="en-US" sz="2600" dirty="0">
                <a:latin typeface="Comic Sans MS" panose="030F0702030302020204" pitchFamily="66" charset="0"/>
              </a:rPr>
              <a:t>Is it smell, taste, touch, see or hear?</a:t>
            </a:r>
            <a:endParaRPr lang="en-AU" sz="2600" dirty="0">
              <a:latin typeface="Comic Sans MS" panose="030F0702030302020204" pitchFamily="66" charset="0"/>
            </a:endParaRPr>
          </a:p>
        </p:txBody>
      </p:sp>
      <p:sp>
        <p:nvSpPr>
          <p:cNvPr id="4" name="Rectangle 3">
            <a:extLst>
              <a:ext uri="{FF2B5EF4-FFF2-40B4-BE49-F238E27FC236}">
                <a16:creationId xmlns:a16="http://schemas.microsoft.com/office/drawing/2014/main" id="{97F5FE47-AD98-4406-8623-E57D11C266E3}"/>
              </a:ext>
            </a:extLst>
          </p:cNvPr>
          <p:cNvSpPr/>
          <p:nvPr/>
        </p:nvSpPr>
        <p:spPr>
          <a:xfrm>
            <a:off x="70275" y="85777"/>
            <a:ext cx="853090" cy="372862"/>
          </a:xfrm>
          <a:prstGeom prst="rect">
            <a:avLst/>
          </a:prstGeom>
          <a:solidFill>
            <a:schemeClr val="bg1"/>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We Do</a:t>
            </a:r>
            <a:endParaRPr lang="en-AU" dirty="0">
              <a:solidFill>
                <a:schemeClr val="tx1"/>
              </a:solidFill>
            </a:endParaRPr>
          </a:p>
        </p:txBody>
      </p:sp>
      <p:sp>
        <p:nvSpPr>
          <p:cNvPr id="17" name="TextBox 16">
            <a:extLst>
              <a:ext uri="{FF2B5EF4-FFF2-40B4-BE49-F238E27FC236}">
                <a16:creationId xmlns:a16="http://schemas.microsoft.com/office/drawing/2014/main" id="{1372C8AC-C439-4DF2-A746-64D33B018D40}"/>
              </a:ext>
            </a:extLst>
          </p:cNvPr>
          <p:cNvSpPr txBox="1"/>
          <p:nvPr/>
        </p:nvSpPr>
        <p:spPr>
          <a:xfrm>
            <a:off x="658048" y="2514505"/>
            <a:ext cx="8826611" cy="3785845"/>
          </a:xfrm>
          <a:prstGeom prst="rect">
            <a:avLst/>
          </a:prstGeom>
          <a:noFill/>
        </p:spPr>
        <p:txBody>
          <a:bodyPr wrap="square" rtlCol="0">
            <a:spAutoFit/>
          </a:bodyPr>
          <a:lstStyle/>
          <a:p>
            <a:pPr marL="285750" indent="-285750">
              <a:lnSpc>
                <a:spcPct val="150000"/>
              </a:lnSpc>
              <a:buFont typeface="Wingdings" panose="05000000000000000000" pitchFamily="2" charset="2"/>
              <a:buChar char="q"/>
            </a:pPr>
            <a:r>
              <a:rPr lang="en-US" dirty="0">
                <a:latin typeface="Comic Sans MS" panose="030F0702030302020204" pitchFamily="66" charset="0"/>
              </a:rPr>
              <a:t>Smoke filled the air and stained her tongue.</a:t>
            </a:r>
          </a:p>
          <a:p>
            <a:pPr marL="285750" indent="-285750">
              <a:lnSpc>
                <a:spcPct val="150000"/>
              </a:lnSpc>
              <a:buFont typeface="Wingdings" panose="05000000000000000000" pitchFamily="2" charset="2"/>
              <a:buChar char="q"/>
            </a:pPr>
            <a:r>
              <a:rPr lang="en-AU" dirty="0">
                <a:latin typeface="Comic Sans MS" panose="030F0702030302020204" pitchFamily="66" charset="0"/>
              </a:rPr>
              <a:t>The golden sun began to set, painting the sky with vibrant hues of orange and pink.</a:t>
            </a:r>
          </a:p>
          <a:p>
            <a:pPr marL="285750" indent="-285750">
              <a:lnSpc>
                <a:spcPct val="150000"/>
              </a:lnSpc>
              <a:buFont typeface="Wingdings" panose="05000000000000000000" pitchFamily="2" charset="2"/>
              <a:buChar char="q"/>
            </a:pPr>
            <a:r>
              <a:rPr lang="en-AU" dirty="0">
                <a:latin typeface="Comic Sans MS" panose="030F0702030302020204" pitchFamily="66" charset="0"/>
              </a:rPr>
              <a:t>The scent of blooming jasmine filled the garden, its fragrance delicate and soothing.</a:t>
            </a:r>
          </a:p>
          <a:p>
            <a:pPr marL="285750" indent="-285750">
              <a:lnSpc>
                <a:spcPct val="150000"/>
              </a:lnSpc>
              <a:buFont typeface="Wingdings" panose="05000000000000000000" pitchFamily="2" charset="2"/>
              <a:buChar char="q"/>
            </a:pPr>
            <a:r>
              <a:rPr lang="en-AU" dirty="0">
                <a:latin typeface="Comic Sans MS" panose="030F0702030302020204" pitchFamily="66" charset="0"/>
              </a:rPr>
              <a:t>The sound of waves crashing against the shore was rhythmic and calming.</a:t>
            </a:r>
          </a:p>
          <a:p>
            <a:pPr marL="285750" indent="-285750">
              <a:lnSpc>
                <a:spcPct val="150000"/>
              </a:lnSpc>
              <a:buFont typeface="Wingdings" panose="05000000000000000000" pitchFamily="2" charset="2"/>
              <a:buChar char="q"/>
            </a:pPr>
            <a:r>
              <a:rPr lang="en-AU" dirty="0">
                <a:latin typeface="Comic Sans MS" panose="030F0702030302020204" pitchFamily="66" charset="0"/>
              </a:rPr>
              <a:t>The soft, velvety petals of the rose brushed against her fingertips, smooth and delicate.</a:t>
            </a:r>
            <a:endParaRPr lang="en-US" dirty="0">
              <a:latin typeface="Comic Sans MS" panose="030F0702030302020204" pitchFamily="66" charset="0"/>
            </a:endParaRPr>
          </a:p>
          <a:p>
            <a:pPr marL="285750" indent="-285750">
              <a:lnSpc>
                <a:spcPct val="150000"/>
              </a:lnSpc>
              <a:buFont typeface="Wingdings" panose="05000000000000000000" pitchFamily="2" charset="2"/>
              <a:buChar char="q"/>
            </a:pPr>
            <a:r>
              <a:rPr lang="en-AU" dirty="0">
                <a:latin typeface="Comic Sans MS" panose="030F0702030302020204" pitchFamily="66" charset="0"/>
              </a:rPr>
              <a:t>The icy fingers of the wind caressed her delicate skin.</a:t>
            </a:r>
            <a:endParaRPr lang="en-US" dirty="0">
              <a:latin typeface="Comic Sans MS" panose="030F0702030302020204" pitchFamily="66" charset="0"/>
            </a:endParaRPr>
          </a:p>
        </p:txBody>
      </p:sp>
      <p:sp>
        <p:nvSpPr>
          <p:cNvPr id="6" name="Rectangle 5">
            <a:extLst>
              <a:ext uri="{FF2B5EF4-FFF2-40B4-BE49-F238E27FC236}">
                <a16:creationId xmlns:a16="http://schemas.microsoft.com/office/drawing/2014/main" id="{3EAD6FCF-EA5E-4B5B-8886-37D38055684D}"/>
              </a:ext>
            </a:extLst>
          </p:cNvPr>
          <p:cNvSpPr/>
          <p:nvPr/>
        </p:nvSpPr>
        <p:spPr>
          <a:xfrm>
            <a:off x="5800164" y="2653554"/>
            <a:ext cx="762000" cy="349623"/>
          </a:xfrm>
          <a:prstGeom prst="rect">
            <a:avLst/>
          </a:prstGeom>
          <a:solidFill>
            <a:srgbClr val="00B0F0"/>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Taste</a:t>
            </a:r>
            <a:endParaRPr lang="en-AU" dirty="0"/>
          </a:p>
        </p:txBody>
      </p:sp>
      <p:sp>
        <p:nvSpPr>
          <p:cNvPr id="10" name="Rectangle 9">
            <a:extLst>
              <a:ext uri="{FF2B5EF4-FFF2-40B4-BE49-F238E27FC236}">
                <a16:creationId xmlns:a16="http://schemas.microsoft.com/office/drawing/2014/main" id="{30A84DF6-2962-42BB-869E-AAE538719498}"/>
              </a:ext>
            </a:extLst>
          </p:cNvPr>
          <p:cNvSpPr/>
          <p:nvPr/>
        </p:nvSpPr>
        <p:spPr>
          <a:xfrm>
            <a:off x="1622612" y="3429000"/>
            <a:ext cx="636494" cy="349623"/>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See</a:t>
            </a:r>
            <a:endParaRPr lang="en-AU" dirty="0"/>
          </a:p>
        </p:txBody>
      </p:sp>
      <p:sp>
        <p:nvSpPr>
          <p:cNvPr id="11" name="Rectangle 10">
            <a:extLst>
              <a:ext uri="{FF2B5EF4-FFF2-40B4-BE49-F238E27FC236}">
                <a16:creationId xmlns:a16="http://schemas.microsoft.com/office/drawing/2014/main" id="{507C62ED-B166-45BC-B844-35842E0C3446}"/>
              </a:ext>
            </a:extLst>
          </p:cNvPr>
          <p:cNvSpPr/>
          <p:nvPr/>
        </p:nvSpPr>
        <p:spPr>
          <a:xfrm>
            <a:off x="2133600" y="4283049"/>
            <a:ext cx="762000" cy="349623"/>
          </a:xfrm>
          <a:prstGeom prst="rect">
            <a:avLst/>
          </a:prstGeom>
          <a:solidFill>
            <a:srgbClr val="FF0000"/>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Smell</a:t>
            </a:r>
            <a:endParaRPr lang="en-AU" dirty="0"/>
          </a:p>
        </p:txBody>
      </p:sp>
      <p:sp>
        <p:nvSpPr>
          <p:cNvPr id="12" name="Rectangle 11">
            <a:extLst>
              <a:ext uri="{FF2B5EF4-FFF2-40B4-BE49-F238E27FC236}">
                <a16:creationId xmlns:a16="http://schemas.microsoft.com/office/drawing/2014/main" id="{A2511871-7277-44A9-9164-2A3D93D52C1B}"/>
              </a:ext>
            </a:extLst>
          </p:cNvPr>
          <p:cNvSpPr/>
          <p:nvPr/>
        </p:nvSpPr>
        <p:spPr>
          <a:xfrm>
            <a:off x="8937889" y="4722320"/>
            <a:ext cx="762000" cy="349623"/>
          </a:xfrm>
          <a:prstGeom prst="rect">
            <a:avLst/>
          </a:prstGeom>
          <a:solidFill>
            <a:srgbClr val="7030A0"/>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Hear</a:t>
            </a:r>
            <a:endParaRPr lang="en-AU" dirty="0"/>
          </a:p>
        </p:txBody>
      </p:sp>
      <p:sp>
        <p:nvSpPr>
          <p:cNvPr id="13" name="Rectangle 12">
            <a:extLst>
              <a:ext uri="{FF2B5EF4-FFF2-40B4-BE49-F238E27FC236}">
                <a16:creationId xmlns:a16="http://schemas.microsoft.com/office/drawing/2014/main" id="{7B7A0815-5407-4850-9DC8-8DAE8B7D7AC2}"/>
              </a:ext>
            </a:extLst>
          </p:cNvPr>
          <p:cNvSpPr/>
          <p:nvPr/>
        </p:nvSpPr>
        <p:spPr>
          <a:xfrm>
            <a:off x="2514600" y="5502249"/>
            <a:ext cx="762000" cy="349623"/>
          </a:xfrm>
          <a:prstGeom prst="rect">
            <a:avLst/>
          </a:prstGeom>
          <a:solidFill>
            <a:srgbClr val="00B050"/>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Touch</a:t>
            </a:r>
            <a:endParaRPr lang="en-AU" dirty="0"/>
          </a:p>
        </p:txBody>
      </p:sp>
      <p:sp>
        <p:nvSpPr>
          <p:cNvPr id="14" name="Rectangle 13">
            <a:extLst>
              <a:ext uri="{FF2B5EF4-FFF2-40B4-BE49-F238E27FC236}">
                <a16:creationId xmlns:a16="http://schemas.microsoft.com/office/drawing/2014/main" id="{DD113104-CE99-4138-80B8-BBA64C96D4E1}"/>
              </a:ext>
            </a:extLst>
          </p:cNvPr>
          <p:cNvSpPr/>
          <p:nvPr/>
        </p:nvSpPr>
        <p:spPr>
          <a:xfrm>
            <a:off x="6970057" y="5950727"/>
            <a:ext cx="762000" cy="349623"/>
          </a:xfrm>
          <a:prstGeom prst="rect">
            <a:avLst/>
          </a:prstGeom>
          <a:solidFill>
            <a:srgbClr val="00B050"/>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Touch</a:t>
            </a:r>
            <a:endParaRPr lang="en-AU" dirty="0"/>
          </a:p>
        </p:txBody>
      </p:sp>
      <p:pic>
        <p:nvPicPr>
          <p:cNvPr id="15" name="Picture 14" descr="A cartoon of a child with a magnifying glass&#10;&#10;Description automatically generated">
            <a:extLst>
              <a:ext uri="{FF2B5EF4-FFF2-40B4-BE49-F238E27FC236}">
                <a16:creationId xmlns:a16="http://schemas.microsoft.com/office/drawing/2014/main" id="{29714B7F-04CF-4B53-8323-42879993C2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3189" y="5261921"/>
            <a:ext cx="2443047" cy="1727234"/>
          </a:xfrm>
          <a:prstGeom prst="rect">
            <a:avLst/>
          </a:prstGeom>
        </p:spPr>
      </p:pic>
      <p:pic>
        <p:nvPicPr>
          <p:cNvPr id="16" name="Picture 15" descr="A cartoon of a child with a cactus&#10;&#10;Description automatically generated">
            <a:extLst>
              <a:ext uri="{FF2B5EF4-FFF2-40B4-BE49-F238E27FC236}">
                <a16:creationId xmlns:a16="http://schemas.microsoft.com/office/drawing/2014/main" id="{48DE7574-2CC4-48DF-9630-05647C3A02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1637" y="-19969"/>
            <a:ext cx="2084426" cy="1473689"/>
          </a:xfrm>
          <a:prstGeom prst="rect">
            <a:avLst/>
          </a:prstGeom>
        </p:spPr>
      </p:pic>
    </p:spTree>
    <p:extLst>
      <p:ext uri="{BB962C8B-B14F-4D97-AF65-F5344CB8AC3E}">
        <p14:creationId xmlns:p14="http://schemas.microsoft.com/office/powerpoint/2010/main" val="674961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12" grpId="0" animBg="1"/>
      <p:bldP spid="13" grpId="0" animBg="1"/>
      <p:bldP spid="14"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9389</TotalTime>
  <Words>907</Words>
  <Application>Microsoft Office PowerPoint</Application>
  <PresentationFormat>A4 Paper (210x297 mm)</PresentationFormat>
  <Paragraphs>66</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Comic Sans MS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cameron Eaves</dc:creator>
  <cp:lastModifiedBy>EAVES Cameron [Wattle Grove Primary School]</cp:lastModifiedBy>
  <cp:revision>250</cp:revision>
  <dcterms:created xsi:type="dcterms:W3CDTF">2020-06-30T21:06:36Z</dcterms:created>
  <dcterms:modified xsi:type="dcterms:W3CDTF">2024-05-22T12:08:40Z</dcterms:modified>
</cp:coreProperties>
</file>