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338" r:id="rId5"/>
    <p:sldId id="340" r:id="rId6"/>
    <p:sldId id="339" r:id="rId7"/>
    <p:sldId id="341" r:id="rId8"/>
    <p:sldId id="342" r:id="rId9"/>
    <p:sldId id="343"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670" y="37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beach with rocks and water&#10;&#10;Description automatically generated">
            <a:extLst>
              <a:ext uri="{FF2B5EF4-FFF2-40B4-BE49-F238E27FC236}">
                <a16:creationId xmlns:a16="http://schemas.microsoft.com/office/drawing/2014/main" id="{F0D8FCE1-AF9C-4773-8569-1589725A97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AF71D8AC-CA78-4ECC-8148-B9EACA0DD064}"/>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0" y="6590959"/>
            <a:ext cx="1313895" cy="261081"/>
          </a:xfrm>
          <a:prstGeom prst="rect">
            <a:avLst/>
          </a:prstGeom>
        </p:spPr>
      </p:pic>
      <p:sp>
        <p:nvSpPr>
          <p:cNvPr id="7" name="Rectangle 6">
            <a:extLst>
              <a:ext uri="{FF2B5EF4-FFF2-40B4-BE49-F238E27FC236}">
                <a16:creationId xmlns:a16="http://schemas.microsoft.com/office/drawing/2014/main" id="{61004493-EF09-447B-8E3C-FF16799E1A0F}"/>
              </a:ext>
            </a:extLst>
          </p:cNvPr>
          <p:cNvSpPr/>
          <p:nvPr userDrawn="1"/>
        </p:nvSpPr>
        <p:spPr>
          <a:xfrm>
            <a:off x="428625" y="359055"/>
            <a:ext cx="9048750" cy="6139889"/>
          </a:xfrm>
          <a:custGeom>
            <a:avLst/>
            <a:gdLst>
              <a:gd name="connsiteX0" fmla="*/ 0 w 9048750"/>
              <a:gd name="connsiteY0" fmla="*/ 0 h 6139889"/>
              <a:gd name="connsiteX1" fmla="*/ 475059 w 9048750"/>
              <a:gd name="connsiteY1" fmla="*/ 0 h 6139889"/>
              <a:gd name="connsiteX2" fmla="*/ 1131094 w 9048750"/>
              <a:gd name="connsiteY2" fmla="*/ 0 h 6139889"/>
              <a:gd name="connsiteX3" fmla="*/ 1425178 w 9048750"/>
              <a:gd name="connsiteY3" fmla="*/ 0 h 6139889"/>
              <a:gd name="connsiteX4" fmla="*/ 1990725 w 9048750"/>
              <a:gd name="connsiteY4" fmla="*/ 0 h 6139889"/>
              <a:gd name="connsiteX5" fmla="*/ 2375297 w 9048750"/>
              <a:gd name="connsiteY5" fmla="*/ 0 h 6139889"/>
              <a:gd name="connsiteX6" fmla="*/ 2850356 w 9048750"/>
              <a:gd name="connsiteY6" fmla="*/ 0 h 6139889"/>
              <a:gd name="connsiteX7" fmla="*/ 3506391 w 9048750"/>
              <a:gd name="connsiteY7" fmla="*/ 0 h 6139889"/>
              <a:gd name="connsiteX8" fmla="*/ 4071938 w 9048750"/>
              <a:gd name="connsiteY8" fmla="*/ 0 h 6139889"/>
              <a:gd name="connsiteX9" fmla="*/ 4546997 w 9048750"/>
              <a:gd name="connsiteY9" fmla="*/ 0 h 6139889"/>
              <a:gd name="connsiteX10" fmla="*/ 5112544 w 9048750"/>
              <a:gd name="connsiteY10" fmla="*/ 0 h 6139889"/>
              <a:gd name="connsiteX11" fmla="*/ 5859066 w 9048750"/>
              <a:gd name="connsiteY11" fmla="*/ 0 h 6139889"/>
              <a:gd name="connsiteX12" fmla="*/ 6334125 w 9048750"/>
              <a:gd name="connsiteY12" fmla="*/ 0 h 6139889"/>
              <a:gd name="connsiteX13" fmla="*/ 6718697 w 9048750"/>
              <a:gd name="connsiteY13" fmla="*/ 0 h 6139889"/>
              <a:gd name="connsiteX14" fmla="*/ 7374731 w 9048750"/>
              <a:gd name="connsiteY14" fmla="*/ 0 h 6139889"/>
              <a:gd name="connsiteX15" fmla="*/ 8030766 w 9048750"/>
              <a:gd name="connsiteY15" fmla="*/ 0 h 6139889"/>
              <a:gd name="connsiteX16" fmla="*/ 9048750 w 9048750"/>
              <a:gd name="connsiteY16" fmla="*/ 0 h 6139889"/>
              <a:gd name="connsiteX17" fmla="*/ 9048750 w 9048750"/>
              <a:gd name="connsiteY17" fmla="*/ 619571 h 6139889"/>
              <a:gd name="connsiteX18" fmla="*/ 9048750 w 9048750"/>
              <a:gd name="connsiteY18" fmla="*/ 1239141 h 6139889"/>
              <a:gd name="connsiteX19" fmla="*/ 9048750 w 9048750"/>
              <a:gd name="connsiteY19" fmla="*/ 1613116 h 6139889"/>
              <a:gd name="connsiteX20" fmla="*/ 9048750 w 9048750"/>
              <a:gd name="connsiteY20" fmla="*/ 2232687 h 6139889"/>
              <a:gd name="connsiteX21" fmla="*/ 9048750 w 9048750"/>
              <a:gd name="connsiteY21" fmla="*/ 2790859 h 6139889"/>
              <a:gd name="connsiteX22" fmla="*/ 9048750 w 9048750"/>
              <a:gd name="connsiteY22" fmla="*/ 3226233 h 6139889"/>
              <a:gd name="connsiteX23" fmla="*/ 9048750 w 9048750"/>
              <a:gd name="connsiteY23" fmla="*/ 3907202 h 6139889"/>
              <a:gd name="connsiteX24" fmla="*/ 9048750 w 9048750"/>
              <a:gd name="connsiteY24" fmla="*/ 4281177 h 6139889"/>
              <a:gd name="connsiteX25" fmla="*/ 9048750 w 9048750"/>
              <a:gd name="connsiteY25" fmla="*/ 4716551 h 6139889"/>
              <a:gd name="connsiteX26" fmla="*/ 9048750 w 9048750"/>
              <a:gd name="connsiteY26" fmla="*/ 5274723 h 6139889"/>
              <a:gd name="connsiteX27" fmla="*/ 9048750 w 9048750"/>
              <a:gd name="connsiteY27" fmla="*/ 6139889 h 6139889"/>
              <a:gd name="connsiteX28" fmla="*/ 8664178 w 9048750"/>
              <a:gd name="connsiteY28" fmla="*/ 6139889 h 6139889"/>
              <a:gd name="connsiteX29" fmla="*/ 8189119 w 9048750"/>
              <a:gd name="connsiteY29" fmla="*/ 6139889 h 6139889"/>
              <a:gd name="connsiteX30" fmla="*/ 7533084 w 9048750"/>
              <a:gd name="connsiteY30" fmla="*/ 6139889 h 6139889"/>
              <a:gd name="connsiteX31" fmla="*/ 6786563 w 9048750"/>
              <a:gd name="connsiteY31" fmla="*/ 6139889 h 6139889"/>
              <a:gd name="connsiteX32" fmla="*/ 6311503 w 9048750"/>
              <a:gd name="connsiteY32" fmla="*/ 6139889 h 6139889"/>
              <a:gd name="connsiteX33" fmla="*/ 5564981 w 9048750"/>
              <a:gd name="connsiteY33" fmla="*/ 6139889 h 6139889"/>
              <a:gd name="connsiteX34" fmla="*/ 5089922 w 9048750"/>
              <a:gd name="connsiteY34" fmla="*/ 6139889 h 6139889"/>
              <a:gd name="connsiteX35" fmla="*/ 4524375 w 9048750"/>
              <a:gd name="connsiteY35" fmla="*/ 6139889 h 6139889"/>
              <a:gd name="connsiteX36" fmla="*/ 3958828 w 9048750"/>
              <a:gd name="connsiteY36" fmla="*/ 6139889 h 6139889"/>
              <a:gd name="connsiteX37" fmla="*/ 3574256 w 9048750"/>
              <a:gd name="connsiteY37" fmla="*/ 6139889 h 6139889"/>
              <a:gd name="connsiteX38" fmla="*/ 3008709 w 9048750"/>
              <a:gd name="connsiteY38" fmla="*/ 6139889 h 6139889"/>
              <a:gd name="connsiteX39" fmla="*/ 2714625 w 9048750"/>
              <a:gd name="connsiteY39" fmla="*/ 6139889 h 6139889"/>
              <a:gd name="connsiteX40" fmla="*/ 2239566 w 9048750"/>
              <a:gd name="connsiteY40" fmla="*/ 6139889 h 6139889"/>
              <a:gd name="connsiteX41" fmla="*/ 1583531 w 9048750"/>
              <a:gd name="connsiteY41" fmla="*/ 6139889 h 6139889"/>
              <a:gd name="connsiteX42" fmla="*/ 837009 w 9048750"/>
              <a:gd name="connsiteY42" fmla="*/ 6139889 h 6139889"/>
              <a:gd name="connsiteX43" fmla="*/ 0 w 9048750"/>
              <a:gd name="connsiteY43" fmla="*/ 6139889 h 6139889"/>
              <a:gd name="connsiteX44" fmla="*/ 0 w 9048750"/>
              <a:gd name="connsiteY44" fmla="*/ 5643116 h 6139889"/>
              <a:gd name="connsiteX45" fmla="*/ 0 w 9048750"/>
              <a:gd name="connsiteY45" fmla="*/ 5084944 h 6139889"/>
              <a:gd name="connsiteX46" fmla="*/ 0 w 9048750"/>
              <a:gd name="connsiteY46" fmla="*/ 4465374 h 6139889"/>
              <a:gd name="connsiteX47" fmla="*/ 0 w 9048750"/>
              <a:gd name="connsiteY47" fmla="*/ 3845803 h 6139889"/>
              <a:gd name="connsiteX48" fmla="*/ 0 w 9048750"/>
              <a:gd name="connsiteY48" fmla="*/ 3349030 h 6139889"/>
              <a:gd name="connsiteX49" fmla="*/ 0 w 9048750"/>
              <a:gd name="connsiteY49" fmla="*/ 2852258 h 6139889"/>
              <a:gd name="connsiteX50" fmla="*/ 0 w 9048750"/>
              <a:gd name="connsiteY50" fmla="*/ 2171288 h 6139889"/>
              <a:gd name="connsiteX51" fmla="*/ 0 w 9048750"/>
              <a:gd name="connsiteY51" fmla="*/ 1735914 h 6139889"/>
              <a:gd name="connsiteX52" fmla="*/ 0 w 9048750"/>
              <a:gd name="connsiteY52" fmla="*/ 1054945 h 6139889"/>
              <a:gd name="connsiteX53" fmla="*/ 0 w 9048750"/>
              <a:gd name="connsiteY53" fmla="*/ 496773 h 6139889"/>
              <a:gd name="connsiteX54" fmla="*/ 0 w 9048750"/>
              <a:gd name="connsiteY54" fmla="*/ 0 h 613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48750" h="6139889" fill="none" extrusionOk="0">
                <a:moveTo>
                  <a:pt x="0" y="0"/>
                </a:moveTo>
                <a:cubicBezTo>
                  <a:pt x="181886" y="-3662"/>
                  <a:pt x="359171" y="42745"/>
                  <a:pt x="475059" y="0"/>
                </a:cubicBezTo>
                <a:cubicBezTo>
                  <a:pt x="590947" y="-42745"/>
                  <a:pt x="956206" y="38088"/>
                  <a:pt x="1131094" y="0"/>
                </a:cubicBezTo>
                <a:cubicBezTo>
                  <a:pt x="1305982" y="-38088"/>
                  <a:pt x="1349854" y="25857"/>
                  <a:pt x="1425178" y="0"/>
                </a:cubicBezTo>
                <a:cubicBezTo>
                  <a:pt x="1500502" y="-25857"/>
                  <a:pt x="1765539" y="22291"/>
                  <a:pt x="1990725" y="0"/>
                </a:cubicBezTo>
                <a:cubicBezTo>
                  <a:pt x="2215911" y="-22291"/>
                  <a:pt x="2214579" y="13300"/>
                  <a:pt x="2375297" y="0"/>
                </a:cubicBezTo>
                <a:cubicBezTo>
                  <a:pt x="2536015" y="-13300"/>
                  <a:pt x="2643539" y="35341"/>
                  <a:pt x="2850356" y="0"/>
                </a:cubicBezTo>
                <a:cubicBezTo>
                  <a:pt x="3057173" y="-35341"/>
                  <a:pt x="3307451" y="37056"/>
                  <a:pt x="3506391" y="0"/>
                </a:cubicBezTo>
                <a:cubicBezTo>
                  <a:pt x="3705332" y="-37056"/>
                  <a:pt x="3927579" y="10875"/>
                  <a:pt x="4071938" y="0"/>
                </a:cubicBezTo>
                <a:cubicBezTo>
                  <a:pt x="4216297" y="-10875"/>
                  <a:pt x="4319814" y="36569"/>
                  <a:pt x="4546997" y="0"/>
                </a:cubicBezTo>
                <a:cubicBezTo>
                  <a:pt x="4774180" y="-36569"/>
                  <a:pt x="4958970" y="19403"/>
                  <a:pt x="5112544" y="0"/>
                </a:cubicBezTo>
                <a:cubicBezTo>
                  <a:pt x="5266118" y="-19403"/>
                  <a:pt x="5590258" y="77391"/>
                  <a:pt x="5859066" y="0"/>
                </a:cubicBezTo>
                <a:cubicBezTo>
                  <a:pt x="6127874" y="-77391"/>
                  <a:pt x="6171820" y="33877"/>
                  <a:pt x="6334125" y="0"/>
                </a:cubicBezTo>
                <a:cubicBezTo>
                  <a:pt x="6496430" y="-33877"/>
                  <a:pt x="6572391" y="23903"/>
                  <a:pt x="6718697" y="0"/>
                </a:cubicBezTo>
                <a:cubicBezTo>
                  <a:pt x="6865003" y="-23903"/>
                  <a:pt x="7146498" y="61795"/>
                  <a:pt x="7374731" y="0"/>
                </a:cubicBezTo>
                <a:cubicBezTo>
                  <a:pt x="7602964" y="-61795"/>
                  <a:pt x="7767037" y="37361"/>
                  <a:pt x="8030766" y="0"/>
                </a:cubicBezTo>
                <a:cubicBezTo>
                  <a:pt x="8294496" y="-37361"/>
                  <a:pt x="8708340" y="18214"/>
                  <a:pt x="9048750" y="0"/>
                </a:cubicBezTo>
                <a:cubicBezTo>
                  <a:pt x="9068934" y="145060"/>
                  <a:pt x="9010181" y="456865"/>
                  <a:pt x="9048750" y="619571"/>
                </a:cubicBezTo>
                <a:cubicBezTo>
                  <a:pt x="9087319" y="782277"/>
                  <a:pt x="9013925" y="1082336"/>
                  <a:pt x="9048750" y="1239141"/>
                </a:cubicBezTo>
                <a:cubicBezTo>
                  <a:pt x="9083575" y="1395946"/>
                  <a:pt x="9038220" y="1455062"/>
                  <a:pt x="9048750" y="1613116"/>
                </a:cubicBezTo>
                <a:cubicBezTo>
                  <a:pt x="9059280" y="1771170"/>
                  <a:pt x="9003013" y="2093457"/>
                  <a:pt x="9048750" y="2232687"/>
                </a:cubicBezTo>
                <a:cubicBezTo>
                  <a:pt x="9094487" y="2371917"/>
                  <a:pt x="9014261" y="2577920"/>
                  <a:pt x="9048750" y="2790859"/>
                </a:cubicBezTo>
                <a:cubicBezTo>
                  <a:pt x="9083239" y="3003798"/>
                  <a:pt x="9027212" y="3101676"/>
                  <a:pt x="9048750" y="3226233"/>
                </a:cubicBezTo>
                <a:cubicBezTo>
                  <a:pt x="9070288" y="3350790"/>
                  <a:pt x="8991752" y="3642172"/>
                  <a:pt x="9048750" y="3907202"/>
                </a:cubicBezTo>
                <a:cubicBezTo>
                  <a:pt x="9105748" y="4172232"/>
                  <a:pt x="9009708" y="4137042"/>
                  <a:pt x="9048750" y="4281177"/>
                </a:cubicBezTo>
                <a:cubicBezTo>
                  <a:pt x="9087792" y="4425313"/>
                  <a:pt x="9000964" y="4587447"/>
                  <a:pt x="9048750" y="4716551"/>
                </a:cubicBezTo>
                <a:cubicBezTo>
                  <a:pt x="9096536" y="4845655"/>
                  <a:pt x="8996244" y="5036376"/>
                  <a:pt x="9048750" y="5274723"/>
                </a:cubicBezTo>
                <a:cubicBezTo>
                  <a:pt x="9101256" y="5513070"/>
                  <a:pt x="9042555" y="5794980"/>
                  <a:pt x="9048750" y="6139889"/>
                </a:cubicBezTo>
                <a:cubicBezTo>
                  <a:pt x="8960226" y="6174774"/>
                  <a:pt x="8764208" y="6122349"/>
                  <a:pt x="8664178" y="6139889"/>
                </a:cubicBezTo>
                <a:cubicBezTo>
                  <a:pt x="8564148" y="6157429"/>
                  <a:pt x="8426623" y="6087377"/>
                  <a:pt x="8189119" y="6139889"/>
                </a:cubicBezTo>
                <a:cubicBezTo>
                  <a:pt x="7951615" y="6192401"/>
                  <a:pt x="7686025" y="6111405"/>
                  <a:pt x="7533084" y="6139889"/>
                </a:cubicBezTo>
                <a:cubicBezTo>
                  <a:pt x="7380144" y="6168373"/>
                  <a:pt x="6936876" y="6101273"/>
                  <a:pt x="6786563" y="6139889"/>
                </a:cubicBezTo>
                <a:cubicBezTo>
                  <a:pt x="6636250" y="6178505"/>
                  <a:pt x="6419779" y="6089304"/>
                  <a:pt x="6311503" y="6139889"/>
                </a:cubicBezTo>
                <a:cubicBezTo>
                  <a:pt x="6203227" y="6190474"/>
                  <a:pt x="5831323" y="6077801"/>
                  <a:pt x="5564981" y="6139889"/>
                </a:cubicBezTo>
                <a:cubicBezTo>
                  <a:pt x="5298639" y="6201977"/>
                  <a:pt x="5303569" y="6100493"/>
                  <a:pt x="5089922" y="6139889"/>
                </a:cubicBezTo>
                <a:cubicBezTo>
                  <a:pt x="4876275" y="6179285"/>
                  <a:pt x="4681601" y="6098154"/>
                  <a:pt x="4524375" y="6139889"/>
                </a:cubicBezTo>
                <a:cubicBezTo>
                  <a:pt x="4367149" y="6181624"/>
                  <a:pt x="4144525" y="6119225"/>
                  <a:pt x="3958828" y="6139889"/>
                </a:cubicBezTo>
                <a:cubicBezTo>
                  <a:pt x="3773131" y="6160553"/>
                  <a:pt x="3659917" y="6133366"/>
                  <a:pt x="3574256" y="6139889"/>
                </a:cubicBezTo>
                <a:cubicBezTo>
                  <a:pt x="3488595" y="6146412"/>
                  <a:pt x="3275880" y="6089784"/>
                  <a:pt x="3008709" y="6139889"/>
                </a:cubicBezTo>
                <a:cubicBezTo>
                  <a:pt x="2741538" y="6189994"/>
                  <a:pt x="2834931" y="6127421"/>
                  <a:pt x="2714625" y="6139889"/>
                </a:cubicBezTo>
                <a:cubicBezTo>
                  <a:pt x="2594319" y="6152357"/>
                  <a:pt x="2389287" y="6122822"/>
                  <a:pt x="2239566" y="6139889"/>
                </a:cubicBezTo>
                <a:cubicBezTo>
                  <a:pt x="2089845" y="6156956"/>
                  <a:pt x="1883103" y="6080598"/>
                  <a:pt x="1583531" y="6139889"/>
                </a:cubicBezTo>
                <a:cubicBezTo>
                  <a:pt x="1283960" y="6199180"/>
                  <a:pt x="1006861" y="6062227"/>
                  <a:pt x="837009" y="6139889"/>
                </a:cubicBezTo>
                <a:cubicBezTo>
                  <a:pt x="667157" y="6217551"/>
                  <a:pt x="249237" y="6124761"/>
                  <a:pt x="0" y="6139889"/>
                </a:cubicBezTo>
                <a:cubicBezTo>
                  <a:pt x="-22061" y="5895425"/>
                  <a:pt x="36537" y="5789011"/>
                  <a:pt x="0" y="5643116"/>
                </a:cubicBezTo>
                <a:cubicBezTo>
                  <a:pt x="-36537" y="5497221"/>
                  <a:pt x="32633" y="5342338"/>
                  <a:pt x="0" y="5084944"/>
                </a:cubicBezTo>
                <a:cubicBezTo>
                  <a:pt x="-32633" y="4827550"/>
                  <a:pt x="53208" y="4698997"/>
                  <a:pt x="0" y="4465374"/>
                </a:cubicBezTo>
                <a:cubicBezTo>
                  <a:pt x="-53208" y="4231751"/>
                  <a:pt x="49972" y="4042842"/>
                  <a:pt x="0" y="3845803"/>
                </a:cubicBezTo>
                <a:cubicBezTo>
                  <a:pt x="-49972" y="3648764"/>
                  <a:pt x="1572" y="3456956"/>
                  <a:pt x="0" y="3349030"/>
                </a:cubicBezTo>
                <a:cubicBezTo>
                  <a:pt x="-1572" y="3241104"/>
                  <a:pt x="15611" y="3013541"/>
                  <a:pt x="0" y="2852258"/>
                </a:cubicBezTo>
                <a:cubicBezTo>
                  <a:pt x="-15611" y="2690975"/>
                  <a:pt x="46179" y="2470437"/>
                  <a:pt x="0" y="2171288"/>
                </a:cubicBezTo>
                <a:cubicBezTo>
                  <a:pt x="-46179" y="1872139"/>
                  <a:pt x="39532" y="1931850"/>
                  <a:pt x="0" y="1735914"/>
                </a:cubicBezTo>
                <a:cubicBezTo>
                  <a:pt x="-39532" y="1539978"/>
                  <a:pt x="41458" y="1337331"/>
                  <a:pt x="0" y="1054945"/>
                </a:cubicBezTo>
                <a:cubicBezTo>
                  <a:pt x="-41458" y="772559"/>
                  <a:pt x="41051" y="737518"/>
                  <a:pt x="0" y="496773"/>
                </a:cubicBezTo>
                <a:cubicBezTo>
                  <a:pt x="-41051" y="256028"/>
                  <a:pt x="50391" y="150629"/>
                  <a:pt x="0" y="0"/>
                </a:cubicBezTo>
                <a:close/>
              </a:path>
              <a:path w="9048750" h="6139889" stroke="0" extrusionOk="0">
                <a:moveTo>
                  <a:pt x="0" y="0"/>
                </a:moveTo>
                <a:cubicBezTo>
                  <a:pt x="136690" y="-20135"/>
                  <a:pt x="403156" y="5227"/>
                  <a:pt x="565547" y="0"/>
                </a:cubicBezTo>
                <a:cubicBezTo>
                  <a:pt x="727938" y="-5227"/>
                  <a:pt x="865763" y="31831"/>
                  <a:pt x="1040606" y="0"/>
                </a:cubicBezTo>
                <a:cubicBezTo>
                  <a:pt x="1215449" y="-31831"/>
                  <a:pt x="1307243" y="23592"/>
                  <a:pt x="1425178" y="0"/>
                </a:cubicBezTo>
                <a:cubicBezTo>
                  <a:pt x="1543113" y="-23592"/>
                  <a:pt x="1807246" y="48474"/>
                  <a:pt x="2081212" y="0"/>
                </a:cubicBezTo>
                <a:cubicBezTo>
                  <a:pt x="2355178" y="-48474"/>
                  <a:pt x="2244174" y="3128"/>
                  <a:pt x="2375297" y="0"/>
                </a:cubicBezTo>
                <a:cubicBezTo>
                  <a:pt x="2506420" y="-3128"/>
                  <a:pt x="2971566" y="10467"/>
                  <a:pt x="3121819" y="0"/>
                </a:cubicBezTo>
                <a:cubicBezTo>
                  <a:pt x="3272072" y="-10467"/>
                  <a:pt x="3534558" y="28057"/>
                  <a:pt x="3777853" y="0"/>
                </a:cubicBezTo>
                <a:cubicBezTo>
                  <a:pt x="4021148" y="-28057"/>
                  <a:pt x="4150643" y="28917"/>
                  <a:pt x="4433888" y="0"/>
                </a:cubicBezTo>
                <a:cubicBezTo>
                  <a:pt x="4717134" y="-28917"/>
                  <a:pt x="4637580" y="19218"/>
                  <a:pt x="4727972" y="0"/>
                </a:cubicBezTo>
                <a:cubicBezTo>
                  <a:pt x="4818364" y="-19218"/>
                  <a:pt x="5138176" y="67762"/>
                  <a:pt x="5384006" y="0"/>
                </a:cubicBezTo>
                <a:cubicBezTo>
                  <a:pt x="5629836" y="-67762"/>
                  <a:pt x="5722720" y="25268"/>
                  <a:pt x="5949553" y="0"/>
                </a:cubicBezTo>
                <a:cubicBezTo>
                  <a:pt x="6176386" y="-25268"/>
                  <a:pt x="6127021" y="28645"/>
                  <a:pt x="6243637" y="0"/>
                </a:cubicBezTo>
                <a:cubicBezTo>
                  <a:pt x="6360253" y="-28645"/>
                  <a:pt x="6610682" y="37389"/>
                  <a:pt x="6718697" y="0"/>
                </a:cubicBezTo>
                <a:cubicBezTo>
                  <a:pt x="6826712" y="-37389"/>
                  <a:pt x="7146195" y="13946"/>
                  <a:pt x="7465219" y="0"/>
                </a:cubicBezTo>
                <a:cubicBezTo>
                  <a:pt x="7784243" y="-13946"/>
                  <a:pt x="7944015" y="46077"/>
                  <a:pt x="8121253" y="0"/>
                </a:cubicBezTo>
                <a:cubicBezTo>
                  <a:pt x="8298491" y="-46077"/>
                  <a:pt x="8314550" y="16791"/>
                  <a:pt x="8505825" y="0"/>
                </a:cubicBezTo>
                <a:cubicBezTo>
                  <a:pt x="8697100" y="-16791"/>
                  <a:pt x="8916756" y="792"/>
                  <a:pt x="9048750" y="0"/>
                </a:cubicBezTo>
                <a:cubicBezTo>
                  <a:pt x="9058253" y="186669"/>
                  <a:pt x="8999317" y="248490"/>
                  <a:pt x="9048750" y="435374"/>
                </a:cubicBezTo>
                <a:cubicBezTo>
                  <a:pt x="9098183" y="622258"/>
                  <a:pt x="9047100" y="683500"/>
                  <a:pt x="9048750" y="809349"/>
                </a:cubicBezTo>
                <a:cubicBezTo>
                  <a:pt x="9050400" y="935198"/>
                  <a:pt x="9005267" y="1199018"/>
                  <a:pt x="9048750" y="1306122"/>
                </a:cubicBezTo>
                <a:cubicBezTo>
                  <a:pt x="9092233" y="1413226"/>
                  <a:pt x="9015841" y="1520984"/>
                  <a:pt x="9048750" y="1680097"/>
                </a:cubicBezTo>
                <a:cubicBezTo>
                  <a:pt x="9081659" y="1839210"/>
                  <a:pt x="9026971" y="2163869"/>
                  <a:pt x="9048750" y="2361066"/>
                </a:cubicBezTo>
                <a:cubicBezTo>
                  <a:pt x="9070529" y="2558263"/>
                  <a:pt x="8981372" y="2905170"/>
                  <a:pt x="9048750" y="3042036"/>
                </a:cubicBezTo>
                <a:cubicBezTo>
                  <a:pt x="9116128" y="3178902"/>
                  <a:pt x="9019902" y="3468387"/>
                  <a:pt x="9048750" y="3661607"/>
                </a:cubicBezTo>
                <a:cubicBezTo>
                  <a:pt x="9077598" y="3854827"/>
                  <a:pt x="9033571" y="4085947"/>
                  <a:pt x="9048750" y="4342576"/>
                </a:cubicBezTo>
                <a:cubicBezTo>
                  <a:pt x="9063929" y="4599205"/>
                  <a:pt x="9000292" y="4710153"/>
                  <a:pt x="9048750" y="4839349"/>
                </a:cubicBezTo>
                <a:cubicBezTo>
                  <a:pt x="9097208" y="4968545"/>
                  <a:pt x="9006010" y="5106866"/>
                  <a:pt x="9048750" y="5213324"/>
                </a:cubicBezTo>
                <a:cubicBezTo>
                  <a:pt x="9091490" y="5319783"/>
                  <a:pt x="8982280" y="5751886"/>
                  <a:pt x="9048750" y="6139889"/>
                </a:cubicBezTo>
                <a:cubicBezTo>
                  <a:pt x="8862744" y="6174357"/>
                  <a:pt x="8745310" y="6121956"/>
                  <a:pt x="8664178" y="6139889"/>
                </a:cubicBezTo>
                <a:cubicBezTo>
                  <a:pt x="8583046" y="6157822"/>
                  <a:pt x="8340990" y="6104292"/>
                  <a:pt x="8189119" y="6139889"/>
                </a:cubicBezTo>
                <a:cubicBezTo>
                  <a:pt x="8037248" y="6175486"/>
                  <a:pt x="7738949" y="6100770"/>
                  <a:pt x="7623572" y="6139889"/>
                </a:cubicBezTo>
                <a:cubicBezTo>
                  <a:pt x="7508195" y="6179008"/>
                  <a:pt x="7111121" y="6132239"/>
                  <a:pt x="6967538" y="6139889"/>
                </a:cubicBezTo>
                <a:cubicBezTo>
                  <a:pt x="6823955" y="6147539"/>
                  <a:pt x="6514416" y="6066717"/>
                  <a:pt x="6221016" y="6139889"/>
                </a:cubicBezTo>
                <a:cubicBezTo>
                  <a:pt x="5927616" y="6213061"/>
                  <a:pt x="5937712" y="6102964"/>
                  <a:pt x="5745956" y="6139889"/>
                </a:cubicBezTo>
                <a:cubicBezTo>
                  <a:pt x="5554200" y="6176814"/>
                  <a:pt x="5421886" y="6109418"/>
                  <a:pt x="5270897" y="6139889"/>
                </a:cubicBezTo>
                <a:cubicBezTo>
                  <a:pt x="5119908" y="6170360"/>
                  <a:pt x="4890922" y="6087342"/>
                  <a:pt x="4524375" y="6139889"/>
                </a:cubicBezTo>
                <a:cubicBezTo>
                  <a:pt x="4157828" y="6192436"/>
                  <a:pt x="4322591" y="6129366"/>
                  <a:pt x="4230291" y="6139889"/>
                </a:cubicBezTo>
                <a:cubicBezTo>
                  <a:pt x="4137991" y="6150412"/>
                  <a:pt x="3810747" y="6131642"/>
                  <a:pt x="3664744" y="6139889"/>
                </a:cubicBezTo>
                <a:cubicBezTo>
                  <a:pt x="3518741" y="6148136"/>
                  <a:pt x="3240476" y="6105882"/>
                  <a:pt x="3099197" y="6139889"/>
                </a:cubicBezTo>
                <a:cubicBezTo>
                  <a:pt x="2957918" y="6173896"/>
                  <a:pt x="2819759" y="6102411"/>
                  <a:pt x="2624138" y="6139889"/>
                </a:cubicBezTo>
                <a:cubicBezTo>
                  <a:pt x="2428517" y="6177367"/>
                  <a:pt x="2259556" y="6094915"/>
                  <a:pt x="2149078" y="6139889"/>
                </a:cubicBezTo>
                <a:cubicBezTo>
                  <a:pt x="2038600" y="6184863"/>
                  <a:pt x="1926679" y="6131158"/>
                  <a:pt x="1854994" y="6139889"/>
                </a:cubicBezTo>
                <a:cubicBezTo>
                  <a:pt x="1783309" y="6148620"/>
                  <a:pt x="1594243" y="6108189"/>
                  <a:pt x="1470422" y="6139889"/>
                </a:cubicBezTo>
                <a:cubicBezTo>
                  <a:pt x="1346601" y="6171589"/>
                  <a:pt x="983952" y="6087352"/>
                  <a:pt x="814388" y="6139889"/>
                </a:cubicBezTo>
                <a:cubicBezTo>
                  <a:pt x="644824" y="6192426"/>
                  <a:pt x="651171" y="6117411"/>
                  <a:pt x="520303" y="6139889"/>
                </a:cubicBezTo>
                <a:cubicBezTo>
                  <a:pt x="389435" y="6162367"/>
                  <a:pt x="175917" y="6113200"/>
                  <a:pt x="0" y="6139889"/>
                </a:cubicBezTo>
                <a:cubicBezTo>
                  <a:pt x="-33376" y="5976914"/>
                  <a:pt x="38997" y="5923384"/>
                  <a:pt x="0" y="5765914"/>
                </a:cubicBezTo>
                <a:cubicBezTo>
                  <a:pt x="-38997" y="5608444"/>
                  <a:pt x="72275" y="5257716"/>
                  <a:pt x="0" y="5084944"/>
                </a:cubicBezTo>
                <a:cubicBezTo>
                  <a:pt x="-72275" y="4912172"/>
                  <a:pt x="22968" y="4705270"/>
                  <a:pt x="0" y="4526773"/>
                </a:cubicBezTo>
                <a:cubicBezTo>
                  <a:pt x="-22968" y="4348276"/>
                  <a:pt x="32793" y="4045996"/>
                  <a:pt x="0" y="3907202"/>
                </a:cubicBezTo>
                <a:cubicBezTo>
                  <a:pt x="-32793" y="3768408"/>
                  <a:pt x="14511" y="3518120"/>
                  <a:pt x="0" y="3226233"/>
                </a:cubicBezTo>
                <a:cubicBezTo>
                  <a:pt x="-14511" y="2934346"/>
                  <a:pt x="16218" y="2989000"/>
                  <a:pt x="0" y="2790859"/>
                </a:cubicBezTo>
                <a:cubicBezTo>
                  <a:pt x="-16218" y="2592718"/>
                  <a:pt x="32029" y="2357406"/>
                  <a:pt x="0" y="2232687"/>
                </a:cubicBezTo>
                <a:cubicBezTo>
                  <a:pt x="-32029" y="2107968"/>
                  <a:pt x="37473" y="1932510"/>
                  <a:pt x="0" y="1735914"/>
                </a:cubicBezTo>
                <a:cubicBezTo>
                  <a:pt x="-37473" y="1539318"/>
                  <a:pt x="15428" y="1327093"/>
                  <a:pt x="0" y="1116343"/>
                </a:cubicBezTo>
                <a:cubicBezTo>
                  <a:pt x="-15428" y="905593"/>
                  <a:pt x="36597" y="806667"/>
                  <a:pt x="0" y="619571"/>
                </a:cubicBezTo>
                <a:cubicBezTo>
                  <a:pt x="-36597" y="432475"/>
                  <a:pt x="17316" y="163501"/>
                  <a:pt x="0" y="0"/>
                </a:cubicBezTo>
                <a:close/>
              </a:path>
            </a:pathLst>
          </a:custGeom>
          <a:solidFill>
            <a:schemeClr val="bg1"/>
          </a:solidFill>
          <a:ln w="19050">
            <a:solidFill>
              <a:schemeClr val="tx1"/>
            </a:solidFill>
            <a:prstDash val="solid"/>
            <a:extLst>
              <a:ext uri="{C807C97D-BFC1-408E-A445-0C87EB9F89A2}">
                <ask:lineSketchStyleProps xmlns:ask="http://schemas.microsoft.com/office/drawing/2018/sketchyshapes" sd="1846110703">
                  <a:prstGeom prst="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DD9136A-E37D-C183-6E1A-90D4ED2F0B3F}"/>
              </a:ext>
            </a:extLst>
          </p:cNvPr>
          <p:cNvSpPr txBox="1"/>
          <p:nvPr/>
        </p:nvSpPr>
        <p:spPr>
          <a:xfrm>
            <a:off x="1166674" y="2077747"/>
            <a:ext cx="7572652" cy="1200329"/>
          </a:xfrm>
          <a:prstGeom prst="rect">
            <a:avLst/>
          </a:prstGeom>
          <a:noFill/>
        </p:spPr>
        <p:txBody>
          <a:bodyPr wrap="square" rtlCol="0">
            <a:spAutoFit/>
          </a:bodyPr>
          <a:lstStyle/>
          <a:p>
            <a:pPr algn="ctr"/>
            <a:r>
              <a:rPr lang="en-AU" sz="7200" b="1" dirty="0">
                <a:latin typeface="Comic Sans MS" panose="030F0702030302020204" pitchFamily="66" charset="0"/>
              </a:rPr>
              <a:t>Show Don’t Tell</a:t>
            </a:r>
          </a:p>
        </p:txBody>
      </p:sp>
      <p:sp>
        <p:nvSpPr>
          <p:cNvPr id="3" name="TextBox 2">
            <a:extLst>
              <a:ext uri="{FF2B5EF4-FFF2-40B4-BE49-F238E27FC236}">
                <a16:creationId xmlns:a16="http://schemas.microsoft.com/office/drawing/2014/main" id="{22EEA9E3-AFF3-4FCD-A55C-C704CEFEA9AE}"/>
              </a:ext>
            </a:extLst>
          </p:cNvPr>
          <p:cNvSpPr txBox="1"/>
          <p:nvPr/>
        </p:nvSpPr>
        <p:spPr>
          <a:xfrm>
            <a:off x="1166674" y="4103770"/>
            <a:ext cx="7572652" cy="769441"/>
          </a:xfrm>
          <a:prstGeom prst="rect">
            <a:avLst/>
          </a:prstGeom>
          <a:noFill/>
        </p:spPr>
        <p:txBody>
          <a:bodyPr wrap="square" rtlCol="0">
            <a:spAutoFit/>
          </a:bodyPr>
          <a:lstStyle/>
          <a:p>
            <a:pPr algn="ctr"/>
            <a:r>
              <a:rPr lang="en-AU" sz="4400" b="1" dirty="0">
                <a:latin typeface="Comic Sans MS" panose="030F0702030302020204" pitchFamily="66" charset="0"/>
              </a:rPr>
              <a:t>Message in a Bottle</a:t>
            </a:r>
          </a:p>
        </p:txBody>
      </p:sp>
      <p:pic>
        <p:nvPicPr>
          <p:cNvPr id="4" name="Picture 3" descr="A blue bottle with a message in it&#10;&#10;Description automatically generated">
            <a:extLst>
              <a:ext uri="{FF2B5EF4-FFF2-40B4-BE49-F238E27FC236}">
                <a16:creationId xmlns:a16="http://schemas.microsoft.com/office/drawing/2014/main" id="{094D97F1-D1EA-4AC1-8AD6-C384D410E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807" y="0"/>
            <a:ext cx="2303062" cy="1628265"/>
          </a:xfrm>
          <a:prstGeom prst="rect">
            <a:avLst/>
          </a:prstGeom>
        </p:spPr>
      </p:pic>
      <p:pic>
        <p:nvPicPr>
          <p:cNvPr id="6" name="Picture 5" descr="A bottle with a cork in the middle of a pile of sand&#10;&#10;Description automatically generated">
            <a:extLst>
              <a:ext uri="{FF2B5EF4-FFF2-40B4-BE49-F238E27FC236}">
                <a16:creationId xmlns:a16="http://schemas.microsoft.com/office/drawing/2014/main" id="{C0A2F128-3393-4163-92F3-098D9C140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008" y="4873210"/>
            <a:ext cx="2016108" cy="1425388"/>
          </a:xfrm>
          <a:prstGeom prst="rect">
            <a:avLst/>
          </a:prstGeom>
        </p:spPr>
      </p:pic>
      <p:pic>
        <p:nvPicPr>
          <p:cNvPr id="8" name="Picture 7" descr="A palm trees on a small island&#10;&#10;Description automatically generated">
            <a:extLst>
              <a:ext uri="{FF2B5EF4-FFF2-40B4-BE49-F238E27FC236}">
                <a16:creationId xmlns:a16="http://schemas.microsoft.com/office/drawing/2014/main" id="{5F58723E-CC34-4827-83F7-C9C73D057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9" y="4966446"/>
            <a:ext cx="2675464" cy="1891553"/>
          </a:xfrm>
          <a:prstGeom prst="rect">
            <a:avLst/>
          </a:prstGeom>
        </p:spPr>
      </p:pic>
      <p:pic>
        <p:nvPicPr>
          <p:cNvPr id="10" name="Picture 9" descr="A cartoon of a ship with ice and rocks&#10;&#10;Description automatically generated">
            <a:extLst>
              <a:ext uri="{FF2B5EF4-FFF2-40B4-BE49-F238E27FC236}">
                <a16:creationId xmlns:a16="http://schemas.microsoft.com/office/drawing/2014/main" id="{B981764C-8400-4948-A081-23C33888C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609" y="4810457"/>
            <a:ext cx="2807340" cy="1984789"/>
          </a:xfrm>
          <a:prstGeom prst="rect">
            <a:avLst/>
          </a:prstGeom>
        </p:spPr>
      </p:pic>
      <p:pic>
        <p:nvPicPr>
          <p:cNvPr id="12" name="Picture 11" descr="A treasure chest with gold coins and crown&#10;&#10;Description automatically generated">
            <a:extLst>
              <a:ext uri="{FF2B5EF4-FFF2-40B4-BE49-F238E27FC236}">
                <a16:creationId xmlns:a16="http://schemas.microsoft.com/office/drawing/2014/main" id="{309DF617-C4CB-4881-A53B-3C80278F4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142" y="271060"/>
            <a:ext cx="2775084" cy="1961985"/>
          </a:xfrm>
          <a:prstGeom prst="rect">
            <a:avLst/>
          </a:prstGeom>
        </p:spPr>
      </p:pic>
      <p:pic>
        <p:nvPicPr>
          <p:cNvPr id="14" name="Picture 13" descr="A map of a treasure&#10;&#10;Description automatically generated">
            <a:extLst>
              <a:ext uri="{FF2B5EF4-FFF2-40B4-BE49-F238E27FC236}">
                <a16:creationId xmlns:a16="http://schemas.microsoft.com/office/drawing/2014/main" id="{4E079D09-602E-41CC-9F0D-0D80829438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91" y="53351"/>
            <a:ext cx="1905165" cy="1346952"/>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b="1" dirty="0">
                <a:latin typeface="Comic Sans MS" panose="030F0702030302020204" pitchFamily="66" charset="0"/>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283" y="1751338"/>
            <a:ext cx="8754893" cy="4114268"/>
          </a:xfrm>
          <a:prstGeom prst="rect">
            <a:avLst/>
          </a:prstGeom>
          <a:noFill/>
        </p:spPr>
        <p:txBody>
          <a:bodyPr wrap="square" rtlCol="0">
            <a:spAutoFit/>
          </a:bodyPr>
          <a:lstStyle/>
          <a:p>
            <a:r>
              <a:rPr lang="en-AU" sz="2800" b="1" dirty="0">
                <a:latin typeface="Comic Sans MS" panose="030F0702030302020204" pitchFamily="66" charset="0"/>
              </a:rPr>
              <a:t>By the end of this lesson, I will be able to:</a:t>
            </a:r>
          </a:p>
          <a:p>
            <a:endParaRPr lang="en-AU" sz="2800" b="1" dirty="0">
              <a:latin typeface="Comic Sans MS" panose="030F0702030302020204" pitchFamily="66" charset="0"/>
            </a:endParaRPr>
          </a:p>
          <a:p>
            <a:pPr marL="342900" indent="-342900">
              <a:lnSpc>
                <a:spcPct val="150000"/>
              </a:lnSpc>
              <a:buFontTx/>
              <a:buChar char="-"/>
            </a:pPr>
            <a:r>
              <a:rPr lang="en-AU" sz="2800" b="1" dirty="0">
                <a:latin typeface="Comic Sans MS" panose="030F0702030302020204" pitchFamily="66" charset="0"/>
              </a:rPr>
              <a:t>Explain ‘Show, don’t tell’</a:t>
            </a:r>
          </a:p>
          <a:p>
            <a:pPr marL="342900" indent="-342900">
              <a:lnSpc>
                <a:spcPct val="150000"/>
              </a:lnSpc>
              <a:buFontTx/>
              <a:buChar char="-"/>
            </a:pPr>
            <a:r>
              <a:rPr lang="en-AU" sz="2800" b="1" dirty="0">
                <a:latin typeface="Comic Sans MS" panose="030F0702030302020204" pitchFamily="66" charset="0"/>
              </a:rPr>
              <a:t>Magpie 3 strong ‘show’ sentences for my own writing</a:t>
            </a:r>
          </a:p>
          <a:p>
            <a:pPr marL="342900" indent="-342900">
              <a:lnSpc>
                <a:spcPct val="150000"/>
              </a:lnSpc>
              <a:buFontTx/>
              <a:buChar char="-"/>
            </a:pPr>
            <a:r>
              <a:rPr lang="en-AU" sz="2800" b="1" dirty="0">
                <a:latin typeface="Comic Sans MS" panose="030F0702030302020204" pitchFamily="66" charset="0"/>
              </a:rPr>
              <a:t>Examine an example text</a:t>
            </a:r>
          </a:p>
          <a:p>
            <a:pPr marL="342900" indent="-342900">
              <a:lnSpc>
                <a:spcPct val="150000"/>
              </a:lnSpc>
              <a:buFontTx/>
              <a:buChar char="-"/>
            </a:pPr>
            <a:r>
              <a:rPr lang="en-AU" sz="2800" b="1" dirty="0">
                <a:latin typeface="Comic Sans MS" panose="030F0702030302020204" pitchFamily="66" charset="0"/>
              </a:rPr>
              <a:t>Plan my own story</a:t>
            </a:r>
          </a:p>
        </p:txBody>
      </p:sp>
      <p:pic>
        <p:nvPicPr>
          <p:cNvPr id="4" name="Picture 3" descr="A blue bottle with a message in it&#10;&#10;Description automatically generated">
            <a:extLst>
              <a:ext uri="{FF2B5EF4-FFF2-40B4-BE49-F238E27FC236}">
                <a16:creationId xmlns:a16="http://schemas.microsoft.com/office/drawing/2014/main" id="{1347A5FC-87D7-4416-A347-4080D6606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83" y="367553"/>
            <a:ext cx="1783185" cy="1260712"/>
          </a:xfrm>
          <a:prstGeom prst="rect">
            <a:avLst/>
          </a:prstGeom>
        </p:spPr>
      </p:pic>
      <p:pic>
        <p:nvPicPr>
          <p:cNvPr id="5" name="Picture 4" descr="A bottle with a cork in the middle of a pile of sand&#10;&#10;Description automatically generated">
            <a:extLst>
              <a:ext uri="{FF2B5EF4-FFF2-40B4-BE49-F238E27FC236}">
                <a16:creationId xmlns:a16="http://schemas.microsoft.com/office/drawing/2014/main" id="{6342DCC3-7C7E-4013-A9BE-28DE18B90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643" y="3808472"/>
            <a:ext cx="2016108" cy="1425388"/>
          </a:xfrm>
          <a:prstGeom prst="rect">
            <a:avLst/>
          </a:prstGeom>
        </p:spPr>
      </p:pic>
      <p:pic>
        <p:nvPicPr>
          <p:cNvPr id="7" name="Picture 6" descr="A cartoon of a ship with ice and rocks&#10;&#10;Description automatically generated">
            <a:extLst>
              <a:ext uri="{FF2B5EF4-FFF2-40B4-BE49-F238E27FC236}">
                <a16:creationId xmlns:a16="http://schemas.microsoft.com/office/drawing/2014/main" id="{1F43EB23-8AF7-49B4-8817-96A6F755C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528" y="5071816"/>
            <a:ext cx="2600472" cy="1838533"/>
          </a:xfrm>
          <a:prstGeom prst="rect">
            <a:avLst/>
          </a:prstGeom>
        </p:spPr>
      </p:pic>
      <p:pic>
        <p:nvPicPr>
          <p:cNvPr id="8" name="Picture 7" descr="A treasure chest with gold coins and crown&#10;&#10;Description automatically generated">
            <a:extLst>
              <a:ext uri="{FF2B5EF4-FFF2-40B4-BE49-F238E27FC236}">
                <a16:creationId xmlns:a16="http://schemas.microsoft.com/office/drawing/2014/main" id="{A72BA527-0CA3-460D-95FA-29753C9DA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868" y="118660"/>
            <a:ext cx="1973359" cy="1395165"/>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AU" sz="5400" dirty="0">
                <a:latin typeface="Comic Sans MS" panose="030F0702030302020204" pitchFamily="66" charset="0"/>
              </a:rPr>
              <a:t>Show, Don’t Tell</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99088"/>
            <a:ext cx="8950186" cy="4757906"/>
          </a:xfrm>
          <a:prstGeom prst="rect">
            <a:avLst/>
          </a:prstGeom>
          <a:noFill/>
        </p:spPr>
        <p:txBody>
          <a:bodyPr wrap="square" rtlCol="0">
            <a:spAutoFit/>
          </a:bodyPr>
          <a:lstStyle/>
          <a:p>
            <a:pPr>
              <a:lnSpc>
                <a:spcPct val="150000"/>
              </a:lnSpc>
            </a:pPr>
            <a:r>
              <a:rPr lang="en-AU" sz="1700" dirty="0">
                <a:latin typeface="Comic Sans MS" panose="030F0702030302020204" pitchFamily="66" charset="0"/>
              </a:rPr>
              <a:t>The "show, don't tell" writing strategy encourages writers to use descriptive language rather than directly stating them. Don’t say John was angry, tell us what it looks like. Don’t say that Sarah was sad, tell us what it looks like. </a:t>
            </a:r>
          </a:p>
          <a:p>
            <a:pPr>
              <a:lnSpc>
                <a:spcPct val="150000"/>
              </a:lnSpc>
            </a:pPr>
            <a:endParaRPr lang="en-AU" sz="1700" dirty="0">
              <a:latin typeface="Comic Sans MS" panose="030F0702030302020204" pitchFamily="66" charset="0"/>
            </a:endParaRPr>
          </a:p>
          <a:p>
            <a:pPr>
              <a:lnSpc>
                <a:spcPct val="150000"/>
              </a:lnSpc>
            </a:pPr>
            <a:r>
              <a:rPr lang="en-AU" sz="1700" dirty="0">
                <a:latin typeface="Comic Sans MS" panose="030F0702030302020204" pitchFamily="66" charset="0"/>
              </a:rPr>
              <a:t>Examples: </a:t>
            </a:r>
          </a:p>
          <a:p>
            <a:pPr>
              <a:lnSpc>
                <a:spcPct val="150000"/>
              </a:lnSpc>
            </a:pPr>
            <a:r>
              <a:rPr lang="en-AU" sz="1700" dirty="0">
                <a:solidFill>
                  <a:srgbClr val="FF0000"/>
                </a:solidFill>
                <a:latin typeface="Comic Sans MS" panose="030F0702030302020204" pitchFamily="66" charset="0"/>
              </a:rPr>
              <a:t>Telling: </a:t>
            </a:r>
            <a:r>
              <a:rPr lang="en-AU" sz="1700" dirty="0">
                <a:latin typeface="Comic Sans MS" panose="030F0702030302020204" pitchFamily="66" charset="0"/>
              </a:rPr>
              <a:t>John was angry.</a:t>
            </a:r>
          </a:p>
          <a:p>
            <a:pPr>
              <a:lnSpc>
                <a:spcPct val="150000"/>
              </a:lnSpc>
            </a:pPr>
            <a:r>
              <a:rPr lang="en-AU" sz="1700" dirty="0">
                <a:solidFill>
                  <a:srgbClr val="00B050"/>
                </a:solidFill>
                <a:latin typeface="Comic Sans MS" panose="030F0702030302020204" pitchFamily="66" charset="0"/>
              </a:rPr>
              <a:t>Showing: </a:t>
            </a:r>
            <a:r>
              <a:rPr lang="en-AU" sz="1700" dirty="0">
                <a:latin typeface="Comic Sans MS" panose="030F0702030302020204" pitchFamily="66" charset="0"/>
              </a:rPr>
              <a:t>John's fists clenched at his sides, his jaw tightening as he stared daggers at the person in front of him. His face flushed red, and his breathing grew heavy.</a:t>
            </a:r>
          </a:p>
          <a:p>
            <a:pPr>
              <a:lnSpc>
                <a:spcPct val="150000"/>
              </a:lnSpc>
            </a:pPr>
            <a:endParaRPr lang="en-AU" sz="1700" dirty="0">
              <a:latin typeface="Comic Sans MS" panose="030F0702030302020204" pitchFamily="66" charset="0"/>
            </a:endParaRPr>
          </a:p>
          <a:p>
            <a:pPr>
              <a:lnSpc>
                <a:spcPct val="150000"/>
              </a:lnSpc>
            </a:pPr>
            <a:r>
              <a:rPr lang="en-AU" sz="1700" dirty="0">
                <a:solidFill>
                  <a:srgbClr val="FF0000"/>
                </a:solidFill>
                <a:latin typeface="Comic Sans MS" panose="030F0702030302020204" pitchFamily="66" charset="0"/>
              </a:rPr>
              <a:t>Telling: </a:t>
            </a:r>
            <a:r>
              <a:rPr lang="en-AU" sz="1700" dirty="0">
                <a:latin typeface="Comic Sans MS" panose="030F0702030302020204" pitchFamily="66" charset="0"/>
              </a:rPr>
              <a:t>Sarah was sad.</a:t>
            </a:r>
          </a:p>
          <a:p>
            <a:pPr>
              <a:lnSpc>
                <a:spcPct val="150000"/>
              </a:lnSpc>
            </a:pPr>
            <a:r>
              <a:rPr lang="en-AU" sz="1700" dirty="0">
                <a:solidFill>
                  <a:srgbClr val="00B050"/>
                </a:solidFill>
                <a:latin typeface="Comic Sans MS" panose="030F0702030302020204" pitchFamily="66" charset="0"/>
              </a:rPr>
              <a:t>Showing: </a:t>
            </a:r>
            <a:r>
              <a:rPr lang="en-AU" sz="1700" dirty="0">
                <a:latin typeface="Comic Sans MS" panose="030F0702030302020204" pitchFamily="66" charset="0"/>
              </a:rPr>
              <a:t>Sarah's shoulders slumped as she walked. She absentmindedly twirled a strand of hair around her finger whilst tears dripped from her eyes.</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5" name="Picture 4" descr="A blue bottle with a message in it&#10;&#10;Description automatically generated">
            <a:extLst>
              <a:ext uri="{FF2B5EF4-FFF2-40B4-BE49-F238E27FC236}">
                <a16:creationId xmlns:a16="http://schemas.microsoft.com/office/drawing/2014/main" id="{2723282F-FF87-4F67-A2E6-A816A01FD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44" y="271060"/>
            <a:ext cx="1691841" cy="1196132"/>
          </a:xfrm>
          <a:prstGeom prst="rect">
            <a:avLst/>
          </a:prstGeom>
        </p:spPr>
      </p:pic>
      <p:pic>
        <p:nvPicPr>
          <p:cNvPr id="8" name="Picture 7" descr="A cartoon of a ship with ice and rocks&#10;&#10;Description automatically generated">
            <a:extLst>
              <a:ext uri="{FF2B5EF4-FFF2-40B4-BE49-F238E27FC236}">
                <a16:creationId xmlns:a16="http://schemas.microsoft.com/office/drawing/2014/main" id="{D9B6D959-A782-4E4F-9160-EEBF9098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485" y="5515986"/>
            <a:ext cx="1953970" cy="1381457"/>
          </a:xfrm>
          <a:prstGeom prst="rect">
            <a:avLst/>
          </a:prstGeom>
        </p:spPr>
      </p:pic>
      <p:pic>
        <p:nvPicPr>
          <p:cNvPr id="9" name="Picture 8" descr="A treasure chest with gold coins and crown&#10;&#10;Description automatically generated">
            <a:extLst>
              <a:ext uri="{FF2B5EF4-FFF2-40B4-BE49-F238E27FC236}">
                <a16:creationId xmlns:a16="http://schemas.microsoft.com/office/drawing/2014/main" id="{0A5196CB-8BDC-4806-A221-A319A9FCF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1928" y="2279762"/>
            <a:ext cx="1953970" cy="1381457"/>
          </a:xfrm>
          <a:prstGeom prst="rect">
            <a:avLst/>
          </a:prstGeom>
        </p:spPr>
      </p:pic>
      <p:pic>
        <p:nvPicPr>
          <p:cNvPr id="10" name="Picture 9" descr="A map of a treasure&#10;&#10;Description automatically generated">
            <a:extLst>
              <a:ext uri="{FF2B5EF4-FFF2-40B4-BE49-F238E27FC236}">
                <a16:creationId xmlns:a16="http://schemas.microsoft.com/office/drawing/2014/main" id="{63B76D10-CEBE-4405-8A5F-34988E00BD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792" y="407160"/>
            <a:ext cx="1451608" cy="1026287"/>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Message in a Bottle - Magpie</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425544"/>
            <a:ext cx="8754893" cy="4616841"/>
          </a:xfrm>
          <a:prstGeom prst="rect">
            <a:avLst/>
          </a:prstGeom>
          <a:noFill/>
        </p:spPr>
        <p:txBody>
          <a:bodyPr wrap="square" rtlCol="0">
            <a:spAutoFit/>
          </a:bodyPr>
          <a:lstStyle/>
          <a:p>
            <a:pPr>
              <a:lnSpc>
                <a:spcPct val="150000"/>
              </a:lnSpc>
            </a:pPr>
            <a:r>
              <a:rPr lang="en-AU" dirty="0">
                <a:latin typeface="Comic Sans MS" panose="030F0702030302020204" pitchFamily="66" charset="0"/>
              </a:rPr>
              <a:t>Choose one of these to magpie for your own writing.</a:t>
            </a:r>
          </a:p>
          <a:p>
            <a:pPr>
              <a:lnSpc>
                <a:spcPct val="150000"/>
              </a:lnSpc>
            </a:pPr>
            <a:endParaRPr lang="en-AU" dirty="0">
              <a:latin typeface="Comic Sans MS" panose="030F0702030302020204" pitchFamily="66" charset="0"/>
            </a:endParaRPr>
          </a:p>
          <a:p>
            <a:pPr>
              <a:lnSpc>
                <a:spcPct val="150000"/>
              </a:lnSpc>
            </a:pPr>
            <a:r>
              <a:rPr lang="en-AU" dirty="0">
                <a:solidFill>
                  <a:srgbClr val="FF0000"/>
                </a:solidFill>
                <a:latin typeface="Comic Sans MS" panose="030F0702030302020204" pitchFamily="66" charset="0"/>
              </a:rPr>
              <a:t>Telling: The message in the bottle lay on the beach.</a:t>
            </a:r>
          </a:p>
          <a:p>
            <a:pPr>
              <a:lnSpc>
                <a:spcPct val="150000"/>
              </a:lnSpc>
            </a:pPr>
            <a:r>
              <a:rPr lang="en-AU" dirty="0">
                <a:solidFill>
                  <a:srgbClr val="00B050"/>
                </a:solidFill>
                <a:latin typeface="Comic Sans MS" panose="030F0702030302020204" pitchFamily="66" charset="0"/>
              </a:rPr>
              <a:t>Showing: </a:t>
            </a:r>
            <a:r>
              <a:rPr lang="en-AU" dirty="0">
                <a:latin typeface="Comic Sans MS" panose="030F0702030302020204" pitchFamily="66" charset="0"/>
              </a:rPr>
              <a:t>The message in the bottle lay half buried in the sand, its glass gleaming under the sunlight. Seaweed draped over its sides like a veil, hinting at its long journey through the ocean currents. </a:t>
            </a:r>
          </a:p>
          <a:p>
            <a:pPr>
              <a:lnSpc>
                <a:spcPct val="150000"/>
              </a:lnSpc>
            </a:pPr>
            <a:endParaRPr lang="en-AU" dirty="0">
              <a:latin typeface="Comic Sans MS" panose="030F0702030302020204" pitchFamily="66" charset="0"/>
            </a:endParaRPr>
          </a:p>
          <a:p>
            <a:pPr>
              <a:lnSpc>
                <a:spcPct val="150000"/>
              </a:lnSpc>
            </a:pPr>
            <a:r>
              <a:rPr lang="en-AU" dirty="0">
                <a:solidFill>
                  <a:srgbClr val="FF0000"/>
                </a:solidFill>
                <a:latin typeface="Comic Sans MS" panose="030F0702030302020204" pitchFamily="66" charset="0"/>
              </a:rPr>
              <a:t>Telling: Clouds came over the beach.</a:t>
            </a:r>
          </a:p>
          <a:p>
            <a:pPr>
              <a:lnSpc>
                <a:spcPct val="150000"/>
              </a:lnSpc>
            </a:pPr>
            <a:r>
              <a:rPr lang="en-AU" dirty="0">
                <a:solidFill>
                  <a:srgbClr val="00B050"/>
                </a:solidFill>
                <a:latin typeface="Comic Sans MS" panose="030F0702030302020204" pitchFamily="66" charset="0"/>
              </a:rPr>
              <a:t>Showing: </a:t>
            </a:r>
            <a:r>
              <a:rPr lang="en-AU" dirty="0">
                <a:latin typeface="Comic Sans MS" panose="030F0702030302020204" pitchFamily="66" charset="0"/>
              </a:rPr>
              <a:t>Seagulls soared overhead, their cries growing fainter as they disappeared into the dark grey blanket above. A cool breeze whispered through the air as the weather began to change.</a:t>
            </a:r>
            <a:endParaRPr lang="en-US" dirty="0">
              <a:latin typeface="Comic Sans MS" panose="030F0702030302020204" pitchFamily="66" charset="0"/>
            </a:endParaRP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23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pic>
        <p:nvPicPr>
          <p:cNvPr id="5" name="Picture 4" descr="A blue bottle with a message in it&#10;&#10;Description automatically generated">
            <a:extLst>
              <a:ext uri="{FF2B5EF4-FFF2-40B4-BE49-F238E27FC236}">
                <a16:creationId xmlns:a16="http://schemas.microsoft.com/office/drawing/2014/main" id="{3C266413-ADB1-4C72-AD98-675014A6F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938" y="1408891"/>
            <a:ext cx="1811203" cy="1280521"/>
          </a:xfrm>
          <a:prstGeom prst="rect">
            <a:avLst/>
          </a:prstGeom>
        </p:spPr>
      </p:pic>
      <p:pic>
        <p:nvPicPr>
          <p:cNvPr id="6" name="Picture 5" descr="A bottle with a cork in the middle of a pile of sand&#10;&#10;Description automatically generated">
            <a:extLst>
              <a:ext uri="{FF2B5EF4-FFF2-40B4-BE49-F238E27FC236}">
                <a16:creationId xmlns:a16="http://schemas.microsoft.com/office/drawing/2014/main" id="{F492C71D-C775-4503-9A34-BCC0DF39D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856" y="5491379"/>
            <a:ext cx="2016108" cy="1425388"/>
          </a:xfrm>
          <a:prstGeom prst="rect">
            <a:avLst/>
          </a:prstGeom>
        </p:spPr>
      </p:pic>
    </p:spTree>
    <p:extLst>
      <p:ext uri="{BB962C8B-B14F-4D97-AF65-F5344CB8AC3E}">
        <p14:creationId xmlns:p14="http://schemas.microsoft.com/office/powerpoint/2010/main" val="261971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Show, Don’t Tell - Sort</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425544"/>
            <a:ext cx="8754893" cy="461858"/>
          </a:xfrm>
          <a:prstGeom prst="rect">
            <a:avLst/>
          </a:prstGeom>
          <a:noFill/>
        </p:spPr>
        <p:txBody>
          <a:bodyPr wrap="square" rtlCol="0">
            <a:spAutoFit/>
          </a:bodyPr>
          <a:lstStyle/>
          <a:p>
            <a:pPr>
              <a:lnSpc>
                <a:spcPct val="150000"/>
              </a:lnSpc>
            </a:pPr>
            <a:r>
              <a:rPr lang="en-US" dirty="0">
                <a:latin typeface="Comic Sans MS" panose="030F0702030302020204" pitchFamily="66" charset="0"/>
              </a:rPr>
              <a:t>Match the telling with the showing.</a:t>
            </a:r>
          </a:p>
        </p:txBody>
      </p:sp>
      <p:sp>
        <p:nvSpPr>
          <p:cNvPr id="9" name="Rectangle 8">
            <a:extLst>
              <a:ext uri="{FF2B5EF4-FFF2-40B4-BE49-F238E27FC236}">
                <a16:creationId xmlns:a16="http://schemas.microsoft.com/office/drawing/2014/main" id="{E886532D-77D8-4A40-B33D-DC7DEF8D9EC5}"/>
              </a:ext>
            </a:extLst>
          </p:cNvPr>
          <p:cNvSpPr/>
          <p:nvPr/>
        </p:nvSpPr>
        <p:spPr>
          <a:xfrm>
            <a:off x="70275" y="85777"/>
            <a:ext cx="83516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5" name="TextBox 4">
            <a:extLst>
              <a:ext uri="{FF2B5EF4-FFF2-40B4-BE49-F238E27FC236}">
                <a16:creationId xmlns:a16="http://schemas.microsoft.com/office/drawing/2014/main" id="{D563B49D-491C-40A6-81F9-AE0D2FB370E9}"/>
              </a:ext>
            </a:extLst>
          </p:cNvPr>
          <p:cNvSpPr txBox="1"/>
          <p:nvPr/>
        </p:nvSpPr>
        <p:spPr>
          <a:xfrm>
            <a:off x="613224" y="2479396"/>
            <a:ext cx="3987483" cy="2272673"/>
          </a:xfrm>
          <a:prstGeom prst="rect">
            <a:avLst/>
          </a:prstGeom>
          <a:noFill/>
        </p:spPr>
        <p:txBody>
          <a:bodyPr wrap="square" rtlCol="0">
            <a:spAutoFit/>
          </a:bodyPr>
          <a:lstStyle/>
          <a:p>
            <a:pPr marL="342900" indent="-342900">
              <a:lnSpc>
                <a:spcPct val="250000"/>
              </a:lnSpc>
              <a:buAutoNum type="arabicPeriod"/>
            </a:pPr>
            <a:r>
              <a:rPr lang="en-US" sz="2000" dirty="0">
                <a:latin typeface="Comic Sans MS" panose="030F0702030302020204" pitchFamily="66" charset="0"/>
              </a:rPr>
              <a:t>The beach was crowded. </a:t>
            </a:r>
          </a:p>
          <a:p>
            <a:pPr marL="342900" indent="-342900">
              <a:lnSpc>
                <a:spcPct val="250000"/>
              </a:lnSpc>
              <a:buAutoNum type="arabicPeriod"/>
            </a:pPr>
            <a:r>
              <a:rPr lang="en-US" sz="2000" dirty="0">
                <a:latin typeface="Comic Sans MS" panose="030F0702030302020204" pitchFamily="66" charset="0"/>
              </a:rPr>
              <a:t>The beach was windy.</a:t>
            </a:r>
          </a:p>
          <a:p>
            <a:pPr marL="342900" indent="-342900">
              <a:lnSpc>
                <a:spcPct val="250000"/>
              </a:lnSpc>
              <a:buAutoNum type="arabicPeriod"/>
            </a:pPr>
            <a:r>
              <a:rPr lang="en-US" sz="2000" dirty="0">
                <a:latin typeface="Comic Sans MS" panose="030F0702030302020204" pitchFamily="66" charset="0"/>
              </a:rPr>
              <a:t>The beach was peaceful. </a:t>
            </a:r>
          </a:p>
        </p:txBody>
      </p:sp>
      <p:sp>
        <p:nvSpPr>
          <p:cNvPr id="6" name="TextBox 5">
            <a:extLst>
              <a:ext uri="{FF2B5EF4-FFF2-40B4-BE49-F238E27FC236}">
                <a16:creationId xmlns:a16="http://schemas.microsoft.com/office/drawing/2014/main" id="{740CEA29-01F6-4A30-9C0F-E0AEB51D50C8}"/>
              </a:ext>
            </a:extLst>
          </p:cNvPr>
          <p:cNvSpPr txBox="1"/>
          <p:nvPr/>
        </p:nvSpPr>
        <p:spPr>
          <a:xfrm>
            <a:off x="4509245" y="1808300"/>
            <a:ext cx="4821201" cy="4616841"/>
          </a:xfrm>
          <a:prstGeom prst="rect">
            <a:avLst/>
          </a:prstGeom>
          <a:noFill/>
        </p:spPr>
        <p:txBody>
          <a:bodyPr wrap="square" rtlCol="0">
            <a:spAutoFit/>
          </a:bodyPr>
          <a:lstStyle/>
          <a:p>
            <a:pPr>
              <a:lnSpc>
                <a:spcPct val="150000"/>
              </a:lnSpc>
            </a:pPr>
            <a:r>
              <a:rPr lang="en-AU" dirty="0">
                <a:latin typeface="Comic Sans MS" panose="030F0702030302020204" pitchFamily="66" charset="0"/>
              </a:rPr>
              <a:t>A. The beach was bustling with excitement! Families spread out their colourful towels, and kids played tag near the water's edge.</a:t>
            </a:r>
          </a:p>
          <a:p>
            <a:pPr>
              <a:lnSpc>
                <a:spcPct val="150000"/>
              </a:lnSpc>
            </a:pPr>
            <a:endParaRPr lang="en-AU" dirty="0">
              <a:latin typeface="Comic Sans MS" panose="030F0702030302020204" pitchFamily="66" charset="0"/>
            </a:endParaRPr>
          </a:p>
          <a:p>
            <a:pPr>
              <a:lnSpc>
                <a:spcPct val="150000"/>
              </a:lnSpc>
            </a:pPr>
            <a:r>
              <a:rPr lang="en-AU" dirty="0">
                <a:latin typeface="Comic Sans MS" panose="030F0702030302020204" pitchFamily="66" charset="0"/>
              </a:rPr>
              <a:t>B. The beach was a quiet retreat. Waves whispered as they kissed the shore, and seashells glistened in the gentle sunlight.</a:t>
            </a:r>
          </a:p>
          <a:p>
            <a:pPr>
              <a:lnSpc>
                <a:spcPct val="150000"/>
              </a:lnSpc>
            </a:pPr>
            <a:endParaRPr lang="en-AU" dirty="0">
              <a:latin typeface="Comic Sans MS" panose="030F0702030302020204" pitchFamily="66" charset="0"/>
            </a:endParaRPr>
          </a:p>
          <a:p>
            <a:pPr>
              <a:lnSpc>
                <a:spcPct val="150000"/>
              </a:lnSpc>
            </a:pPr>
            <a:r>
              <a:rPr lang="en-AU" dirty="0">
                <a:latin typeface="Comic Sans MS" panose="030F0702030302020204" pitchFamily="66" charset="0"/>
              </a:rPr>
              <a:t>C. The beach was like a wind tunnel! Gusts of air tousled our hair and sent seagulls soaring high above.</a:t>
            </a:r>
            <a:endParaRPr lang="en-US" dirty="0">
              <a:latin typeface="Comic Sans MS" panose="030F0702030302020204" pitchFamily="66" charset="0"/>
            </a:endParaRPr>
          </a:p>
        </p:txBody>
      </p:sp>
      <p:cxnSp>
        <p:nvCxnSpPr>
          <p:cNvPr id="7" name="Straight Arrow Connector 6">
            <a:extLst>
              <a:ext uri="{FF2B5EF4-FFF2-40B4-BE49-F238E27FC236}">
                <a16:creationId xmlns:a16="http://schemas.microsoft.com/office/drawing/2014/main" id="{5BC545D5-5BE2-4CB3-A496-E87D861218C5}"/>
              </a:ext>
            </a:extLst>
          </p:cNvPr>
          <p:cNvCxnSpPr/>
          <p:nvPr/>
        </p:nvCxnSpPr>
        <p:spPr>
          <a:xfrm flipV="1">
            <a:off x="3926541" y="2554941"/>
            <a:ext cx="582704" cy="457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A22076-B08E-40B2-9FC1-100596F68670}"/>
              </a:ext>
            </a:extLst>
          </p:cNvPr>
          <p:cNvCxnSpPr>
            <a:cxnSpLocks/>
          </p:cNvCxnSpPr>
          <p:nvPr/>
        </p:nvCxnSpPr>
        <p:spPr>
          <a:xfrm>
            <a:off x="3613684" y="3761325"/>
            <a:ext cx="987023" cy="15827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274B99-748A-420B-B9DB-30333033AC64}"/>
              </a:ext>
            </a:extLst>
          </p:cNvPr>
          <p:cNvCxnSpPr>
            <a:cxnSpLocks/>
          </p:cNvCxnSpPr>
          <p:nvPr/>
        </p:nvCxnSpPr>
        <p:spPr>
          <a:xfrm flipV="1">
            <a:off x="3922058" y="3761325"/>
            <a:ext cx="678649" cy="7399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bottle with a cork in the middle of a pile of sand&#10;&#10;Description automatically generated">
            <a:extLst>
              <a:ext uri="{FF2B5EF4-FFF2-40B4-BE49-F238E27FC236}">
                <a16:creationId xmlns:a16="http://schemas.microsoft.com/office/drawing/2014/main" id="{1395549E-AFE9-4D84-85DC-FF0A4EA0E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03" y="4999753"/>
            <a:ext cx="2016108" cy="1425388"/>
          </a:xfrm>
          <a:prstGeom prst="rect">
            <a:avLst/>
          </a:prstGeom>
        </p:spPr>
      </p:pic>
      <p:pic>
        <p:nvPicPr>
          <p:cNvPr id="16" name="Picture 15" descr="A treasure chest with gold coins and crown&#10;&#10;Description automatically generated">
            <a:extLst>
              <a:ext uri="{FF2B5EF4-FFF2-40B4-BE49-F238E27FC236}">
                <a16:creationId xmlns:a16="http://schemas.microsoft.com/office/drawing/2014/main" id="{4FBBEAA9-852F-4C60-B33E-9CEA5EFF9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961" y="646810"/>
            <a:ext cx="1940683" cy="1372063"/>
          </a:xfrm>
          <a:prstGeom prst="rect">
            <a:avLst/>
          </a:prstGeom>
        </p:spPr>
      </p:pic>
    </p:spTree>
    <p:extLst>
      <p:ext uri="{BB962C8B-B14F-4D97-AF65-F5344CB8AC3E}">
        <p14:creationId xmlns:p14="http://schemas.microsoft.com/office/powerpoint/2010/main" val="213759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8477B-0D8A-49F2-80B4-BC80B4E95177}"/>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Message in a Bottle</a:t>
            </a:r>
          </a:p>
        </p:txBody>
      </p:sp>
      <p:sp>
        <p:nvSpPr>
          <p:cNvPr id="3" name="TextBox 2">
            <a:extLst>
              <a:ext uri="{FF2B5EF4-FFF2-40B4-BE49-F238E27FC236}">
                <a16:creationId xmlns:a16="http://schemas.microsoft.com/office/drawing/2014/main" id="{1A8C6EC7-0C29-4ADA-974F-C358439E6309}"/>
              </a:ext>
            </a:extLst>
          </p:cNvPr>
          <p:cNvSpPr txBox="1"/>
          <p:nvPr/>
        </p:nvSpPr>
        <p:spPr>
          <a:xfrm>
            <a:off x="575553" y="1290264"/>
            <a:ext cx="8754893" cy="790153"/>
          </a:xfrm>
          <a:prstGeom prst="rect">
            <a:avLst/>
          </a:prstGeom>
          <a:noFill/>
        </p:spPr>
        <p:txBody>
          <a:bodyPr wrap="square" rtlCol="0">
            <a:spAutoFit/>
          </a:bodyPr>
          <a:lstStyle/>
          <a:p>
            <a:pPr>
              <a:lnSpc>
                <a:spcPct val="150000"/>
              </a:lnSpc>
            </a:pPr>
            <a:r>
              <a:rPr lang="en-US" sz="1600" dirty="0">
                <a:latin typeface="Comic Sans MS" panose="030F0702030302020204" pitchFamily="66" charset="0"/>
              </a:rPr>
              <a:t>Use show, don’t tell for today’s writing prompt. Work with a partner and change these sentences to ‘show’.</a:t>
            </a:r>
            <a:endParaRPr lang="en-AU" sz="1600" dirty="0">
              <a:solidFill>
                <a:srgbClr val="FF0000"/>
              </a:solidFill>
              <a:latin typeface="Comic Sans MS" panose="030F0702030302020204" pitchFamily="66" charset="0"/>
            </a:endParaRPr>
          </a:p>
        </p:txBody>
      </p:sp>
      <p:pic>
        <p:nvPicPr>
          <p:cNvPr id="1026" name="Picture 2" descr="narrative writing prompt">
            <a:extLst>
              <a:ext uri="{FF2B5EF4-FFF2-40B4-BE49-F238E27FC236}">
                <a16:creationId xmlns:a16="http://schemas.microsoft.com/office/drawing/2014/main" id="{D9754FEC-BA94-42A6-B4A2-1474CAD39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4" y="2299447"/>
            <a:ext cx="3012141" cy="2259105"/>
          </a:xfrm>
          <a:prstGeom prst="rect">
            <a:avLst/>
          </a:prstGeom>
          <a:noFill/>
          <a:effectLst>
            <a:glow rad="63500">
              <a:schemeClr val="accent5">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D97FA2-BC29-48D6-B99F-3ACBA4D9C5B6}"/>
              </a:ext>
            </a:extLst>
          </p:cNvPr>
          <p:cNvSpPr txBox="1"/>
          <p:nvPr/>
        </p:nvSpPr>
        <p:spPr>
          <a:xfrm>
            <a:off x="3943283" y="2030123"/>
            <a:ext cx="5233575" cy="2267480"/>
          </a:xfrm>
          <a:prstGeom prst="rect">
            <a:avLst/>
          </a:prstGeom>
          <a:noFill/>
        </p:spPr>
        <p:txBody>
          <a:bodyPr wrap="square" rtlCol="0">
            <a:spAutoFit/>
          </a:bodyPr>
          <a:lstStyle/>
          <a:p>
            <a:pPr>
              <a:lnSpc>
                <a:spcPct val="150000"/>
              </a:lnSpc>
            </a:pPr>
            <a:r>
              <a:rPr lang="en-AU" sz="1600" dirty="0">
                <a:solidFill>
                  <a:srgbClr val="FF0000"/>
                </a:solidFill>
                <a:latin typeface="Comic Sans MS" panose="030F0702030302020204" pitchFamily="66" charset="0"/>
              </a:rPr>
              <a:t>Telling: “The beach was golden.“</a:t>
            </a:r>
          </a:p>
          <a:p>
            <a:pPr>
              <a:lnSpc>
                <a:spcPct val="150000"/>
              </a:lnSpc>
            </a:pPr>
            <a:endParaRPr lang="en-AU" sz="1600" dirty="0">
              <a:solidFill>
                <a:srgbClr val="FF0000"/>
              </a:solidFill>
              <a:latin typeface="Comic Sans MS" panose="030F0702030302020204" pitchFamily="66" charset="0"/>
            </a:endParaRPr>
          </a:p>
          <a:p>
            <a:pPr>
              <a:lnSpc>
                <a:spcPct val="150000"/>
              </a:lnSpc>
            </a:pPr>
            <a:endParaRPr lang="en-AU" sz="1600" dirty="0">
              <a:solidFill>
                <a:srgbClr val="FF0000"/>
              </a:solidFill>
              <a:latin typeface="Comic Sans MS" panose="030F0702030302020204" pitchFamily="66" charset="0"/>
            </a:endParaRPr>
          </a:p>
          <a:p>
            <a:pPr>
              <a:lnSpc>
                <a:spcPct val="150000"/>
              </a:lnSpc>
            </a:pPr>
            <a:endParaRPr lang="en-AU" sz="1600" dirty="0">
              <a:latin typeface="Comic Sans MS" panose="030F0702030302020204" pitchFamily="66" charset="0"/>
            </a:endParaRPr>
          </a:p>
          <a:p>
            <a:pPr>
              <a:lnSpc>
                <a:spcPct val="150000"/>
              </a:lnSpc>
            </a:pPr>
            <a:endParaRPr lang="en-AU" sz="1600" dirty="0">
              <a:latin typeface="Comic Sans MS" panose="030F0702030302020204" pitchFamily="66" charset="0"/>
            </a:endParaRPr>
          </a:p>
          <a:p>
            <a:pPr>
              <a:lnSpc>
                <a:spcPct val="150000"/>
              </a:lnSpc>
            </a:pPr>
            <a:r>
              <a:rPr lang="en-AU" sz="1600" dirty="0">
                <a:solidFill>
                  <a:srgbClr val="FF0000"/>
                </a:solidFill>
                <a:latin typeface="Comic Sans MS" panose="030F0702030302020204" pitchFamily="66" charset="0"/>
              </a:rPr>
              <a:t>Telling: “The bottle was there floating on the waves.”</a:t>
            </a:r>
          </a:p>
        </p:txBody>
      </p:sp>
      <p:sp>
        <p:nvSpPr>
          <p:cNvPr id="6" name="TextBox 5">
            <a:extLst>
              <a:ext uri="{FF2B5EF4-FFF2-40B4-BE49-F238E27FC236}">
                <a16:creationId xmlns:a16="http://schemas.microsoft.com/office/drawing/2014/main" id="{4826F07E-5DF9-4F2B-9CD2-2A8C55CA2C77}"/>
              </a:ext>
            </a:extLst>
          </p:cNvPr>
          <p:cNvSpPr txBox="1"/>
          <p:nvPr/>
        </p:nvSpPr>
        <p:spPr>
          <a:xfrm>
            <a:off x="3943283" y="2399455"/>
            <a:ext cx="5233575" cy="1528816"/>
          </a:xfrm>
          <a:prstGeom prst="rect">
            <a:avLst/>
          </a:prstGeom>
          <a:noFill/>
        </p:spPr>
        <p:txBody>
          <a:bodyPr wrap="square">
            <a:spAutoFit/>
          </a:bodyPr>
          <a:lstStyle/>
          <a:p>
            <a:pPr>
              <a:lnSpc>
                <a:spcPct val="150000"/>
              </a:lnSpc>
            </a:pPr>
            <a:r>
              <a:rPr lang="en-AU" sz="1600" dirty="0">
                <a:latin typeface="Comic Sans MS" panose="030F0702030302020204" pitchFamily="66" charset="0"/>
              </a:rPr>
              <a:t>Showing: The sand stretched out in front of her like a blanket of crushed gold, shimmering under the midday sun. Each grain sparkled as if kissed by fire, radiating warmth that tingled against her bare feet. </a:t>
            </a:r>
            <a:endParaRPr lang="en-US" sz="1600" dirty="0">
              <a:latin typeface="Comic Sans MS" panose="030F0702030302020204" pitchFamily="66" charset="0"/>
            </a:endParaRPr>
          </a:p>
        </p:txBody>
      </p:sp>
      <p:sp>
        <p:nvSpPr>
          <p:cNvPr id="7" name="TextBox 6">
            <a:extLst>
              <a:ext uri="{FF2B5EF4-FFF2-40B4-BE49-F238E27FC236}">
                <a16:creationId xmlns:a16="http://schemas.microsoft.com/office/drawing/2014/main" id="{8959677E-398E-4FC3-8C7E-8CC3B410E260}"/>
              </a:ext>
            </a:extLst>
          </p:cNvPr>
          <p:cNvSpPr txBox="1"/>
          <p:nvPr/>
        </p:nvSpPr>
        <p:spPr>
          <a:xfrm>
            <a:off x="3943283" y="4292147"/>
            <a:ext cx="5387163" cy="1898148"/>
          </a:xfrm>
          <a:prstGeom prst="rect">
            <a:avLst/>
          </a:prstGeom>
          <a:noFill/>
        </p:spPr>
        <p:txBody>
          <a:bodyPr wrap="square">
            <a:spAutoFit/>
          </a:bodyPr>
          <a:lstStyle/>
          <a:p>
            <a:pPr>
              <a:lnSpc>
                <a:spcPct val="150000"/>
              </a:lnSpc>
            </a:pPr>
            <a:r>
              <a:rPr lang="en-AU" sz="1600" dirty="0">
                <a:latin typeface="Comic Sans MS" panose="030F0702030302020204" pitchFamily="66" charset="0"/>
              </a:rPr>
              <a:t>Showing: The glass bottle bobbed and swayed atop the undulating waves, a lone voyager adrift in the vast expanse of the ocean. With each rise and fall of the tide, it seemed to beckon, a silent messenger carrying secrets whispered by the currents. </a:t>
            </a:r>
            <a:endParaRPr lang="en-US" sz="1600" dirty="0">
              <a:latin typeface="Comic Sans MS" panose="030F0702030302020204" pitchFamily="66" charset="0"/>
            </a:endParaRPr>
          </a:p>
        </p:txBody>
      </p:sp>
      <p:sp>
        <p:nvSpPr>
          <p:cNvPr id="8" name="Rectangle 7">
            <a:extLst>
              <a:ext uri="{FF2B5EF4-FFF2-40B4-BE49-F238E27FC236}">
                <a16:creationId xmlns:a16="http://schemas.microsoft.com/office/drawing/2014/main" id="{BEFC74F4-B245-4A6B-9913-D507D0D92CCD}"/>
              </a:ext>
            </a:extLst>
          </p:cNvPr>
          <p:cNvSpPr/>
          <p:nvPr/>
        </p:nvSpPr>
        <p:spPr>
          <a:xfrm>
            <a:off x="70275" y="85777"/>
            <a:ext cx="83516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pic>
        <p:nvPicPr>
          <p:cNvPr id="9" name="Picture 8" descr="A blue bottle with a message in it&#10;&#10;Description automatically generated">
            <a:extLst>
              <a:ext uri="{FF2B5EF4-FFF2-40B4-BE49-F238E27FC236}">
                <a16:creationId xmlns:a16="http://schemas.microsoft.com/office/drawing/2014/main" id="{E95778C3-6BA1-43F5-A27D-1312A42DB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958" y="322364"/>
            <a:ext cx="1373728" cy="971226"/>
          </a:xfrm>
          <a:prstGeom prst="rect">
            <a:avLst/>
          </a:prstGeom>
        </p:spPr>
      </p:pic>
      <p:pic>
        <p:nvPicPr>
          <p:cNvPr id="11" name="Picture 10" descr="A palm trees on a small island&#10;&#10;Description automatically generated">
            <a:extLst>
              <a:ext uri="{FF2B5EF4-FFF2-40B4-BE49-F238E27FC236}">
                <a16:creationId xmlns:a16="http://schemas.microsoft.com/office/drawing/2014/main" id="{CA254EE4-BC43-4234-85A0-C342D4393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5" y="4966447"/>
            <a:ext cx="2675464" cy="1891553"/>
          </a:xfrm>
          <a:prstGeom prst="rect">
            <a:avLst/>
          </a:prstGeom>
        </p:spPr>
      </p:pic>
      <p:pic>
        <p:nvPicPr>
          <p:cNvPr id="14" name="Picture 13" descr="A map of a treasure&#10;&#10;Description automatically generated">
            <a:extLst>
              <a:ext uri="{FF2B5EF4-FFF2-40B4-BE49-F238E27FC236}">
                <a16:creationId xmlns:a16="http://schemas.microsoft.com/office/drawing/2014/main" id="{43F3C1E0-5D8C-4F68-9B75-52D7D6E65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793" y="485047"/>
            <a:ext cx="1294563" cy="915256"/>
          </a:xfrm>
          <a:prstGeom prst="rect">
            <a:avLst/>
          </a:prstGeom>
        </p:spPr>
      </p:pic>
    </p:spTree>
    <p:extLst>
      <p:ext uri="{BB962C8B-B14F-4D97-AF65-F5344CB8AC3E}">
        <p14:creationId xmlns:p14="http://schemas.microsoft.com/office/powerpoint/2010/main" val="23085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8477B-0D8A-49F2-80B4-BC80B4E95177}"/>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Vocabulary</a:t>
            </a:r>
          </a:p>
        </p:txBody>
      </p:sp>
      <p:sp>
        <p:nvSpPr>
          <p:cNvPr id="8" name="TextBox 7">
            <a:extLst>
              <a:ext uri="{FF2B5EF4-FFF2-40B4-BE49-F238E27FC236}">
                <a16:creationId xmlns:a16="http://schemas.microsoft.com/office/drawing/2014/main" id="{D6354BCE-FBE5-4E11-BE2E-E6504E874C2F}"/>
              </a:ext>
            </a:extLst>
          </p:cNvPr>
          <p:cNvSpPr txBox="1"/>
          <p:nvPr/>
        </p:nvSpPr>
        <p:spPr>
          <a:xfrm>
            <a:off x="1120588" y="1449712"/>
            <a:ext cx="3209365" cy="446308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AU" sz="2400" dirty="0">
                <a:latin typeface="Comic Sans MS" panose="030F0702030302020204" pitchFamily="66" charset="0"/>
              </a:rPr>
              <a:t>Mysterious</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Foreboding</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Surreptitious</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Vessel</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Beacon</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Expedition</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Perplexed</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Conundrum</a:t>
            </a:r>
            <a:endParaRPr lang="en-US" sz="2400" dirty="0">
              <a:latin typeface="Comic Sans MS" panose="030F0702030302020204" pitchFamily="66" charset="0"/>
            </a:endParaRPr>
          </a:p>
        </p:txBody>
      </p:sp>
      <p:sp>
        <p:nvSpPr>
          <p:cNvPr id="9" name="TextBox 8">
            <a:extLst>
              <a:ext uri="{FF2B5EF4-FFF2-40B4-BE49-F238E27FC236}">
                <a16:creationId xmlns:a16="http://schemas.microsoft.com/office/drawing/2014/main" id="{E8EE3307-922D-4971-BB70-34489DFD5073}"/>
              </a:ext>
            </a:extLst>
          </p:cNvPr>
          <p:cNvSpPr txBox="1"/>
          <p:nvPr/>
        </p:nvSpPr>
        <p:spPr>
          <a:xfrm>
            <a:off x="5596318" y="1449712"/>
            <a:ext cx="3209365" cy="446308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AU" sz="2400" dirty="0">
                <a:latin typeface="Comic Sans MS" panose="030F0702030302020204" pitchFamily="66" charset="0"/>
              </a:rPr>
              <a:t>Motionless</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Unearthed</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Trembling</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Parchment</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Squinting</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Determined</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Treacherous</a:t>
            </a:r>
          </a:p>
          <a:p>
            <a:pPr marL="285750" indent="-285750">
              <a:lnSpc>
                <a:spcPct val="150000"/>
              </a:lnSpc>
              <a:buFont typeface="Wingdings" panose="05000000000000000000" pitchFamily="2" charset="2"/>
              <a:buChar char="q"/>
            </a:pPr>
            <a:r>
              <a:rPr lang="en-AU" sz="2400" dirty="0">
                <a:latin typeface="Comic Sans MS" panose="030F0702030302020204" pitchFamily="66" charset="0"/>
              </a:rPr>
              <a:t>Disastrous</a:t>
            </a:r>
            <a:endParaRPr lang="en-US" sz="2400" dirty="0">
              <a:latin typeface="Comic Sans MS" panose="030F0702030302020204" pitchFamily="66" charset="0"/>
            </a:endParaRPr>
          </a:p>
        </p:txBody>
      </p:sp>
      <p:pic>
        <p:nvPicPr>
          <p:cNvPr id="5" name="Picture 4" descr="A blue bottle with a message in it&#10;&#10;Description automatically generated">
            <a:extLst>
              <a:ext uri="{FF2B5EF4-FFF2-40B4-BE49-F238E27FC236}">
                <a16:creationId xmlns:a16="http://schemas.microsoft.com/office/drawing/2014/main" id="{E2D173EA-AE38-4FB0-987C-C9639C762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11440"/>
            <a:ext cx="1475274" cy="1043019"/>
          </a:xfrm>
          <a:prstGeom prst="rect">
            <a:avLst/>
          </a:prstGeom>
        </p:spPr>
      </p:pic>
      <p:pic>
        <p:nvPicPr>
          <p:cNvPr id="6" name="Picture 5" descr="A bottle with a cork in the middle of a pile of sand&#10;&#10;Description automatically generated">
            <a:extLst>
              <a:ext uri="{FF2B5EF4-FFF2-40B4-BE49-F238E27FC236}">
                <a16:creationId xmlns:a16="http://schemas.microsoft.com/office/drawing/2014/main" id="{E13F0431-E34B-4B5F-A086-209D779D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115" y="5199528"/>
            <a:ext cx="2016108" cy="1425388"/>
          </a:xfrm>
          <a:prstGeom prst="rect">
            <a:avLst/>
          </a:prstGeom>
        </p:spPr>
      </p:pic>
      <p:pic>
        <p:nvPicPr>
          <p:cNvPr id="7" name="Picture 6" descr="A palm trees on a small island&#10;&#10;Description automatically generated">
            <a:extLst>
              <a:ext uri="{FF2B5EF4-FFF2-40B4-BE49-F238E27FC236}">
                <a16:creationId xmlns:a16="http://schemas.microsoft.com/office/drawing/2014/main" id="{4FA8E2EC-267D-4B7E-8C5D-124E764C7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873" y="3236259"/>
            <a:ext cx="2206304" cy="1559857"/>
          </a:xfrm>
          <a:prstGeom prst="rect">
            <a:avLst/>
          </a:prstGeom>
        </p:spPr>
      </p:pic>
      <p:pic>
        <p:nvPicPr>
          <p:cNvPr id="11" name="Picture 10" descr="A treasure chest with gold coins and crown&#10;&#10;Description automatically generated">
            <a:extLst>
              <a:ext uri="{FF2B5EF4-FFF2-40B4-BE49-F238E27FC236}">
                <a16:creationId xmlns:a16="http://schemas.microsoft.com/office/drawing/2014/main" id="{62790974-21FF-4CAF-8DFD-9D7947436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870" y="0"/>
            <a:ext cx="2775084" cy="1961985"/>
          </a:xfrm>
          <a:prstGeom prst="rect">
            <a:avLst/>
          </a:prstGeom>
        </p:spPr>
      </p:pic>
      <p:pic>
        <p:nvPicPr>
          <p:cNvPr id="12" name="Picture 11" descr="A map of a treasure&#10;&#10;Description automatically generated">
            <a:extLst>
              <a:ext uri="{FF2B5EF4-FFF2-40B4-BE49-F238E27FC236}">
                <a16:creationId xmlns:a16="http://schemas.microsoft.com/office/drawing/2014/main" id="{5392F5D2-0D3B-4300-B1C7-6036EEFE3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91" y="53351"/>
            <a:ext cx="1905165" cy="1346952"/>
          </a:xfrm>
          <a:prstGeom prst="rect">
            <a:avLst/>
          </a:prstGeom>
        </p:spPr>
      </p:pic>
    </p:spTree>
    <p:extLst>
      <p:ext uri="{BB962C8B-B14F-4D97-AF65-F5344CB8AC3E}">
        <p14:creationId xmlns:p14="http://schemas.microsoft.com/office/powerpoint/2010/main" val="411045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8477B-0D8A-49F2-80B4-BC80B4E95177}"/>
              </a:ext>
            </a:extLst>
          </p:cNvPr>
          <p:cNvSpPr txBox="1"/>
          <p:nvPr/>
        </p:nvSpPr>
        <p:spPr>
          <a:xfrm>
            <a:off x="287777" y="432859"/>
            <a:ext cx="9330446" cy="830997"/>
          </a:xfrm>
          <a:prstGeom prst="rect">
            <a:avLst/>
          </a:prstGeom>
          <a:noFill/>
        </p:spPr>
        <p:txBody>
          <a:bodyPr wrap="square" rtlCol="0">
            <a:spAutoFit/>
          </a:bodyPr>
          <a:lstStyle/>
          <a:p>
            <a:pPr algn="ctr"/>
            <a:r>
              <a:rPr lang="en-US" sz="4800" dirty="0">
                <a:latin typeface="Comic Sans MS" panose="030F0702030302020204" pitchFamily="66" charset="0"/>
              </a:rPr>
              <a:t>E</a:t>
            </a:r>
            <a:r>
              <a:rPr lang="en-AU" sz="4800" dirty="0">
                <a:latin typeface="Comic Sans MS" panose="030F0702030302020204" pitchFamily="66" charset="0"/>
              </a:rPr>
              <a:t>xample Text</a:t>
            </a:r>
          </a:p>
        </p:txBody>
      </p:sp>
      <p:sp>
        <p:nvSpPr>
          <p:cNvPr id="8" name="TextBox 7">
            <a:extLst>
              <a:ext uri="{FF2B5EF4-FFF2-40B4-BE49-F238E27FC236}">
                <a16:creationId xmlns:a16="http://schemas.microsoft.com/office/drawing/2014/main" id="{D6354BCE-FBE5-4E11-BE2E-E6504E874C2F}"/>
              </a:ext>
            </a:extLst>
          </p:cNvPr>
          <p:cNvSpPr txBox="1"/>
          <p:nvPr/>
        </p:nvSpPr>
        <p:spPr>
          <a:xfrm>
            <a:off x="654424" y="1449712"/>
            <a:ext cx="8633011" cy="502958"/>
          </a:xfrm>
          <a:prstGeom prst="rect">
            <a:avLst/>
          </a:prstGeom>
          <a:noFill/>
        </p:spPr>
        <p:txBody>
          <a:bodyPr wrap="square" rtlCol="0">
            <a:spAutoFit/>
          </a:bodyPr>
          <a:lstStyle/>
          <a:p>
            <a:pPr>
              <a:lnSpc>
                <a:spcPct val="150000"/>
              </a:lnSpc>
            </a:pPr>
            <a:r>
              <a:rPr lang="en-US" sz="2000" dirty="0">
                <a:latin typeface="Comic Sans MS" panose="030F0702030302020204" pitchFamily="66" charset="0"/>
              </a:rPr>
              <a:t>Read the example, critique it and use it to help you write your story. </a:t>
            </a:r>
          </a:p>
        </p:txBody>
      </p:sp>
      <p:pic>
        <p:nvPicPr>
          <p:cNvPr id="4" name="Picture 3">
            <a:extLst>
              <a:ext uri="{FF2B5EF4-FFF2-40B4-BE49-F238E27FC236}">
                <a16:creationId xmlns:a16="http://schemas.microsoft.com/office/drawing/2014/main" id="{17B25C7D-9867-4F56-8F73-B01A466F3CF2}"/>
              </a:ext>
            </a:extLst>
          </p:cNvPr>
          <p:cNvPicPr>
            <a:picLocks noChangeAspect="1"/>
          </p:cNvPicPr>
          <p:nvPr/>
        </p:nvPicPr>
        <p:blipFill>
          <a:blip r:embed="rId2"/>
          <a:stretch>
            <a:fillRect/>
          </a:stretch>
        </p:blipFill>
        <p:spPr>
          <a:xfrm>
            <a:off x="1206551" y="2214283"/>
            <a:ext cx="2715457" cy="3905724"/>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DA782B6-1815-47D5-A2A9-A4A58EBCD737}"/>
              </a:ext>
            </a:extLst>
          </p:cNvPr>
          <p:cNvPicPr>
            <a:picLocks noChangeAspect="1"/>
          </p:cNvPicPr>
          <p:nvPr/>
        </p:nvPicPr>
        <p:blipFill>
          <a:blip r:embed="rId3"/>
          <a:stretch>
            <a:fillRect/>
          </a:stretch>
        </p:blipFill>
        <p:spPr>
          <a:xfrm>
            <a:off x="4683361" y="2662518"/>
            <a:ext cx="4016088" cy="2827265"/>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FBB6CC1A-2BEF-4187-835C-1B69A06934E1}"/>
              </a:ext>
            </a:extLst>
          </p:cNvPr>
          <p:cNvSpPr/>
          <p:nvPr/>
        </p:nvSpPr>
        <p:spPr>
          <a:xfrm>
            <a:off x="70275" y="85777"/>
            <a:ext cx="83516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pic>
        <p:nvPicPr>
          <p:cNvPr id="9" name="Picture 8" descr="A bottle with a cork in the middle of a pile of sand&#10;&#10;Description automatically generated">
            <a:extLst>
              <a:ext uri="{FF2B5EF4-FFF2-40B4-BE49-F238E27FC236}">
                <a16:creationId xmlns:a16="http://schemas.microsoft.com/office/drawing/2014/main" id="{DACE05A4-C3C9-4189-A028-0F571091F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9" y="5728503"/>
            <a:ext cx="1678455" cy="1186667"/>
          </a:xfrm>
          <a:prstGeom prst="rect">
            <a:avLst/>
          </a:prstGeom>
        </p:spPr>
      </p:pic>
      <p:pic>
        <p:nvPicPr>
          <p:cNvPr id="12" name="Picture 11" descr="A cartoon of a ship with ice and rocks&#10;&#10;Description automatically generated">
            <a:extLst>
              <a:ext uri="{FF2B5EF4-FFF2-40B4-BE49-F238E27FC236}">
                <a16:creationId xmlns:a16="http://schemas.microsoft.com/office/drawing/2014/main" id="{E098A24C-529C-4FAC-B130-57FD8C759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691" y="4930381"/>
            <a:ext cx="2807340" cy="1984789"/>
          </a:xfrm>
          <a:prstGeom prst="rect">
            <a:avLst/>
          </a:prstGeom>
        </p:spPr>
      </p:pic>
      <p:pic>
        <p:nvPicPr>
          <p:cNvPr id="13" name="Picture 12" descr="A treasure chest with gold coins and crown&#10;&#10;Description automatically generated">
            <a:extLst>
              <a:ext uri="{FF2B5EF4-FFF2-40B4-BE49-F238E27FC236}">
                <a16:creationId xmlns:a16="http://schemas.microsoft.com/office/drawing/2014/main" id="{1C7F5350-5D52-45E0-99A7-3BCD55EF21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118" y="21585"/>
            <a:ext cx="2102272" cy="1486307"/>
          </a:xfrm>
          <a:prstGeom prst="rect">
            <a:avLst/>
          </a:prstGeom>
        </p:spPr>
      </p:pic>
      <p:pic>
        <p:nvPicPr>
          <p:cNvPr id="14" name="Picture 13" descr="A map of a treasure&#10;&#10;Description automatically generated">
            <a:extLst>
              <a:ext uri="{FF2B5EF4-FFF2-40B4-BE49-F238E27FC236}">
                <a16:creationId xmlns:a16="http://schemas.microsoft.com/office/drawing/2014/main" id="{A0494AD9-63A2-4856-B865-6BB0EB817D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953" y="287166"/>
            <a:ext cx="1905165" cy="1346952"/>
          </a:xfrm>
          <a:prstGeom prst="rect">
            <a:avLst/>
          </a:prstGeom>
        </p:spPr>
      </p:pic>
    </p:spTree>
    <p:extLst>
      <p:ext uri="{BB962C8B-B14F-4D97-AF65-F5344CB8AC3E}">
        <p14:creationId xmlns:p14="http://schemas.microsoft.com/office/powerpoint/2010/main" val="197888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8477B-0D8A-49F2-80B4-BC80B4E95177}"/>
              </a:ext>
            </a:extLst>
          </p:cNvPr>
          <p:cNvSpPr txBox="1"/>
          <p:nvPr/>
        </p:nvSpPr>
        <p:spPr>
          <a:xfrm>
            <a:off x="287777" y="432859"/>
            <a:ext cx="9330446" cy="830997"/>
          </a:xfrm>
          <a:prstGeom prst="rect">
            <a:avLst/>
          </a:prstGeom>
          <a:noFill/>
        </p:spPr>
        <p:txBody>
          <a:bodyPr wrap="square" rtlCol="0">
            <a:spAutoFit/>
          </a:bodyPr>
          <a:lstStyle/>
          <a:p>
            <a:pPr algn="ctr"/>
            <a:r>
              <a:rPr lang="en-US" sz="4800" dirty="0">
                <a:latin typeface="Comic Sans MS" panose="030F0702030302020204" pitchFamily="66" charset="0"/>
              </a:rPr>
              <a:t>Planning</a:t>
            </a:r>
            <a:endParaRPr lang="en-AU" sz="4800" dirty="0">
              <a:latin typeface="Comic Sans MS" panose="030F0702030302020204" pitchFamily="66" charset="0"/>
            </a:endParaRPr>
          </a:p>
        </p:txBody>
      </p:sp>
      <p:sp>
        <p:nvSpPr>
          <p:cNvPr id="8" name="TextBox 7">
            <a:extLst>
              <a:ext uri="{FF2B5EF4-FFF2-40B4-BE49-F238E27FC236}">
                <a16:creationId xmlns:a16="http://schemas.microsoft.com/office/drawing/2014/main" id="{D6354BCE-FBE5-4E11-BE2E-E6504E874C2F}"/>
              </a:ext>
            </a:extLst>
          </p:cNvPr>
          <p:cNvSpPr txBox="1"/>
          <p:nvPr/>
        </p:nvSpPr>
        <p:spPr>
          <a:xfrm>
            <a:off x="636494" y="1285286"/>
            <a:ext cx="8633011" cy="502958"/>
          </a:xfrm>
          <a:prstGeom prst="rect">
            <a:avLst/>
          </a:prstGeom>
          <a:noFill/>
        </p:spPr>
        <p:txBody>
          <a:bodyPr wrap="square" rtlCol="0">
            <a:spAutoFit/>
          </a:bodyPr>
          <a:lstStyle/>
          <a:p>
            <a:pPr>
              <a:lnSpc>
                <a:spcPct val="150000"/>
              </a:lnSpc>
            </a:pPr>
            <a:r>
              <a:rPr lang="en-US" sz="2000" dirty="0">
                <a:latin typeface="Comic Sans MS" panose="030F0702030302020204" pitchFamily="66" charset="0"/>
              </a:rPr>
              <a:t>Make sure you plan before you write!</a:t>
            </a:r>
          </a:p>
        </p:txBody>
      </p:sp>
      <p:sp>
        <p:nvSpPr>
          <p:cNvPr id="10" name="Rectangle 9">
            <a:extLst>
              <a:ext uri="{FF2B5EF4-FFF2-40B4-BE49-F238E27FC236}">
                <a16:creationId xmlns:a16="http://schemas.microsoft.com/office/drawing/2014/main" id="{FBB6CC1A-2BEF-4187-835C-1B69A06934E1}"/>
              </a:ext>
            </a:extLst>
          </p:cNvPr>
          <p:cNvSpPr/>
          <p:nvPr/>
        </p:nvSpPr>
        <p:spPr>
          <a:xfrm>
            <a:off x="70275" y="85777"/>
            <a:ext cx="835160"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pic>
        <p:nvPicPr>
          <p:cNvPr id="4" name="Picture 3">
            <a:extLst>
              <a:ext uri="{FF2B5EF4-FFF2-40B4-BE49-F238E27FC236}">
                <a16:creationId xmlns:a16="http://schemas.microsoft.com/office/drawing/2014/main" id="{6B5B0464-9EE9-43A9-BDF4-39A2C30566AD}"/>
              </a:ext>
            </a:extLst>
          </p:cNvPr>
          <p:cNvPicPr>
            <a:picLocks noChangeAspect="1"/>
          </p:cNvPicPr>
          <p:nvPr/>
        </p:nvPicPr>
        <p:blipFill>
          <a:blip r:embed="rId2"/>
          <a:stretch>
            <a:fillRect/>
          </a:stretch>
        </p:blipFill>
        <p:spPr>
          <a:xfrm>
            <a:off x="1143050" y="2076758"/>
            <a:ext cx="2702242" cy="3904380"/>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5A6DA75-CF25-447D-BF2E-FB62903CB5F1}"/>
              </a:ext>
            </a:extLst>
          </p:cNvPr>
          <p:cNvPicPr>
            <a:picLocks noChangeAspect="1"/>
          </p:cNvPicPr>
          <p:nvPr/>
        </p:nvPicPr>
        <p:blipFill>
          <a:blip r:embed="rId3"/>
          <a:stretch>
            <a:fillRect/>
          </a:stretch>
        </p:blipFill>
        <p:spPr>
          <a:xfrm>
            <a:off x="4818580" y="2568927"/>
            <a:ext cx="4016088" cy="2758679"/>
          </a:xfrm>
          <a:prstGeom prst="rect">
            <a:avLst/>
          </a:prstGeom>
          <a:effectLst>
            <a:glow rad="63500">
              <a:schemeClr val="accent5">
                <a:satMod val="175000"/>
                <a:alpha val="40000"/>
              </a:schemeClr>
            </a:glow>
            <a:outerShdw blurRad="50800" dist="38100" dir="2700000" algn="tl" rotWithShape="0">
              <a:prstClr val="black">
                <a:alpha val="40000"/>
              </a:prstClr>
            </a:outerShdw>
          </a:effectLst>
        </p:spPr>
      </p:pic>
      <p:pic>
        <p:nvPicPr>
          <p:cNvPr id="11" name="Picture 10" descr="A blue bottle with a message in it&#10;&#10;Description automatically generated">
            <a:extLst>
              <a:ext uri="{FF2B5EF4-FFF2-40B4-BE49-F238E27FC236}">
                <a16:creationId xmlns:a16="http://schemas.microsoft.com/office/drawing/2014/main" id="{73D7BD10-01DA-42A0-A7BF-CD0961584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20" y="519242"/>
            <a:ext cx="2106403" cy="1489227"/>
          </a:xfrm>
          <a:prstGeom prst="rect">
            <a:avLst/>
          </a:prstGeom>
        </p:spPr>
      </p:pic>
      <p:pic>
        <p:nvPicPr>
          <p:cNvPr id="12" name="Picture 11" descr="A bottle with a cork in the middle of a pile of sand&#10;&#10;Description automatically generated">
            <a:extLst>
              <a:ext uri="{FF2B5EF4-FFF2-40B4-BE49-F238E27FC236}">
                <a16:creationId xmlns:a16="http://schemas.microsoft.com/office/drawing/2014/main" id="{A30B5CF5-972D-4074-9509-920EDC2E1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651" y="5327606"/>
            <a:ext cx="1843951" cy="1303673"/>
          </a:xfrm>
          <a:prstGeom prst="rect">
            <a:avLst/>
          </a:prstGeom>
        </p:spPr>
      </p:pic>
      <p:pic>
        <p:nvPicPr>
          <p:cNvPr id="13" name="Picture 12" descr="A palm trees on a small island&#10;&#10;Description automatically generated">
            <a:extLst>
              <a:ext uri="{FF2B5EF4-FFF2-40B4-BE49-F238E27FC236}">
                <a16:creationId xmlns:a16="http://schemas.microsoft.com/office/drawing/2014/main" id="{3E8E8917-30EE-4582-9AA2-DC5922A78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00" y="5462482"/>
            <a:ext cx="1973859" cy="1395518"/>
          </a:xfrm>
          <a:prstGeom prst="rect">
            <a:avLst/>
          </a:prstGeom>
        </p:spPr>
      </p:pic>
      <p:pic>
        <p:nvPicPr>
          <p:cNvPr id="14" name="Picture 13" descr="A cartoon of a ship with ice and rocks&#10;&#10;Description automatically generated">
            <a:extLst>
              <a:ext uri="{FF2B5EF4-FFF2-40B4-BE49-F238E27FC236}">
                <a16:creationId xmlns:a16="http://schemas.microsoft.com/office/drawing/2014/main" id="{273457AF-680E-4BC0-97BD-1A17FF52B5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0858" y="5069032"/>
            <a:ext cx="2567620" cy="1815307"/>
          </a:xfrm>
          <a:prstGeom prst="rect">
            <a:avLst/>
          </a:prstGeom>
        </p:spPr>
      </p:pic>
    </p:spTree>
    <p:extLst>
      <p:ext uri="{BB962C8B-B14F-4D97-AF65-F5344CB8AC3E}">
        <p14:creationId xmlns:p14="http://schemas.microsoft.com/office/powerpoint/2010/main" val="2748233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11408</TotalTime>
  <Words>580</Words>
  <Application>Microsoft Office PowerPoint</Application>
  <PresentationFormat>A4 Paper (210x297 mm)</PresentationFormat>
  <Paragraphs>73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271</cp:revision>
  <dcterms:created xsi:type="dcterms:W3CDTF">2020-06-30T21:06:36Z</dcterms:created>
  <dcterms:modified xsi:type="dcterms:W3CDTF">2024-05-01T13:51:11Z</dcterms:modified>
</cp:coreProperties>
</file>