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83" r:id="rId3"/>
    <p:sldId id="297" r:id="rId4"/>
    <p:sldId id="333" r:id="rId5"/>
    <p:sldId id="342" r:id="rId6"/>
    <p:sldId id="339" r:id="rId7"/>
    <p:sldId id="343" r:id="rId8"/>
    <p:sldId id="344" r:id="rId9"/>
    <p:sldId id="345" r:id="rId10"/>
    <p:sldId id="346" r:id="rId11"/>
    <p:sldId id="347" r:id="rId12"/>
    <p:sldId id="348" r:id="rId13"/>
    <p:sldId id="311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BB13DD"/>
    <a:srgbClr val="6D3977"/>
    <a:srgbClr val="9917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>
        <p:scale>
          <a:sx n="66" d="100"/>
          <a:sy n="66" d="100"/>
        </p:scale>
        <p:origin x="1805" y="46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048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attern of colorful shapes&#10;&#10;Description automatically generated">
            <a:extLst>
              <a:ext uri="{FF2B5EF4-FFF2-40B4-BE49-F238E27FC236}">
                <a16:creationId xmlns:a16="http://schemas.microsoft.com/office/drawing/2014/main" id="{F0E02D74-649F-403F-B474-B41E9F5BD6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" y="5960"/>
            <a:ext cx="9886036" cy="68460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004493-EF09-447B-8E3C-FF16799E1A0F}"/>
              </a:ext>
            </a:extLst>
          </p:cNvPr>
          <p:cNvSpPr/>
          <p:nvPr userDrawn="1"/>
        </p:nvSpPr>
        <p:spPr>
          <a:xfrm>
            <a:off x="428625" y="359055"/>
            <a:ext cx="9048750" cy="6139889"/>
          </a:xfrm>
          <a:custGeom>
            <a:avLst/>
            <a:gdLst>
              <a:gd name="connsiteX0" fmla="*/ 0 w 9048750"/>
              <a:gd name="connsiteY0" fmla="*/ 0 h 6139889"/>
              <a:gd name="connsiteX1" fmla="*/ 475059 w 9048750"/>
              <a:gd name="connsiteY1" fmla="*/ 0 h 6139889"/>
              <a:gd name="connsiteX2" fmla="*/ 1131094 w 9048750"/>
              <a:gd name="connsiteY2" fmla="*/ 0 h 6139889"/>
              <a:gd name="connsiteX3" fmla="*/ 1425178 w 9048750"/>
              <a:gd name="connsiteY3" fmla="*/ 0 h 6139889"/>
              <a:gd name="connsiteX4" fmla="*/ 1990725 w 9048750"/>
              <a:gd name="connsiteY4" fmla="*/ 0 h 6139889"/>
              <a:gd name="connsiteX5" fmla="*/ 2375297 w 9048750"/>
              <a:gd name="connsiteY5" fmla="*/ 0 h 6139889"/>
              <a:gd name="connsiteX6" fmla="*/ 2850356 w 9048750"/>
              <a:gd name="connsiteY6" fmla="*/ 0 h 6139889"/>
              <a:gd name="connsiteX7" fmla="*/ 3506391 w 9048750"/>
              <a:gd name="connsiteY7" fmla="*/ 0 h 6139889"/>
              <a:gd name="connsiteX8" fmla="*/ 4071938 w 9048750"/>
              <a:gd name="connsiteY8" fmla="*/ 0 h 6139889"/>
              <a:gd name="connsiteX9" fmla="*/ 4546997 w 9048750"/>
              <a:gd name="connsiteY9" fmla="*/ 0 h 6139889"/>
              <a:gd name="connsiteX10" fmla="*/ 5112544 w 9048750"/>
              <a:gd name="connsiteY10" fmla="*/ 0 h 6139889"/>
              <a:gd name="connsiteX11" fmla="*/ 5859066 w 9048750"/>
              <a:gd name="connsiteY11" fmla="*/ 0 h 6139889"/>
              <a:gd name="connsiteX12" fmla="*/ 6334125 w 9048750"/>
              <a:gd name="connsiteY12" fmla="*/ 0 h 6139889"/>
              <a:gd name="connsiteX13" fmla="*/ 6718697 w 9048750"/>
              <a:gd name="connsiteY13" fmla="*/ 0 h 6139889"/>
              <a:gd name="connsiteX14" fmla="*/ 7374731 w 9048750"/>
              <a:gd name="connsiteY14" fmla="*/ 0 h 6139889"/>
              <a:gd name="connsiteX15" fmla="*/ 8030766 w 9048750"/>
              <a:gd name="connsiteY15" fmla="*/ 0 h 6139889"/>
              <a:gd name="connsiteX16" fmla="*/ 9048750 w 9048750"/>
              <a:gd name="connsiteY16" fmla="*/ 0 h 6139889"/>
              <a:gd name="connsiteX17" fmla="*/ 9048750 w 9048750"/>
              <a:gd name="connsiteY17" fmla="*/ 619571 h 6139889"/>
              <a:gd name="connsiteX18" fmla="*/ 9048750 w 9048750"/>
              <a:gd name="connsiteY18" fmla="*/ 1239141 h 6139889"/>
              <a:gd name="connsiteX19" fmla="*/ 9048750 w 9048750"/>
              <a:gd name="connsiteY19" fmla="*/ 1613116 h 6139889"/>
              <a:gd name="connsiteX20" fmla="*/ 9048750 w 9048750"/>
              <a:gd name="connsiteY20" fmla="*/ 2232687 h 6139889"/>
              <a:gd name="connsiteX21" fmla="*/ 9048750 w 9048750"/>
              <a:gd name="connsiteY21" fmla="*/ 2790859 h 6139889"/>
              <a:gd name="connsiteX22" fmla="*/ 9048750 w 9048750"/>
              <a:gd name="connsiteY22" fmla="*/ 3226233 h 6139889"/>
              <a:gd name="connsiteX23" fmla="*/ 9048750 w 9048750"/>
              <a:gd name="connsiteY23" fmla="*/ 3907202 h 6139889"/>
              <a:gd name="connsiteX24" fmla="*/ 9048750 w 9048750"/>
              <a:gd name="connsiteY24" fmla="*/ 4281177 h 6139889"/>
              <a:gd name="connsiteX25" fmla="*/ 9048750 w 9048750"/>
              <a:gd name="connsiteY25" fmla="*/ 4716551 h 6139889"/>
              <a:gd name="connsiteX26" fmla="*/ 9048750 w 9048750"/>
              <a:gd name="connsiteY26" fmla="*/ 5274723 h 6139889"/>
              <a:gd name="connsiteX27" fmla="*/ 9048750 w 9048750"/>
              <a:gd name="connsiteY27" fmla="*/ 6139889 h 6139889"/>
              <a:gd name="connsiteX28" fmla="*/ 8664178 w 9048750"/>
              <a:gd name="connsiteY28" fmla="*/ 6139889 h 6139889"/>
              <a:gd name="connsiteX29" fmla="*/ 8189119 w 9048750"/>
              <a:gd name="connsiteY29" fmla="*/ 6139889 h 6139889"/>
              <a:gd name="connsiteX30" fmla="*/ 7533084 w 9048750"/>
              <a:gd name="connsiteY30" fmla="*/ 6139889 h 6139889"/>
              <a:gd name="connsiteX31" fmla="*/ 6786563 w 9048750"/>
              <a:gd name="connsiteY31" fmla="*/ 6139889 h 6139889"/>
              <a:gd name="connsiteX32" fmla="*/ 6311503 w 9048750"/>
              <a:gd name="connsiteY32" fmla="*/ 6139889 h 6139889"/>
              <a:gd name="connsiteX33" fmla="*/ 5564981 w 9048750"/>
              <a:gd name="connsiteY33" fmla="*/ 6139889 h 6139889"/>
              <a:gd name="connsiteX34" fmla="*/ 5089922 w 9048750"/>
              <a:gd name="connsiteY34" fmla="*/ 6139889 h 6139889"/>
              <a:gd name="connsiteX35" fmla="*/ 4524375 w 9048750"/>
              <a:gd name="connsiteY35" fmla="*/ 6139889 h 6139889"/>
              <a:gd name="connsiteX36" fmla="*/ 3958828 w 9048750"/>
              <a:gd name="connsiteY36" fmla="*/ 6139889 h 6139889"/>
              <a:gd name="connsiteX37" fmla="*/ 3574256 w 9048750"/>
              <a:gd name="connsiteY37" fmla="*/ 6139889 h 6139889"/>
              <a:gd name="connsiteX38" fmla="*/ 3008709 w 9048750"/>
              <a:gd name="connsiteY38" fmla="*/ 6139889 h 6139889"/>
              <a:gd name="connsiteX39" fmla="*/ 2714625 w 9048750"/>
              <a:gd name="connsiteY39" fmla="*/ 6139889 h 6139889"/>
              <a:gd name="connsiteX40" fmla="*/ 2239566 w 9048750"/>
              <a:gd name="connsiteY40" fmla="*/ 6139889 h 6139889"/>
              <a:gd name="connsiteX41" fmla="*/ 1583531 w 9048750"/>
              <a:gd name="connsiteY41" fmla="*/ 6139889 h 6139889"/>
              <a:gd name="connsiteX42" fmla="*/ 837009 w 9048750"/>
              <a:gd name="connsiteY42" fmla="*/ 6139889 h 6139889"/>
              <a:gd name="connsiteX43" fmla="*/ 0 w 9048750"/>
              <a:gd name="connsiteY43" fmla="*/ 6139889 h 6139889"/>
              <a:gd name="connsiteX44" fmla="*/ 0 w 9048750"/>
              <a:gd name="connsiteY44" fmla="*/ 5643116 h 6139889"/>
              <a:gd name="connsiteX45" fmla="*/ 0 w 9048750"/>
              <a:gd name="connsiteY45" fmla="*/ 5084944 h 6139889"/>
              <a:gd name="connsiteX46" fmla="*/ 0 w 9048750"/>
              <a:gd name="connsiteY46" fmla="*/ 4465374 h 6139889"/>
              <a:gd name="connsiteX47" fmla="*/ 0 w 9048750"/>
              <a:gd name="connsiteY47" fmla="*/ 3845803 h 6139889"/>
              <a:gd name="connsiteX48" fmla="*/ 0 w 9048750"/>
              <a:gd name="connsiteY48" fmla="*/ 3349030 h 6139889"/>
              <a:gd name="connsiteX49" fmla="*/ 0 w 9048750"/>
              <a:gd name="connsiteY49" fmla="*/ 2852258 h 6139889"/>
              <a:gd name="connsiteX50" fmla="*/ 0 w 9048750"/>
              <a:gd name="connsiteY50" fmla="*/ 2171288 h 6139889"/>
              <a:gd name="connsiteX51" fmla="*/ 0 w 9048750"/>
              <a:gd name="connsiteY51" fmla="*/ 1735914 h 6139889"/>
              <a:gd name="connsiteX52" fmla="*/ 0 w 9048750"/>
              <a:gd name="connsiteY52" fmla="*/ 1054945 h 6139889"/>
              <a:gd name="connsiteX53" fmla="*/ 0 w 9048750"/>
              <a:gd name="connsiteY53" fmla="*/ 496773 h 6139889"/>
              <a:gd name="connsiteX54" fmla="*/ 0 w 9048750"/>
              <a:gd name="connsiteY54" fmla="*/ 0 h 6139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9048750" h="6139889" fill="none" extrusionOk="0">
                <a:moveTo>
                  <a:pt x="0" y="0"/>
                </a:moveTo>
                <a:cubicBezTo>
                  <a:pt x="181886" y="-3662"/>
                  <a:pt x="359171" y="42745"/>
                  <a:pt x="475059" y="0"/>
                </a:cubicBezTo>
                <a:cubicBezTo>
                  <a:pt x="590947" y="-42745"/>
                  <a:pt x="956206" y="38088"/>
                  <a:pt x="1131094" y="0"/>
                </a:cubicBezTo>
                <a:cubicBezTo>
                  <a:pt x="1305982" y="-38088"/>
                  <a:pt x="1349854" y="25857"/>
                  <a:pt x="1425178" y="0"/>
                </a:cubicBezTo>
                <a:cubicBezTo>
                  <a:pt x="1500502" y="-25857"/>
                  <a:pt x="1765539" y="22291"/>
                  <a:pt x="1990725" y="0"/>
                </a:cubicBezTo>
                <a:cubicBezTo>
                  <a:pt x="2215911" y="-22291"/>
                  <a:pt x="2214579" y="13300"/>
                  <a:pt x="2375297" y="0"/>
                </a:cubicBezTo>
                <a:cubicBezTo>
                  <a:pt x="2536015" y="-13300"/>
                  <a:pt x="2643539" y="35341"/>
                  <a:pt x="2850356" y="0"/>
                </a:cubicBezTo>
                <a:cubicBezTo>
                  <a:pt x="3057173" y="-35341"/>
                  <a:pt x="3307451" y="37056"/>
                  <a:pt x="3506391" y="0"/>
                </a:cubicBezTo>
                <a:cubicBezTo>
                  <a:pt x="3705332" y="-37056"/>
                  <a:pt x="3927579" y="10875"/>
                  <a:pt x="4071938" y="0"/>
                </a:cubicBezTo>
                <a:cubicBezTo>
                  <a:pt x="4216297" y="-10875"/>
                  <a:pt x="4319814" y="36569"/>
                  <a:pt x="4546997" y="0"/>
                </a:cubicBezTo>
                <a:cubicBezTo>
                  <a:pt x="4774180" y="-36569"/>
                  <a:pt x="4958970" y="19403"/>
                  <a:pt x="5112544" y="0"/>
                </a:cubicBezTo>
                <a:cubicBezTo>
                  <a:pt x="5266118" y="-19403"/>
                  <a:pt x="5590258" y="77391"/>
                  <a:pt x="5859066" y="0"/>
                </a:cubicBezTo>
                <a:cubicBezTo>
                  <a:pt x="6127874" y="-77391"/>
                  <a:pt x="6171820" y="33877"/>
                  <a:pt x="6334125" y="0"/>
                </a:cubicBezTo>
                <a:cubicBezTo>
                  <a:pt x="6496430" y="-33877"/>
                  <a:pt x="6572391" y="23903"/>
                  <a:pt x="6718697" y="0"/>
                </a:cubicBezTo>
                <a:cubicBezTo>
                  <a:pt x="6865003" y="-23903"/>
                  <a:pt x="7146498" y="61795"/>
                  <a:pt x="7374731" y="0"/>
                </a:cubicBezTo>
                <a:cubicBezTo>
                  <a:pt x="7602964" y="-61795"/>
                  <a:pt x="7767037" y="37361"/>
                  <a:pt x="8030766" y="0"/>
                </a:cubicBezTo>
                <a:cubicBezTo>
                  <a:pt x="8294496" y="-37361"/>
                  <a:pt x="8708340" y="18214"/>
                  <a:pt x="9048750" y="0"/>
                </a:cubicBezTo>
                <a:cubicBezTo>
                  <a:pt x="9068934" y="145060"/>
                  <a:pt x="9010181" y="456865"/>
                  <a:pt x="9048750" y="619571"/>
                </a:cubicBezTo>
                <a:cubicBezTo>
                  <a:pt x="9087319" y="782277"/>
                  <a:pt x="9013925" y="1082336"/>
                  <a:pt x="9048750" y="1239141"/>
                </a:cubicBezTo>
                <a:cubicBezTo>
                  <a:pt x="9083575" y="1395946"/>
                  <a:pt x="9038220" y="1455062"/>
                  <a:pt x="9048750" y="1613116"/>
                </a:cubicBezTo>
                <a:cubicBezTo>
                  <a:pt x="9059280" y="1771170"/>
                  <a:pt x="9003013" y="2093457"/>
                  <a:pt x="9048750" y="2232687"/>
                </a:cubicBezTo>
                <a:cubicBezTo>
                  <a:pt x="9094487" y="2371917"/>
                  <a:pt x="9014261" y="2577920"/>
                  <a:pt x="9048750" y="2790859"/>
                </a:cubicBezTo>
                <a:cubicBezTo>
                  <a:pt x="9083239" y="3003798"/>
                  <a:pt x="9027212" y="3101676"/>
                  <a:pt x="9048750" y="3226233"/>
                </a:cubicBezTo>
                <a:cubicBezTo>
                  <a:pt x="9070288" y="3350790"/>
                  <a:pt x="8991752" y="3642172"/>
                  <a:pt x="9048750" y="3907202"/>
                </a:cubicBezTo>
                <a:cubicBezTo>
                  <a:pt x="9105748" y="4172232"/>
                  <a:pt x="9009708" y="4137042"/>
                  <a:pt x="9048750" y="4281177"/>
                </a:cubicBezTo>
                <a:cubicBezTo>
                  <a:pt x="9087792" y="4425313"/>
                  <a:pt x="9000964" y="4587447"/>
                  <a:pt x="9048750" y="4716551"/>
                </a:cubicBezTo>
                <a:cubicBezTo>
                  <a:pt x="9096536" y="4845655"/>
                  <a:pt x="8996244" y="5036376"/>
                  <a:pt x="9048750" y="5274723"/>
                </a:cubicBezTo>
                <a:cubicBezTo>
                  <a:pt x="9101256" y="5513070"/>
                  <a:pt x="9042555" y="5794980"/>
                  <a:pt x="9048750" y="6139889"/>
                </a:cubicBezTo>
                <a:cubicBezTo>
                  <a:pt x="8960226" y="6174774"/>
                  <a:pt x="8764208" y="6122349"/>
                  <a:pt x="8664178" y="6139889"/>
                </a:cubicBezTo>
                <a:cubicBezTo>
                  <a:pt x="8564148" y="6157429"/>
                  <a:pt x="8426623" y="6087377"/>
                  <a:pt x="8189119" y="6139889"/>
                </a:cubicBezTo>
                <a:cubicBezTo>
                  <a:pt x="7951615" y="6192401"/>
                  <a:pt x="7686025" y="6111405"/>
                  <a:pt x="7533084" y="6139889"/>
                </a:cubicBezTo>
                <a:cubicBezTo>
                  <a:pt x="7380144" y="6168373"/>
                  <a:pt x="6936876" y="6101273"/>
                  <a:pt x="6786563" y="6139889"/>
                </a:cubicBezTo>
                <a:cubicBezTo>
                  <a:pt x="6636250" y="6178505"/>
                  <a:pt x="6419779" y="6089304"/>
                  <a:pt x="6311503" y="6139889"/>
                </a:cubicBezTo>
                <a:cubicBezTo>
                  <a:pt x="6203227" y="6190474"/>
                  <a:pt x="5831323" y="6077801"/>
                  <a:pt x="5564981" y="6139889"/>
                </a:cubicBezTo>
                <a:cubicBezTo>
                  <a:pt x="5298639" y="6201977"/>
                  <a:pt x="5303569" y="6100493"/>
                  <a:pt x="5089922" y="6139889"/>
                </a:cubicBezTo>
                <a:cubicBezTo>
                  <a:pt x="4876275" y="6179285"/>
                  <a:pt x="4681601" y="6098154"/>
                  <a:pt x="4524375" y="6139889"/>
                </a:cubicBezTo>
                <a:cubicBezTo>
                  <a:pt x="4367149" y="6181624"/>
                  <a:pt x="4144525" y="6119225"/>
                  <a:pt x="3958828" y="6139889"/>
                </a:cubicBezTo>
                <a:cubicBezTo>
                  <a:pt x="3773131" y="6160553"/>
                  <a:pt x="3659917" y="6133366"/>
                  <a:pt x="3574256" y="6139889"/>
                </a:cubicBezTo>
                <a:cubicBezTo>
                  <a:pt x="3488595" y="6146412"/>
                  <a:pt x="3275880" y="6089784"/>
                  <a:pt x="3008709" y="6139889"/>
                </a:cubicBezTo>
                <a:cubicBezTo>
                  <a:pt x="2741538" y="6189994"/>
                  <a:pt x="2834931" y="6127421"/>
                  <a:pt x="2714625" y="6139889"/>
                </a:cubicBezTo>
                <a:cubicBezTo>
                  <a:pt x="2594319" y="6152357"/>
                  <a:pt x="2389287" y="6122822"/>
                  <a:pt x="2239566" y="6139889"/>
                </a:cubicBezTo>
                <a:cubicBezTo>
                  <a:pt x="2089845" y="6156956"/>
                  <a:pt x="1883103" y="6080598"/>
                  <a:pt x="1583531" y="6139889"/>
                </a:cubicBezTo>
                <a:cubicBezTo>
                  <a:pt x="1283960" y="6199180"/>
                  <a:pt x="1006861" y="6062227"/>
                  <a:pt x="837009" y="6139889"/>
                </a:cubicBezTo>
                <a:cubicBezTo>
                  <a:pt x="667157" y="6217551"/>
                  <a:pt x="249237" y="6124761"/>
                  <a:pt x="0" y="6139889"/>
                </a:cubicBezTo>
                <a:cubicBezTo>
                  <a:pt x="-22061" y="5895425"/>
                  <a:pt x="36537" y="5789011"/>
                  <a:pt x="0" y="5643116"/>
                </a:cubicBezTo>
                <a:cubicBezTo>
                  <a:pt x="-36537" y="5497221"/>
                  <a:pt x="32633" y="5342338"/>
                  <a:pt x="0" y="5084944"/>
                </a:cubicBezTo>
                <a:cubicBezTo>
                  <a:pt x="-32633" y="4827550"/>
                  <a:pt x="53208" y="4698997"/>
                  <a:pt x="0" y="4465374"/>
                </a:cubicBezTo>
                <a:cubicBezTo>
                  <a:pt x="-53208" y="4231751"/>
                  <a:pt x="49972" y="4042842"/>
                  <a:pt x="0" y="3845803"/>
                </a:cubicBezTo>
                <a:cubicBezTo>
                  <a:pt x="-49972" y="3648764"/>
                  <a:pt x="1572" y="3456956"/>
                  <a:pt x="0" y="3349030"/>
                </a:cubicBezTo>
                <a:cubicBezTo>
                  <a:pt x="-1572" y="3241104"/>
                  <a:pt x="15611" y="3013541"/>
                  <a:pt x="0" y="2852258"/>
                </a:cubicBezTo>
                <a:cubicBezTo>
                  <a:pt x="-15611" y="2690975"/>
                  <a:pt x="46179" y="2470437"/>
                  <a:pt x="0" y="2171288"/>
                </a:cubicBezTo>
                <a:cubicBezTo>
                  <a:pt x="-46179" y="1872139"/>
                  <a:pt x="39532" y="1931850"/>
                  <a:pt x="0" y="1735914"/>
                </a:cubicBezTo>
                <a:cubicBezTo>
                  <a:pt x="-39532" y="1539978"/>
                  <a:pt x="41458" y="1337331"/>
                  <a:pt x="0" y="1054945"/>
                </a:cubicBezTo>
                <a:cubicBezTo>
                  <a:pt x="-41458" y="772559"/>
                  <a:pt x="41051" y="737518"/>
                  <a:pt x="0" y="496773"/>
                </a:cubicBezTo>
                <a:cubicBezTo>
                  <a:pt x="-41051" y="256028"/>
                  <a:pt x="50391" y="150629"/>
                  <a:pt x="0" y="0"/>
                </a:cubicBezTo>
                <a:close/>
              </a:path>
              <a:path w="9048750" h="6139889" stroke="0" extrusionOk="0">
                <a:moveTo>
                  <a:pt x="0" y="0"/>
                </a:moveTo>
                <a:cubicBezTo>
                  <a:pt x="136690" y="-20135"/>
                  <a:pt x="403156" y="5227"/>
                  <a:pt x="565547" y="0"/>
                </a:cubicBezTo>
                <a:cubicBezTo>
                  <a:pt x="727938" y="-5227"/>
                  <a:pt x="865763" y="31831"/>
                  <a:pt x="1040606" y="0"/>
                </a:cubicBezTo>
                <a:cubicBezTo>
                  <a:pt x="1215449" y="-31831"/>
                  <a:pt x="1307243" y="23592"/>
                  <a:pt x="1425178" y="0"/>
                </a:cubicBezTo>
                <a:cubicBezTo>
                  <a:pt x="1543113" y="-23592"/>
                  <a:pt x="1807246" y="48474"/>
                  <a:pt x="2081212" y="0"/>
                </a:cubicBezTo>
                <a:cubicBezTo>
                  <a:pt x="2355178" y="-48474"/>
                  <a:pt x="2244174" y="3128"/>
                  <a:pt x="2375297" y="0"/>
                </a:cubicBezTo>
                <a:cubicBezTo>
                  <a:pt x="2506420" y="-3128"/>
                  <a:pt x="2971566" y="10467"/>
                  <a:pt x="3121819" y="0"/>
                </a:cubicBezTo>
                <a:cubicBezTo>
                  <a:pt x="3272072" y="-10467"/>
                  <a:pt x="3534558" y="28057"/>
                  <a:pt x="3777853" y="0"/>
                </a:cubicBezTo>
                <a:cubicBezTo>
                  <a:pt x="4021148" y="-28057"/>
                  <a:pt x="4150643" y="28917"/>
                  <a:pt x="4433888" y="0"/>
                </a:cubicBezTo>
                <a:cubicBezTo>
                  <a:pt x="4717134" y="-28917"/>
                  <a:pt x="4637580" y="19218"/>
                  <a:pt x="4727972" y="0"/>
                </a:cubicBezTo>
                <a:cubicBezTo>
                  <a:pt x="4818364" y="-19218"/>
                  <a:pt x="5138176" y="67762"/>
                  <a:pt x="5384006" y="0"/>
                </a:cubicBezTo>
                <a:cubicBezTo>
                  <a:pt x="5629836" y="-67762"/>
                  <a:pt x="5722720" y="25268"/>
                  <a:pt x="5949553" y="0"/>
                </a:cubicBezTo>
                <a:cubicBezTo>
                  <a:pt x="6176386" y="-25268"/>
                  <a:pt x="6127021" y="28645"/>
                  <a:pt x="6243637" y="0"/>
                </a:cubicBezTo>
                <a:cubicBezTo>
                  <a:pt x="6360253" y="-28645"/>
                  <a:pt x="6610682" y="37389"/>
                  <a:pt x="6718697" y="0"/>
                </a:cubicBezTo>
                <a:cubicBezTo>
                  <a:pt x="6826712" y="-37389"/>
                  <a:pt x="7146195" y="13946"/>
                  <a:pt x="7465219" y="0"/>
                </a:cubicBezTo>
                <a:cubicBezTo>
                  <a:pt x="7784243" y="-13946"/>
                  <a:pt x="7944015" y="46077"/>
                  <a:pt x="8121253" y="0"/>
                </a:cubicBezTo>
                <a:cubicBezTo>
                  <a:pt x="8298491" y="-46077"/>
                  <a:pt x="8314550" y="16791"/>
                  <a:pt x="8505825" y="0"/>
                </a:cubicBezTo>
                <a:cubicBezTo>
                  <a:pt x="8697100" y="-16791"/>
                  <a:pt x="8916756" y="792"/>
                  <a:pt x="9048750" y="0"/>
                </a:cubicBezTo>
                <a:cubicBezTo>
                  <a:pt x="9058253" y="186669"/>
                  <a:pt x="8999317" y="248490"/>
                  <a:pt x="9048750" y="435374"/>
                </a:cubicBezTo>
                <a:cubicBezTo>
                  <a:pt x="9098183" y="622258"/>
                  <a:pt x="9047100" y="683500"/>
                  <a:pt x="9048750" y="809349"/>
                </a:cubicBezTo>
                <a:cubicBezTo>
                  <a:pt x="9050400" y="935198"/>
                  <a:pt x="9005267" y="1199018"/>
                  <a:pt x="9048750" y="1306122"/>
                </a:cubicBezTo>
                <a:cubicBezTo>
                  <a:pt x="9092233" y="1413226"/>
                  <a:pt x="9015841" y="1520984"/>
                  <a:pt x="9048750" y="1680097"/>
                </a:cubicBezTo>
                <a:cubicBezTo>
                  <a:pt x="9081659" y="1839210"/>
                  <a:pt x="9026971" y="2163869"/>
                  <a:pt x="9048750" y="2361066"/>
                </a:cubicBezTo>
                <a:cubicBezTo>
                  <a:pt x="9070529" y="2558263"/>
                  <a:pt x="8981372" y="2905170"/>
                  <a:pt x="9048750" y="3042036"/>
                </a:cubicBezTo>
                <a:cubicBezTo>
                  <a:pt x="9116128" y="3178902"/>
                  <a:pt x="9019902" y="3468387"/>
                  <a:pt x="9048750" y="3661607"/>
                </a:cubicBezTo>
                <a:cubicBezTo>
                  <a:pt x="9077598" y="3854827"/>
                  <a:pt x="9033571" y="4085947"/>
                  <a:pt x="9048750" y="4342576"/>
                </a:cubicBezTo>
                <a:cubicBezTo>
                  <a:pt x="9063929" y="4599205"/>
                  <a:pt x="9000292" y="4710153"/>
                  <a:pt x="9048750" y="4839349"/>
                </a:cubicBezTo>
                <a:cubicBezTo>
                  <a:pt x="9097208" y="4968545"/>
                  <a:pt x="9006010" y="5106866"/>
                  <a:pt x="9048750" y="5213324"/>
                </a:cubicBezTo>
                <a:cubicBezTo>
                  <a:pt x="9091490" y="5319783"/>
                  <a:pt x="8982280" y="5751886"/>
                  <a:pt x="9048750" y="6139889"/>
                </a:cubicBezTo>
                <a:cubicBezTo>
                  <a:pt x="8862744" y="6174357"/>
                  <a:pt x="8745310" y="6121956"/>
                  <a:pt x="8664178" y="6139889"/>
                </a:cubicBezTo>
                <a:cubicBezTo>
                  <a:pt x="8583046" y="6157822"/>
                  <a:pt x="8340990" y="6104292"/>
                  <a:pt x="8189119" y="6139889"/>
                </a:cubicBezTo>
                <a:cubicBezTo>
                  <a:pt x="8037248" y="6175486"/>
                  <a:pt x="7738949" y="6100770"/>
                  <a:pt x="7623572" y="6139889"/>
                </a:cubicBezTo>
                <a:cubicBezTo>
                  <a:pt x="7508195" y="6179008"/>
                  <a:pt x="7111121" y="6132239"/>
                  <a:pt x="6967538" y="6139889"/>
                </a:cubicBezTo>
                <a:cubicBezTo>
                  <a:pt x="6823955" y="6147539"/>
                  <a:pt x="6514416" y="6066717"/>
                  <a:pt x="6221016" y="6139889"/>
                </a:cubicBezTo>
                <a:cubicBezTo>
                  <a:pt x="5927616" y="6213061"/>
                  <a:pt x="5937712" y="6102964"/>
                  <a:pt x="5745956" y="6139889"/>
                </a:cubicBezTo>
                <a:cubicBezTo>
                  <a:pt x="5554200" y="6176814"/>
                  <a:pt x="5421886" y="6109418"/>
                  <a:pt x="5270897" y="6139889"/>
                </a:cubicBezTo>
                <a:cubicBezTo>
                  <a:pt x="5119908" y="6170360"/>
                  <a:pt x="4890922" y="6087342"/>
                  <a:pt x="4524375" y="6139889"/>
                </a:cubicBezTo>
                <a:cubicBezTo>
                  <a:pt x="4157828" y="6192436"/>
                  <a:pt x="4322591" y="6129366"/>
                  <a:pt x="4230291" y="6139889"/>
                </a:cubicBezTo>
                <a:cubicBezTo>
                  <a:pt x="4137991" y="6150412"/>
                  <a:pt x="3810747" y="6131642"/>
                  <a:pt x="3664744" y="6139889"/>
                </a:cubicBezTo>
                <a:cubicBezTo>
                  <a:pt x="3518741" y="6148136"/>
                  <a:pt x="3240476" y="6105882"/>
                  <a:pt x="3099197" y="6139889"/>
                </a:cubicBezTo>
                <a:cubicBezTo>
                  <a:pt x="2957918" y="6173896"/>
                  <a:pt x="2819759" y="6102411"/>
                  <a:pt x="2624138" y="6139889"/>
                </a:cubicBezTo>
                <a:cubicBezTo>
                  <a:pt x="2428517" y="6177367"/>
                  <a:pt x="2259556" y="6094915"/>
                  <a:pt x="2149078" y="6139889"/>
                </a:cubicBezTo>
                <a:cubicBezTo>
                  <a:pt x="2038600" y="6184863"/>
                  <a:pt x="1926679" y="6131158"/>
                  <a:pt x="1854994" y="6139889"/>
                </a:cubicBezTo>
                <a:cubicBezTo>
                  <a:pt x="1783309" y="6148620"/>
                  <a:pt x="1594243" y="6108189"/>
                  <a:pt x="1470422" y="6139889"/>
                </a:cubicBezTo>
                <a:cubicBezTo>
                  <a:pt x="1346601" y="6171589"/>
                  <a:pt x="983952" y="6087352"/>
                  <a:pt x="814388" y="6139889"/>
                </a:cubicBezTo>
                <a:cubicBezTo>
                  <a:pt x="644824" y="6192426"/>
                  <a:pt x="651171" y="6117411"/>
                  <a:pt x="520303" y="6139889"/>
                </a:cubicBezTo>
                <a:cubicBezTo>
                  <a:pt x="389435" y="6162367"/>
                  <a:pt x="175917" y="6113200"/>
                  <a:pt x="0" y="6139889"/>
                </a:cubicBezTo>
                <a:cubicBezTo>
                  <a:pt x="-33376" y="5976914"/>
                  <a:pt x="38997" y="5923384"/>
                  <a:pt x="0" y="5765914"/>
                </a:cubicBezTo>
                <a:cubicBezTo>
                  <a:pt x="-38997" y="5608444"/>
                  <a:pt x="72275" y="5257716"/>
                  <a:pt x="0" y="5084944"/>
                </a:cubicBezTo>
                <a:cubicBezTo>
                  <a:pt x="-72275" y="4912172"/>
                  <a:pt x="22968" y="4705270"/>
                  <a:pt x="0" y="4526773"/>
                </a:cubicBezTo>
                <a:cubicBezTo>
                  <a:pt x="-22968" y="4348276"/>
                  <a:pt x="32793" y="4045996"/>
                  <a:pt x="0" y="3907202"/>
                </a:cubicBezTo>
                <a:cubicBezTo>
                  <a:pt x="-32793" y="3768408"/>
                  <a:pt x="14511" y="3518120"/>
                  <a:pt x="0" y="3226233"/>
                </a:cubicBezTo>
                <a:cubicBezTo>
                  <a:pt x="-14511" y="2934346"/>
                  <a:pt x="16218" y="2989000"/>
                  <a:pt x="0" y="2790859"/>
                </a:cubicBezTo>
                <a:cubicBezTo>
                  <a:pt x="-16218" y="2592718"/>
                  <a:pt x="32029" y="2357406"/>
                  <a:pt x="0" y="2232687"/>
                </a:cubicBezTo>
                <a:cubicBezTo>
                  <a:pt x="-32029" y="2107968"/>
                  <a:pt x="37473" y="1932510"/>
                  <a:pt x="0" y="1735914"/>
                </a:cubicBezTo>
                <a:cubicBezTo>
                  <a:pt x="-37473" y="1539318"/>
                  <a:pt x="15428" y="1327093"/>
                  <a:pt x="0" y="1116343"/>
                </a:cubicBezTo>
                <a:cubicBezTo>
                  <a:pt x="-15428" y="905593"/>
                  <a:pt x="36597" y="806667"/>
                  <a:pt x="0" y="619571"/>
                </a:cubicBezTo>
                <a:cubicBezTo>
                  <a:pt x="-36597" y="432475"/>
                  <a:pt x="17316" y="16350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8461107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45A4F76-20E6-4714-A407-A82B0A4AE0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" y="6644657"/>
            <a:ext cx="1330961" cy="25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9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FDD9136A-E37D-C183-6E1A-90D4ED2F0B3F}"/>
              </a:ext>
            </a:extLst>
          </p:cNvPr>
          <p:cNvSpPr txBox="1"/>
          <p:nvPr/>
        </p:nvSpPr>
        <p:spPr>
          <a:xfrm>
            <a:off x="1166673" y="1921375"/>
            <a:ext cx="75726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600" b="1" dirty="0">
                <a:latin typeface="Comic Sans MS" panose="030F0702030302020204" pitchFamily="66" charset="0"/>
              </a:rPr>
              <a:t>Collective Nouns</a:t>
            </a:r>
          </a:p>
        </p:txBody>
      </p:sp>
      <p:pic>
        <p:nvPicPr>
          <p:cNvPr id="4" name="Picture 3" descr="A group of cars on a black background&#10;&#10;Description automatically generated">
            <a:extLst>
              <a:ext uri="{FF2B5EF4-FFF2-40B4-BE49-F238E27FC236}">
                <a16:creationId xmlns:a16="http://schemas.microsoft.com/office/drawing/2014/main" id="{A472D6EA-FB14-4CFB-B7ED-FC37C0AF8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61" y="5001881"/>
            <a:ext cx="2289648" cy="1618781"/>
          </a:xfrm>
          <a:prstGeom prst="rect">
            <a:avLst/>
          </a:prstGeom>
        </p:spPr>
      </p:pic>
      <p:pic>
        <p:nvPicPr>
          <p:cNvPr id="8" name="Picture 7" descr="A group of lions sitting together&#10;&#10;Description automatically generated">
            <a:extLst>
              <a:ext uri="{FF2B5EF4-FFF2-40B4-BE49-F238E27FC236}">
                <a16:creationId xmlns:a16="http://schemas.microsoft.com/office/drawing/2014/main" id="{90194BAD-DB7D-4477-8515-254290DFE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575" y="0"/>
            <a:ext cx="3256809" cy="2302563"/>
          </a:xfrm>
          <a:prstGeom prst="rect">
            <a:avLst/>
          </a:prstGeom>
        </p:spPr>
      </p:pic>
      <p:pic>
        <p:nvPicPr>
          <p:cNvPr id="10" name="Picture 9" descr="A group of pink and white striped fish&#10;&#10;Description automatically generated">
            <a:extLst>
              <a:ext uri="{FF2B5EF4-FFF2-40B4-BE49-F238E27FC236}">
                <a16:creationId xmlns:a16="http://schemas.microsoft.com/office/drawing/2014/main" id="{DBD12EBF-74D7-4D35-B206-030F6A8C9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9" y="5097709"/>
            <a:ext cx="2489800" cy="1760289"/>
          </a:xfrm>
          <a:prstGeom prst="rect">
            <a:avLst/>
          </a:prstGeom>
        </p:spPr>
      </p:pic>
      <p:pic>
        <p:nvPicPr>
          <p:cNvPr id="12" name="Picture 11" descr="A group of owls on a tree branch&#10;&#10;Description automatically generated">
            <a:extLst>
              <a:ext uri="{FF2B5EF4-FFF2-40B4-BE49-F238E27FC236}">
                <a16:creationId xmlns:a16="http://schemas.microsoft.com/office/drawing/2014/main" id="{885E9B20-9D5B-48DF-9B77-8515DA1AD5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880" y="400990"/>
            <a:ext cx="2767893" cy="1956900"/>
          </a:xfrm>
          <a:prstGeom prst="rect">
            <a:avLst/>
          </a:prstGeom>
        </p:spPr>
      </p:pic>
      <p:pic>
        <p:nvPicPr>
          <p:cNvPr id="14" name="Picture 13" descr="A bouquet of pink flowers&#10;&#10;Description automatically generated">
            <a:extLst>
              <a:ext uri="{FF2B5EF4-FFF2-40B4-BE49-F238E27FC236}">
                <a16:creationId xmlns:a16="http://schemas.microsoft.com/office/drawing/2014/main" id="{39719982-3D4A-4F06-9574-121ECCF053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842" y="400990"/>
            <a:ext cx="2428805" cy="1717165"/>
          </a:xfrm>
          <a:prstGeom prst="rect">
            <a:avLst/>
          </a:prstGeom>
        </p:spPr>
      </p:pic>
      <p:pic>
        <p:nvPicPr>
          <p:cNvPr id="18" name="Picture 17" descr="A group of football players&#10;&#10;Description automatically generated">
            <a:extLst>
              <a:ext uri="{FF2B5EF4-FFF2-40B4-BE49-F238E27FC236}">
                <a16:creationId xmlns:a16="http://schemas.microsoft.com/office/drawing/2014/main" id="{9F822947-499B-4BF4-B18C-A0FB5901F4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567" y="4774303"/>
            <a:ext cx="2933433" cy="207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87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500B9-09A4-893C-E65D-E0F2DB38EE25}"/>
              </a:ext>
            </a:extLst>
          </p:cNvPr>
          <p:cNvSpPr txBox="1"/>
          <p:nvPr/>
        </p:nvSpPr>
        <p:spPr>
          <a:xfrm>
            <a:off x="287777" y="520195"/>
            <a:ext cx="9330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latin typeface="Comic Sans MS" panose="030F0702030302020204" pitchFamily="66" charset="0"/>
              </a:rPr>
              <a:t>Collective Nouns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D4FDC-A709-9FCA-56A2-E34BD625EAFE}"/>
              </a:ext>
            </a:extLst>
          </p:cNvPr>
          <p:cNvSpPr txBox="1"/>
          <p:nvPr/>
        </p:nvSpPr>
        <p:spPr>
          <a:xfrm>
            <a:off x="446652" y="1224039"/>
            <a:ext cx="9012696" cy="1233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AU" sz="2000" dirty="0">
                <a:latin typeface="Comic Sans MS" panose="030F0702030302020204" pitchFamily="66" charset="0"/>
              </a:rPr>
              <a:t>These are getting very tricky! See how many you can memorise in 2 minutes!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86532D-77D8-4A40-B33D-DC7DEF8D9EC5}"/>
              </a:ext>
            </a:extLst>
          </p:cNvPr>
          <p:cNvSpPr/>
          <p:nvPr/>
        </p:nvSpPr>
        <p:spPr>
          <a:xfrm>
            <a:off x="70274" y="85777"/>
            <a:ext cx="817493" cy="3728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We Do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BFFA6-5E27-430E-9378-B9A395B6A8D8}"/>
              </a:ext>
            </a:extLst>
          </p:cNvPr>
          <p:cNvSpPr/>
          <p:nvPr/>
        </p:nvSpPr>
        <p:spPr>
          <a:xfrm>
            <a:off x="8507392" y="118303"/>
            <a:ext cx="1271837" cy="3728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Wednesday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9ABAD4-0947-4EF4-A2DD-3529A2D8E6FB}"/>
              </a:ext>
            </a:extLst>
          </p:cNvPr>
          <p:cNvSpPr/>
          <p:nvPr/>
        </p:nvSpPr>
        <p:spPr>
          <a:xfrm>
            <a:off x="6542545" y="4714446"/>
            <a:ext cx="2772583" cy="378305"/>
          </a:xfrm>
          <a:prstGeom prst="rect">
            <a:avLst/>
          </a:prstGeom>
          <a:solidFill>
            <a:srgbClr val="BB13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forest of trees</a:t>
            </a:r>
            <a:endParaRPr lang="en-AU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C422ED-4586-496F-8861-B178ACF3C3D8}"/>
              </a:ext>
            </a:extLst>
          </p:cNvPr>
          <p:cNvSpPr/>
          <p:nvPr/>
        </p:nvSpPr>
        <p:spPr>
          <a:xfrm>
            <a:off x="6563277" y="3680081"/>
            <a:ext cx="2896071" cy="3783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bouquet of flowers</a:t>
            </a:r>
            <a:endParaRPr lang="en-AU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F3B92C-B05C-4561-9282-C473E2C76C65}"/>
              </a:ext>
            </a:extLst>
          </p:cNvPr>
          <p:cNvSpPr/>
          <p:nvPr/>
        </p:nvSpPr>
        <p:spPr>
          <a:xfrm>
            <a:off x="5076816" y="4240678"/>
            <a:ext cx="2772583" cy="37830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gallery of art</a:t>
            </a:r>
            <a:endParaRPr lang="en-AU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F2AF93-27BE-49FF-8CD8-27B9D3BCDB27}"/>
              </a:ext>
            </a:extLst>
          </p:cNvPr>
          <p:cNvSpPr/>
          <p:nvPr/>
        </p:nvSpPr>
        <p:spPr>
          <a:xfrm>
            <a:off x="5221036" y="3132876"/>
            <a:ext cx="2772583" cy="378305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bevy of quails</a:t>
            </a:r>
            <a:endParaRPr lang="en-AU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340868-AF22-41C4-ADBC-DEE92844A814}"/>
              </a:ext>
            </a:extLst>
          </p:cNvPr>
          <p:cNvSpPr/>
          <p:nvPr/>
        </p:nvSpPr>
        <p:spPr>
          <a:xfrm>
            <a:off x="6045559" y="2082944"/>
            <a:ext cx="2772583" cy="37830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cast of actors</a:t>
            </a:r>
            <a:endParaRPr lang="en-AU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05FA35-CDB2-4BDD-AEE7-B7EB962401A5}"/>
              </a:ext>
            </a:extLst>
          </p:cNvPr>
          <p:cNvSpPr/>
          <p:nvPr/>
        </p:nvSpPr>
        <p:spPr>
          <a:xfrm>
            <a:off x="6847771" y="2656912"/>
            <a:ext cx="2772583" cy="37830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plague of locusts</a:t>
            </a:r>
            <a:endParaRPr lang="en-AU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FA910B-A35C-459B-9E16-F9AEBA92FE41}"/>
              </a:ext>
            </a:extLst>
          </p:cNvPr>
          <p:cNvSpPr/>
          <p:nvPr/>
        </p:nvSpPr>
        <p:spPr>
          <a:xfrm>
            <a:off x="6686765" y="6019568"/>
            <a:ext cx="2772583" cy="378305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bed of oysters</a:t>
            </a:r>
            <a:endParaRPr lang="en-AU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919C98-5205-4421-8471-09E3CE9BF2BB}"/>
              </a:ext>
            </a:extLst>
          </p:cNvPr>
          <p:cNvSpPr/>
          <p:nvPr/>
        </p:nvSpPr>
        <p:spPr>
          <a:xfrm>
            <a:off x="5602164" y="5321696"/>
            <a:ext cx="2905228" cy="37830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collection of stamps</a:t>
            </a:r>
            <a:endParaRPr lang="en-AU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CAB02F-2152-4E5F-A347-35C2C0D68B49}"/>
              </a:ext>
            </a:extLst>
          </p:cNvPr>
          <p:cNvSpPr/>
          <p:nvPr/>
        </p:nvSpPr>
        <p:spPr>
          <a:xfrm>
            <a:off x="2289578" y="4748733"/>
            <a:ext cx="2862731" cy="37830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range of mountains</a:t>
            </a:r>
            <a:endParaRPr lang="en-AU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2A9C30-0B55-4FEC-99AE-60831F58C53A}"/>
              </a:ext>
            </a:extLst>
          </p:cNvPr>
          <p:cNvSpPr/>
          <p:nvPr/>
        </p:nvSpPr>
        <p:spPr>
          <a:xfrm>
            <a:off x="2990613" y="3722883"/>
            <a:ext cx="2896071" cy="37830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drift of swans</a:t>
            </a:r>
            <a:endParaRPr lang="en-AU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68B2D99-947A-4591-974B-64154F19E805}"/>
              </a:ext>
            </a:extLst>
          </p:cNvPr>
          <p:cNvSpPr/>
          <p:nvPr/>
        </p:nvSpPr>
        <p:spPr>
          <a:xfrm>
            <a:off x="446652" y="4282222"/>
            <a:ext cx="2772583" cy="3783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team of players</a:t>
            </a:r>
            <a:endParaRPr lang="en-AU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F3A723-3ACF-4283-9BE0-20464E651C46}"/>
              </a:ext>
            </a:extLst>
          </p:cNvPr>
          <p:cNvSpPr/>
          <p:nvPr/>
        </p:nvSpPr>
        <p:spPr>
          <a:xfrm>
            <a:off x="245823" y="3208513"/>
            <a:ext cx="2868278" cy="37830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nest of snakes</a:t>
            </a:r>
            <a:endParaRPr lang="en-AU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C9581D-D4EF-4CF7-944C-E680D4FC308F}"/>
              </a:ext>
            </a:extLst>
          </p:cNvPr>
          <p:cNvSpPr/>
          <p:nvPr/>
        </p:nvSpPr>
        <p:spPr>
          <a:xfrm>
            <a:off x="2544499" y="2017209"/>
            <a:ext cx="2772583" cy="378305"/>
          </a:xfrm>
          <a:prstGeom prst="rect">
            <a:avLst/>
          </a:prstGeom>
          <a:solidFill>
            <a:srgbClr val="BB13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string of ponies</a:t>
            </a:r>
            <a:endParaRPr lang="en-AU" sz="2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085B31-611D-4F6F-A046-1480C8F15966}"/>
              </a:ext>
            </a:extLst>
          </p:cNvPr>
          <p:cNvSpPr/>
          <p:nvPr/>
        </p:nvSpPr>
        <p:spPr>
          <a:xfrm>
            <a:off x="2289578" y="2716572"/>
            <a:ext cx="2772583" cy="37830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horde of hamsters</a:t>
            </a:r>
            <a:endParaRPr lang="en-AU" sz="2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B3CC86-D7D9-4CAF-B8D7-EB42BE95B71D}"/>
              </a:ext>
            </a:extLst>
          </p:cNvPr>
          <p:cNvSpPr/>
          <p:nvPr/>
        </p:nvSpPr>
        <p:spPr>
          <a:xfrm>
            <a:off x="3114101" y="5860449"/>
            <a:ext cx="2772583" cy="3783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clutch of chicks</a:t>
            </a:r>
            <a:endParaRPr lang="en-AU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8DD0B9-96B9-4799-A399-998CAEEF44FD}"/>
              </a:ext>
            </a:extLst>
          </p:cNvPr>
          <p:cNvSpPr/>
          <p:nvPr/>
        </p:nvSpPr>
        <p:spPr>
          <a:xfrm>
            <a:off x="913997" y="5388252"/>
            <a:ext cx="2772583" cy="378305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troop of baboons</a:t>
            </a:r>
            <a:endParaRPr lang="en-AU" sz="2400" dirty="0"/>
          </a:p>
        </p:txBody>
      </p:sp>
      <p:pic>
        <p:nvPicPr>
          <p:cNvPr id="31" name="Picture 30" descr="A group of lions sitting together&#10;&#10;Description automatically generated">
            <a:extLst>
              <a:ext uri="{FF2B5EF4-FFF2-40B4-BE49-F238E27FC236}">
                <a16:creationId xmlns:a16="http://schemas.microsoft.com/office/drawing/2014/main" id="{93EEF25F-3EF2-4B28-8C72-FD7F6A83D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875" y="195363"/>
            <a:ext cx="2179474" cy="1540888"/>
          </a:xfrm>
          <a:prstGeom prst="rect">
            <a:avLst/>
          </a:prstGeom>
        </p:spPr>
      </p:pic>
      <p:pic>
        <p:nvPicPr>
          <p:cNvPr id="34" name="Picture 33" descr="A bouquet of pink flowers&#10;&#10;Description automatically generated">
            <a:extLst>
              <a:ext uri="{FF2B5EF4-FFF2-40B4-BE49-F238E27FC236}">
                <a16:creationId xmlns:a16="http://schemas.microsoft.com/office/drawing/2014/main" id="{30E312DE-6744-4837-BD67-D6182FFA8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51" y="176029"/>
            <a:ext cx="1903077" cy="134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27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500B9-09A4-893C-E65D-E0F2DB38EE25}"/>
              </a:ext>
            </a:extLst>
          </p:cNvPr>
          <p:cNvSpPr txBox="1"/>
          <p:nvPr/>
        </p:nvSpPr>
        <p:spPr>
          <a:xfrm>
            <a:off x="287777" y="520195"/>
            <a:ext cx="9330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latin typeface="Comic Sans MS" panose="030F0702030302020204" pitchFamily="66" charset="0"/>
              </a:rPr>
              <a:t>Collective Nouns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D4FDC-A709-9FCA-56A2-E34BD625EAFE}"/>
              </a:ext>
            </a:extLst>
          </p:cNvPr>
          <p:cNvSpPr txBox="1"/>
          <p:nvPr/>
        </p:nvSpPr>
        <p:spPr>
          <a:xfrm>
            <a:off x="446652" y="1224039"/>
            <a:ext cx="9012696" cy="1233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AU" sz="2000" dirty="0">
                <a:latin typeface="Comic Sans MS" panose="030F0702030302020204" pitchFamily="66" charset="0"/>
              </a:rPr>
              <a:t>Work with a partner and try to work out the collective nouns for these animals.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86532D-77D8-4A40-B33D-DC7DEF8D9EC5}"/>
              </a:ext>
            </a:extLst>
          </p:cNvPr>
          <p:cNvSpPr/>
          <p:nvPr/>
        </p:nvSpPr>
        <p:spPr>
          <a:xfrm>
            <a:off x="70274" y="85777"/>
            <a:ext cx="817493" cy="3728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We Do</a:t>
            </a:r>
            <a:endParaRPr lang="en-AU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758EEEB-136C-4755-8546-0485F3E3AB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311059"/>
              </p:ext>
            </p:extLst>
          </p:nvPr>
        </p:nvGraphicFramePr>
        <p:xfrm>
          <a:off x="887767" y="2599265"/>
          <a:ext cx="4367139" cy="3460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472">
                  <a:extLst>
                    <a:ext uri="{9D8B030D-6E8A-4147-A177-3AD203B41FA5}">
                      <a16:colId xmlns:a16="http://schemas.microsoft.com/office/drawing/2014/main" val="854608059"/>
                    </a:ext>
                  </a:extLst>
                </a:gridCol>
                <a:gridCol w="3145667">
                  <a:extLst>
                    <a:ext uri="{9D8B030D-6E8A-4147-A177-3AD203B41FA5}">
                      <a16:colId xmlns:a16="http://schemas.microsoft.com/office/drawing/2014/main" val="2669730013"/>
                    </a:ext>
                  </a:extLst>
                </a:gridCol>
              </a:tblGrid>
              <a:tr h="43260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Ponies</a:t>
                      </a:r>
                      <a:endParaRPr lang="en-A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528699"/>
                  </a:ext>
                </a:extLst>
              </a:tr>
              <a:tr h="43260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Quails</a:t>
                      </a:r>
                      <a:endParaRPr lang="en-A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805094"/>
                  </a:ext>
                </a:extLst>
              </a:tr>
              <a:tr h="43260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Swans</a:t>
                      </a:r>
                      <a:endParaRPr lang="en-A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452025"/>
                  </a:ext>
                </a:extLst>
              </a:tr>
              <a:tr h="43260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Players</a:t>
                      </a:r>
                      <a:endParaRPr lang="en-A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029031"/>
                  </a:ext>
                </a:extLst>
              </a:tr>
              <a:tr h="43260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Trees</a:t>
                      </a:r>
                      <a:endParaRPr lang="en-A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660790"/>
                  </a:ext>
                </a:extLst>
              </a:tr>
              <a:tr h="43260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Art</a:t>
                      </a:r>
                      <a:endParaRPr lang="en-A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902915"/>
                  </a:ext>
                </a:extLst>
              </a:tr>
              <a:tr h="43260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Stamps</a:t>
                      </a:r>
                      <a:endParaRPr lang="en-A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62498"/>
                  </a:ext>
                </a:extLst>
              </a:tr>
              <a:tr h="43260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Flowers</a:t>
                      </a:r>
                      <a:endParaRPr lang="en-A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2507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89ABAD4-0947-4EF4-A2DD-3529A2D8E6FB}"/>
              </a:ext>
            </a:extLst>
          </p:cNvPr>
          <p:cNvSpPr/>
          <p:nvPr/>
        </p:nvSpPr>
        <p:spPr>
          <a:xfrm>
            <a:off x="6102603" y="4798794"/>
            <a:ext cx="2252298" cy="300673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 A bouquet of</a:t>
            </a:r>
            <a:endParaRPr lang="en-AU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C422ED-4586-496F-8861-B178ACF3C3D8}"/>
              </a:ext>
            </a:extLst>
          </p:cNvPr>
          <p:cNvSpPr/>
          <p:nvPr/>
        </p:nvSpPr>
        <p:spPr>
          <a:xfrm>
            <a:off x="6590760" y="3645257"/>
            <a:ext cx="2252298" cy="300673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gallery of</a:t>
            </a:r>
            <a:endParaRPr lang="en-AU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F3B92C-B05C-4561-9282-C473E2C76C65}"/>
              </a:ext>
            </a:extLst>
          </p:cNvPr>
          <p:cNvSpPr/>
          <p:nvPr/>
        </p:nvSpPr>
        <p:spPr>
          <a:xfrm>
            <a:off x="6381225" y="4227286"/>
            <a:ext cx="2252298" cy="300673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string of</a:t>
            </a:r>
            <a:endParaRPr lang="en-AU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F2AF93-27BE-49FF-8CD8-27B9D3BCDB27}"/>
              </a:ext>
            </a:extLst>
          </p:cNvPr>
          <p:cNvSpPr/>
          <p:nvPr/>
        </p:nvSpPr>
        <p:spPr>
          <a:xfrm>
            <a:off x="6381225" y="3110763"/>
            <a:ext cx="2252298" cy="300673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forest of</a:t>
            </a:r>
            <a:endParaRPr lang="en-AU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340868-AF22-41C4-ADBC-DEE92844A814}"/>
              </a:ext>
            </a:extLst>
          </p:cNvPr>
          <p:cNvSpPr/>
          <p:nvPr/>
        </p:nvSpPr>
        <p:spPr>
          <a:xfrm>
            <a:off x="6381225" y="2082944"/>
            <a:ext cx="2252298" cy="300673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team of</a:t>
            </a:r>
            <a:endParaRPr lang="en-AU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05FA35-CDB2-4BDD-AEE7-B7EB962401A5}"/>
              </a:ext>
            </a:extLst>
          </p:cNvPr>
          <p:cNvSpPr/>
          <p:nvPr/>
        </p:nvSpPr>
        <p:spPr>
          <a:xfrm>
            <a:off x="5937830" y="2587861"/>
            <a:ext cx="2252298" cy="300673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collection of</a:t>
            </a:r>
            <a:endParaRPr lang="en-AU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FA910B-A35C-459B-9E16-F9AEBA92FE41}"/>
              </a:ext>
            </a:extLst>
          </p:cNvPr>
          <p:cNvSpPr/>
          <p:nvPr/>
        </p:nvSpPr>
        <p:spPr>
          <a:xfrm>
            <a:off x="6102603" y="5838587"/>
            <a:ext cx="2252298" cy="300673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drift of</a:t>
            </a:r>
            <a:endParaRPr lang="en-AU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919C98-5205-4421-8471-09E3CE9BF2BB}"/>
              </a:ext>
            </a:extLst>
          </p:cNvPr>
          <p:cNvSpPr/>
          <p:nvPr/>
        </p:nvSpPr>
        <p:spPr>
          <a:xfrm>
            <a:off x="6590760" y="5333288"/>
            <a:ext cx="2252298" cy="300673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bevy of</a:t>
            </a:r>
            <a:endParaRPr lang="en-AU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9CB44C-91E0-435C-87C8-6E32316715C5}"/>
              </a:ext>
            </a:extLst>
          </p:cNvPr>
          <p:cNvSpPr/>
          <p:nvPr/>
        </p:nvSpPr>
        <p:spPr>
          <a:xfrm>
            <a:off x="8507392" y="118303"/>
            <a:ext cx="1271837" cy="3728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Wednesday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22" name="Picture 21" descr="A group of pink and white striped fish&#10;&#10;Description automatically generated">
            <a:extLst>
              <a:ext uri="{FF2B5EF4-FFF2-40B4-BE49-F238E27FC236}">
                <a16:creationId xmlns:a16="http://schemas.microsoft.com/office/drawing/2014/main" id="{74F5056D-A32E-4DB8-8E68-B0362505C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471" y="5630462"/>
            <a:ext cx="1950869" cy="1379265"/>
          </a:xfrm>
          <a:prstGeom prst="rect">
            <a:avLst/>
          </a:prstGeom>
        </p:spPr>
      </p:pic>
      <p:pic>
        <p:nvPicPr>
          <p:cNvPr id="25" name="Picture 24" descr="A group of football players&#10;&#10;Description automatically generated">
            <a:extLst>
              <a:ext uri="{FF2B5EF4-FFF2-40B4-BE49-F238E27FC236}">
                <a16:creationId xmlns:a16="http://schemas.microsoft.com/office/drawing/2014/main" id="{C9A664D3-C12C-4546-A2ED-1D8F4F4F7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249" y="291665"/>
            <a:ext cx="1745304" cy="123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4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5 0.0132 L -0.38173 -0.229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9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99 -0.00185 L -0.3984 -0.32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78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02 1.85185E-6 L -0.35657 -0.343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38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6 -2.96296E-6 L -0.38958 0.26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87" y="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6 -2.96296E-6 L -0.38077 0.185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38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974E-6 -2.22222E-6 L -0.40193 0.167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96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9231E-7 4.44444E-6 L -0.33606 0.391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11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6 2.22222E-6 L -0.35273 0.131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4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500B9-09A4-893C-E65D-E0F2DB38EE25}"/>
              </a:ext>
            </a:extLst>
          </p:cNvPr>
          <p:cNvSpPr txBox="1"/>
          <p:nvPr/>
        </p:nvSpPr>
        <p:spPr>
          <a:xfrm>
            <a:off x="287777" y="520195"/>
            <a:ext cx="9330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latin typeface="Comic Sans MS" panose="030F0702030302020204" pitchFamily="66" charset="0"/>
              </a:rPr>
              <a:t>Collective Nouns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D4FDC-A709-9FCA-56A2-E34BD625EAFE}"/>
              </a:ext>
            </a:extLst>
          </p:cNvPr>
          <p:cNvSpPr txBox="1"/>
          <p:nvPr/>
        </p:nvSpPr>
        <p:spPr>
          <a:xfrm>
            <a:off x="510092" y="1235445"/>
            <a:ext cx="899272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AU" sz="2000" dirty="0">
                <a:latin typeface="Comic Sans MS" panose="030F0702030302020204" pitchFamily="66" charset="0"/>
              </a:rPr>
              <a:t>In your book, write out the sentences with the correct collective nouns.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AU" sz="2000" dirty="0">
                <a:latin typeface="Comic Sans MS" panose="030F0702030302020204" pitchFamily="66" charset="0"/>
              </a:rPr>
              <a:t>A _______ of ponies lounged under the shade of a _______ of trees.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AU" sz="2000" dirty="0">
                <a:latin typeface="Comic Sans MS" panose="030F0702030302020204" pitchFamily="66" charset="0"/>
              </a:rPr>
              <a:t>The children played with _______ of quails while their parents explored a _______ of art.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AU" sz="2000" dirty="0">
                <a:latin typeface="Comic Sans MS" panose="030F0702030302020204" pitchFamily="66" charset="0"/>
              </a:rPr>
              <a:t>A ______ of swans swam around a _______ of flowers drifting in the water.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AU" sz="2000" dirty="0">
                <a:latin typeface="Comic Sans MS" panose="030F0702030302020204" pitchFamily="66" charset="0"/>
              </a:rPr>
              <a:t>The _______ of players put a _______ of stamps in their suitcase.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AU" sz="2000" dirty="0">
                <a:latin typeface="Comic Sans MS" panose="030F0702030302020204" pitchFamily="66" charset="0"/>
              </a:rPr>
              <a:t>A _______ of chicks lived quietly in the _______ of mountains.</a:t>
            </a:r>
          </a:p>
          <a:p>
            <a:endParaRPr lang="en-AU" sz="2000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86532D-77D8-4A40-B33D-DC7DEF8D9EC5}"/>
              </a:ext>
            </a:extLst>
          </p:cNvPr>
          <p:cNvSpPr/>
          <p:nvPr/>
        </p:nvSpPr>
        <p:spPr>
          <a:xfrm>
            <a:off x="70274" y="85777"/>
            <a:ext cx="879637" cy="3728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You Do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46C4EC-94AC-4892-8E63-E66EEACF5F9B}"/>
              </a:ext>
            </a:extLst>
          </p:cNvPr>
          <p:cNvSpPr/>
          <p:nvPr/>
        </p:nvSpPr>
        <p:spPr>
          <a:xfrm>
            <a:off x="8507392" y="118303"/>
            <a:ext cx="1271837" cy="3728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Wednesday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10" name="Picture 9" descr="A group of pink and white striped fish&#10;&#10;Description automatically generated">
            <a:extLst>
              <a:ext uri="{FF2B5EF4-FFF2-40B4-BE49-F238E27FC236}">
                <a16:creationId xmlns:a16="http://schemas.microsoft.com/office/drawing/2014/main" id="{C331254D-50D8-417D-BA35-7321FF9EC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220141"/>
            <a:ext cx="1430857" cy="1011616"/>
          </a:xfrm>
          <a:prstGeom prst="rect">
            <a:avLst/>
          </a:prstGeom>
        </p:spPr>
      </p:pic>
      <p:pic>
        <p:nvPicPr>
          <p:cNvPr id="12" name="Picture 11" descr="A group of owls on a tree branch&#10;&#10;Description automatically generated">
            <a:extLst>
              <a:ext uri="{FF2B5EF4-FFF2-40B4-BE49-F238E27FC236}">
                <a16:creationId xmlns:a16="http://schemas.microsoft.com/office/drawing/2014/main" id="{D9A68FAE-C459-412E-8572-32DACD055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36" y="458639"/>
            <a:ext cx="1450261" cy="1025334"/>
          </a:xfrm>
          <a:prstGeom prst="rect">
            <a:avLst/>
          </a:prstGeom>
        </p:spPr>
      </p:pic>
      <p:pic>
        <p:nvPicPr>
          <p:cNvPr id="13" name="Picture 12" descr="A bouquet of pink flowers&#10;&#10;Description automatically generated">
            <a:extLst>
              <a:ext uri="{FF2B5EF4-FFF2-40B4-BE49-F238E27FC236}">
                <a16:creationId xmlns:a16="http://schemas.microsoft.com/office/drawing/2014/main" id="{D864054C-AA06-40CC-90E5-1AF52AB9F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29" y="328798"/>
            <a:ext cx="1605347" cy="113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74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500B9-09A4-893C-E65D-E0F2DB38EE25}"/>
              </a:ext>
            </a:extLst>
          </p:cNvPr>
          <p:cNvSpPr txBox="1"/>
          <p:nvPr/>
        </p:nvSpPr>
        <p:spPr>
          <a:xfrm>
            <a:off x="567795" y="307851"/>
            <a:ext cx="8754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latin typeface="+mj-lt"/>
              </a:rPr>
              <a:t>Collective Nouns Poster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D4FDC-A709-9FCA-56A2-E34BD625EAFE}"/>
              </a:ext>
            </a:extLst>
          </p:cNvPr>
          <p:cNvSpPr txBox="1"/>
          <p:nvPr/>
        </p:nvSpPr>
        <p:spPr>
          <a:xfrm>
            <a:off x="527909" y="1073136"/>
            <a:ext cx="8904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Create a collective nouns poster. See if you can have at least 6 collective nouns with pictures on your poster.</a:t>
            </a:r>
            <a:endParaRPr lang="en-AU" dirty="0"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BC8DCB-C9A3-46D2-AB44-1CF4214EFD8C}"/>
              </a:ext>
            </a:extLst>
          </p:cNvPr>
          <p:cNvSpPr txBox="1"/>
          <p:nvPr/>
        </p:nvSpPr>
        <p:spPr>
          <a:xfrm>
            <a:off x="735715" y="5417678"/>
            <a:ext cx="2421120" cy="365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 parliament of owls</a:t>
            </a:r>
            <a:endParaRPr lang="en-AU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88E6C2-E78C-4923-A076-AE256587FB60}"/>
              </a:ext>
            </a:extLst>
          </p:cNvPr>
          <p:cNvSpPr txBox="1"/>
          <p:nvPr/>
        </p:nvSpPr>
        <p:spPr>
          <a:xfrm>
            <a:off x="3821012" y="4148363"/>
            <a:ext cx="2421120" cy="365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 school of fish</a:t>
            </a:r>
            <a:endParaRPr lang="en-AU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F83C99-89AA-4BD8-8433-94680CBA01B0}"/>
              </a:ext>
            </a:extLst>
          </p:cNvPr>
          <p:cNvSpPr txBox="1"/>
          <p:nvPr/>
        </p:nvSpPr>
        <p:spPr>
          <a:xfrm>
            <a:off x="7070306" y="5972509"/>
            <a:ext cx="2421120" cy="365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 team of players</a:t>
            </a:r>
            <a:endParaRPr lang="en-AU" dirty="0"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B764B2-A2AC-423A-81B3-D0B16BE7F6C1}"/>
              </a:ext>
            </a:extLst>
          </p:cNvPr>
          <p:cNvSpPr txBox="1"/>
          <p:nvPr/>
        </p:nvSpPr>
        <p:spPr>
          <a:xfrm>
            <a:off x="3777163" y="5931744"/>
            <a:ext cx="257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 bouquet of flowers</a:t>
            </a:r>
            <a:endParaRPr lang="en-AU" dirty="0"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E6CEC0-32FA-4B60-A344-48E9CFA51BAE}"/>
              </a:ext>
            </a:extLst>
          </p:cNvPr>
          <p:cNvSpPr txBox="1"/>
          <p:nvPr/>
        </p:nvSpPr>
        <p:spPr>
          <a:xfrm>
            <a:off x="844352" y="3011460"/>
            <a:ext cx="2421120" cy="365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 pride of lions</a:t>
            </a:r>
            <a:endParaRPr lang="en-AU" dirty="0"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8715C8-6ECF-42E6-AA9C-783A692B573D}"/>
              </a:ext>
            </a:extLst>
          </p:cNvPr>
          <p:cNvSpPr txBox="1"/>
          <p:nvPr/>
        </p:nvSpPr>
        <p:spPr>
          <a:xfrm>
            <a:off x="6857276" y="3607750"/>
            <a:ext cx="257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 fleet of cars</a:t>
            </a:r>
            <a:endParaRPr lang="en-AU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group of cars on a black background&#10;&#10;Description automatically generated">
            <a:extLst>
              <a:ext uri="{FF2B5EF4-FFF2-40B4-BE49-F238E27FC236}">
                <a16:creationId xmlns:a16="http://schemas.microsoft.com/office/drawing/2014/main" id="{6765E0AF-D56A-4357-A732-424F4B8DB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721" y="1774409"/>
            <a:ext cx="2896819" cy="2048051"/>
          </a:xfrm>
          <a:prstGeom prst="rect">
            <a:avLst/>
          </a:prstGeom>
        </p:spPr>
      </p:pic>
      <p:pic>
        <p:nvPicPr>
          <p:cNvPr id="7" name="Picture 6" descr="A group of lions sitting together&#10;&#10;Description automatically generated">
            <a:extLst>
              <a:ext uri="{FF2B5EF4-FFF2-40B4-BE49-F238E27FC236}">
                <a16:creationId xmlns:a16="http://schemas.microsoft.com/office/drawing/2014/main" id="{5BEC0FEB-69DD-420D-9E89-E9A360F1C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1" y="1524225"/>
            <a:ext cx="2529928" cy="1788659"/>
          </a:xfrm>
          <a:prstGeom prst="rect">
            <a:avLst/>
          </a:prstGeom>
        </p:spPr>
      </p:pic>
      <p:pic>
        <p:nvPicPr>
          <p:cNvPr id="9" name="Picture 8" descr="A group of pink and white striped fish&#10;&#10;Description automatically generated">
            <a:extLst>
              <a:ext uri="{FF2B5EF4-FFF2-40B4-BE49-F238E27FC236}">
                <a16:creationId xmlns:a16="http://schemas.microsoft.com/office/drawing/2014/main" id="{74E222AD-C3FB-48F6-9176-174A3A1151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096" y="2548486"/>
            <a:ext cx="2579307" cy="1823570"/>
          </a:xfrm>
          <a:prstGeom prst="rect">
            <a:avLst/>
          </a:prstGeom>
        </p:spPr>
      </p:pic>
      <p:pic>
        <p:nvPicPr>
          <p:cNvPr id="11" name="Picture 10" descr="A group of owls on a tree branch&#10;&#10;Description automatically generated">
            <a:extLst>
              <a:ext uri="{FF2B5EF4-FFF2-40B4-BE49-F238E27FC236}">
                <a16:creationId xmlns:a16="http://schemas.microsoft.com/office/drawing/2014/main" id="{8B6E5EB0-7C52-41A1-8698-F3DA0372F2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7" y="3377324"/>
            <a:ext cx="2918063" cy="2063070"/>
          </a:xfrm>
          <a:prstGeom prst="rect">
            <a:avLst/>
          </a:prstGeom>
        </p:spPr>
      </p:pic>
      <p:pic>
        <p:nvPicPr>
          <p:cNvPr id="26" name="Picture 25" descr="A bouquet of pink flowers&#10;&#10;Description automatically generated">
            <a:extLst>
              <a:ext uri="{FF2B5EF4-FFF2-40B4-BE49-F238E27FC236}">
                <a16:creationId xmlns:a16="http://schemas.microsoft.com/office/drawing/2014/main" id="{E79E5E46-ABB8-4CF4-8B6D-D44ED930F3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802" y="4443099"/>
            <a:ext cx="2185601" cy="1545220"/>
          </a:xfrm>
          <a:prstGeom prst="rect">
            <a:avLst/>
          </a:prstGeom>
        </p:spPr>
      </p:pic>
      <p:pic>
        <p:nvPicPr>
          <p:cNvPr id="28" name="Picture 27" descr="A group of football players&#10;&#10;Description automatically generated">
            <a:extLst>
              <a:ext uri="{FF2B5EF4-FFF2-40B4-BE49-F238E27FC236}">
                <a16:creationId xmlns:a16="http://schemas.microsoft.com/office/drawing/2014/main" id="{D8193D10-C4D4-4E04-BC55-C6684F932F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70" y="4117196"/>
            <a:ext cx="2421120" cy="171173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9134D5E-6CEF-4AAE-9E55-6DBA676C7DA5}"/>
              </a:ext>
            </a:extLst>
          </p:cNvPr>
          <p:cNvSpPr/>
          <p:nvPr/>
        </p:nvSpPr>
        <p:spPr>
          <a:xfrm>
            <a:off x="582951" y="1719468"/>
            <a:ext cx="8739737" cy="461890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7EAB36-A82D-4A17-9AFD-E5C14DB8763B}"/>
              </a:ext>
            </a:extLst>
          </p:cNvPr>
          <p:cNvSpPr/>
          <p:nvPr/>
        </p:nvSpPr>
        <p:spPr>
          <a:xfrm>
            <a:off x="2997843" y="1898248"/>
            <a:ext cx="3530279" cy="55838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40372365">
                  <a:custGeom>
                    <a:avLst/>
                    <a:gdLst>
                      <a:gd name="connsiteX0" fmla="*/ 0 w 3530279"/>
                      <a:gd name="connsiteY0" fmla="*/ 0 h 558380"/>
                      <a:gd name="connsiteX1" fmla="*/ 658985 w 3530279"/>
                      <a:gd name="connsiteY1" fmla="*/ 0 h 558380"/>
                      <a:gd name="connsiteX2" fmla="*/ 1212062 w 3530279"/>
                      <a:gd name="connsiteY2" fmla="*/ 0 h 558380"/>
                      <a:gd name="connsiteX3" fmla="*/ 1694534 w 3530279"/>
                      <a:gd name="connsiteY3" fmla="*/ 0 h 558380"/>
                      <a:gd name="connsiteX4" fmla="*/ 2282914 w 3530279"/>
                      <a:gd name="connsiteY4" fmla="*/ 0 h 558380"/>
                      <a:gd name="connsiteX5" fmla="*/ 2871294 w 3530279"/>
                      <a:gd name="connsiteY5" fmla="*/ 0 h 558380"/>
                      <a:gd name="connsiteX6" fmla="*/ 3530279 w 3530279"/>
                      <a:gd name="connsiteY6" fmla="*/ 0 h 558380"/>
                      <a:gd name="connsiteX7" fmla="*/ 3530279 w 3530279"/>
                      <a:gd name="connsiteY7" fmla="*/ 558380 h 558380"/>
                      <a:gd name="connsiteX8" fmla="*/ 2906596 w 3530279"/>
                      <a:gd name="connsiteY8" fmla="*/ 558380 h 558380"/>
                      <a:gd name="connsiteX9" fmla="*/ 2282914 w 3530279"/>
                      <a:gd name="connsiteY9" fmla="*/ 558380 h 558380"/>
                      <a:gd name="connsiteX10" fmla="*/ 1623928 w 3530279"/>
                      <a:gd name="connsiteY10" fmla="*/ 558380 h 558380"/>
                      <a:gd name="connsiteX11" fmla="*/ 964943 w 3530279"/>
                      <a:gd name="connsiteY11" fmla="*/ 558380 h 558380"/>
                      <a:gd name="connsiteX12" fmla="*/ 0 w 3530279"/>
                      <a:gd name="connsiteY12" fmla="*/ 558380 h 558380"/>
                      <a:gd name="connsiteX13" fmla="*/ 0 w 3530279"/>
                      <a:gd name="connsiteY13" fmla="*/ 0 h 558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530279" h="558380" fill="none" extrusionOk="0">
                        <a:moveTo>
                          <a:pt x="0" y="0"/>
                        </a:moveTo>
                        <a:cubicBezTo>
                          <a:pt x="136118" y="-19356"/>
                          <a:pt x="348676" y="55130"/>
                          <a:pt x="658985" y="0"/>
                        </a:cubicBezTo>
                        <a:cubicBezTo>
                          <a:pt x="969294" y="-55130"/>
                          <a:pt x="1020794" y="25899"/>
                          <a:pt x="1212062" y="0"/>
                        </a:cubicBezTo>
                        <a:cubicBezTo>
                          <a:pt x="1403330" y="-25899"/>
                          <a:pt x="1502936" y="22652"/>
                          <a:pt x="1694534" y="0"/>
                        </a:cubicBezTo>
                        <a:cubicBezTo>
                          <a:pt x="1886132" y="-22652"/>
                          <a:pt x="2126603" y="3309"/>
                          <a:pt x="2282914" y="0"/>
                        </a:cubicBezTo>
                        <a:cubicBezTo>
                          <a:pt x="2439225" y="-3309"/>
                          <a:pt x="2579307" y="19443"/>
                          <a:pt x="2871294" y="0"/>
                        </a:cubicBezTo>
                        <a:cubicBezTo>
                          <a:pt x="3163281" y="-19443"/>
                          <a:pt x="3344672" y="62054"/>
                          <a:pt x="3530279" y="0"/>
                        </a:cubicBezTo>
                        <a:cubicBezTo>
                          <a:pt x="3574915" y="245308"/>
                          <a:pt x="3521468" y="288030"/>
                          <a:pt x="3530279" y="558380"/>
                        </a:cubicBezTo>
                        <a:cubicBezTo>
                          <a:pt x="3226830" y="618390"/>
                          <a:pt x="3172992" y="545701"/>
                          <a:pt x="2906596" y="558380"/>
                        </a:cubicBezTo>
                        <a:cubicBezTo>
                          <a:pt x="2640200" y="571059"/>
                          <a:pt x="2537175" y="555362"/>
                          <a:pt x="2282914" y="558380"/>
                        </a:cubicBezTo>
                        <a:cubicBezTo>
                          <a:pt x="2028653" y="561398"/>
                          <a:pt x="1813078" y="539445"/>
                          <a:pt x="1623928" y="558380"/>
                        </a:cubicBezTo>
                        <a:cubicBezTo>
                          <a:pt x="1434778" y="577315"/>
                          <a:pt x="1103458" y="555117"/>
                          <a:pt x="964943" y="558380"/>
                        </a:cubicBezTo>
                        <a:cubicBezTo>
                          <a:pt x="826429" y="561643"/>
                          <a:pt x="229272" y="556132"/>
                          <a:pt x="0" y="558380"/>
                        </a:cubicBezTo>
                        <a:cubicBezTo>
                          <a:pt x="-34974" y="421213"/>
                          <a:pt x="58591" y="248604"/>
                          <a:pt x="0" y="0"/>
                        </a:cubicBezTo>
                        <a:close/>
                      </a:path>
                      <a:path w="3530279" h="558380" stroke="0" extrusionOk="0">
                        <a:moveTo>
                          <a:pt x="0" y="0"/>
                        </a:moveTo>
                        <a:cubicBezTo>
                          <a:pt x="133539" y="-19699"/>
                          <a:pt x="279363" y="52312"/>
                          <a:pt x="482471" y="0"/>
                        </a:cubicBezTo>
                        <a:cubicBezTo>
                          <a:pt x="685579" y="-52312"/>
                          <a:pt x="809883" y="3762"/>
                          <a:pt x="1035549" y="0"/>
                        </a:cubicBezTo>
                        <a:cubicBezTo>
                          <a:pt x="1261215" y="-3762"/>
                          <a:pt x="1388381" y="12182"/>
                          <a:pt x="1694534" y="0"/>
                        </a:cubicBezTo>
                        <a:cubicBezTo>
                          <a:pt x="2000687" y="-12182"/>
                          <a:pt x="2054354" y="49837"/>
                          <a:pt x="2177005" y="0"/>
                        </a:cubicBezTo>
                        <a:cubicBezTo>
                          <a:pt x="2299656" y="-49837"/>
                          <a:pt x="2528272" y="5801"/>
                          <a:pt x="2800688" y="0"/>
                        </a:cubicBezTo>
                        <a:cubicBezTo>
                          <a:pt x="3073104" y="-5801"/>
                          <a:pt x="3365286" y="27822"/>
                          <a:pt x="3530279" y="0"/>
                        </a:cubicBezTo>
                        <a:cubicBezTo>
                          <a:pt x="3557346" y="175574"/>
                          <a:pt x="3515765" y="280276"/>
                          <a:pt x="3530279" y="558380"/>
                        </a:cubicBezTo>
                        <a:cubicBezTo>
                          <a:pt x="3307094" y="564750"/>
                          <a:pt x="3112276" y="516890"/>
                          <a:pt x="2941899" y="558380"/>
                        </a:cubicBezTo>
                        <a:cubicBezTo>
                          <a:pt x="2771522" y="599870"/>
                          <a:pt x="2598908" y="537811"/>
                          <a:pt x="2353519" y="558380"/>
                        </a:cubicBezTo>
                        <a:cubicBezTo>
                          <a:pt x="2108130" y="578949"/>
                          <a:pt x="2044519" y="506362"/>
                          <a:pt x="1765140" y="558380"/>
                        </a:cubicBezTo>
                        <a:cubicBezTo>
                          <a:pt x="1485761" y="610398"/>
                          <a:pt x="1256378" y="548233"/>
                          <a:pt x="1106154" y="558380"/>
                        </a:cubicBezTo>
                        <a:cubicBezTo>
                          <a:pt x="955930" y="568527"/>
                          <a:pt x="721754" y="541386"/>
                          <a:pt x="553077" y="558380"/>
                        </a:cubicBezTo>
                        <a:cubicBezTo>
                          <a:pt x="384400" y="575374"/>
                          <a:pt x="144079" y="537356"/>
                          <a:pt x="0" y="558380"/>
                        </a:cubicBezTo>
                        <a:cubicBezTo>
                          <a:pt x="-9236" y="442234"/>
                          <a:pt x="3965" y="2268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Collective Nouns</a:t>
            </a:r>
            <a:endParaRPr lang="en-A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9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500B9-09A4-893C-E65D-E0F2DB38EE25}"/>
              </a:ext>
            </a:extLst>
          </p:cNvPr>
          <p:cNvSpPr txBox="1"/>
          <p:nvPr/>
        </p:nvSpPr>
        <p:spPr>
          <a:xfrm>
            <a:off x="575554" y="458639"/>
            <a:ext cx="8754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latin typeface="Comic Sans MS" panose="030F0702030302020204" pitchFamily="66" charset="0"/>
              </a:rPr>
              <a:t>Lesson Objectives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D4FDC-A709-9FCA-56A2-E34BD625EAFE}"/>
              </a:ext>
            </a:extLst>
          </p:cNvPr>
          <p:cNvSpPr txBox="1"/>
          <p:nvPr/>
        </p:nvSpPr>
        <p:spPr>
          <a:xfrm>
            <a:off x="666110" y="1758388"/>
            <a:ext cx="8754893" cy="282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Comic Sans MS" panose="030F0702030302020204" pitchFamily="66" charset="0"/>
              </a:rPr>
              <a:t>By the end of these lessons, I will be able to:</a:t>
            </a:r>
          </a:p>
          <a:p>
            <a:endParaRPr lang="en-AU" sz="2800" b="1" dirty="0">
              <a:latin typeface="Comic Sans MS" panose="030F0702030302020204" pitchFamily="66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AU" sz="2800" b="1" dirty="0">
                <a:latin typeface="Comic Sans MS" panose="030F0702030302020204" pitchFamily="66" charset="0"/>
              </a:rPr>
              <a:t>Define collective nouns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AU" sz="2800" b="1" dirty="0">
                <a:latin typeface="Comic Sans MS" panose="030F0702030302020204" pitchFamily="66" charset="0"/>
              </a:rPr>
              <a:t>Identify collective nouns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AU" sz="2800" b="1" dirty="0">
                <a:latin typeface="Comic Sans MS" panose="030F0702030302020204" pitchFamily="66" charset="0"/>
              </a:rPr>
              <a:t>Use collective nouns in sentences</a:t>
            </a:r>
          </a:p>
        </p:txBody>
      </p:sp>
      <p:pic>
        <p:nvPicPr>
          <p:cNvPr id="7" name="Picture 6" descr="A group of cars on a black background&#10;&#10;Description automatically generated">
            <a:extLst>
              <a:ext uri="{FF2B5EF4-FFF2-40B4-BE49-F238E27FC236}">
                <a16:creationId xmlns:a16="http://schemas.microsoft.com/office/drawing/2014/main" id="{25FEEDC1-F285-4A4B-BE1A-A0D09BD6B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535" y="4933761"/>
            <a:ext cx="1794041" cy="1268387"/>
          </a:xfrm>
          <a:prstGeom prst="rect">
            <a:avLst/>
          </a:prstGeom>
        </p:spPr>
      </p:pic>
      <p:pic>
        <p:nvPicPr>
          <p:cNvPr id="8" name="Picture 7" descr="A group of lions sitting together&#10;&#10;Description automatically generated">
            <a:extLst>
              <a:ext uri="{FF2B5EF4-FFF2-40B4-BE49-F238E27FC236}">
                <a16:creationId xmlns:a16="http://schemas.microsoft.com/office/drawing/2014/main" id="{4DDA5179-B418-4D90-BA8E-EDB7129E4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148" y="2259893"/>
            <a:ext cx="2551855" cy="1804161"/>
          </a:xfrm>
          <a:prstGeom prst="rect">
            <a:avLst/>
          </a:prstGeom>
        </p:spPr>
      </p:pic>
      <p:pic>
        <p:nvPicPr>
          <p:cNvPr id="9" name="Picture 8" descr="A group of pink and white striped fish&#10;&#10;Description automatically generated">
            <a:extLst>
              <a:ext uri="{FF2B5EF4-FFF2-40B4-BE49-F238E27FC236}">
                <a16:creationId xmlns:a16="http://schemas.microsoft.com/office/drawing/2014/main" id="{00B21A6B-B7B0-4BCE-9151-B9C38249B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9" y="5478733"/>
            <a:ext cx="1950869" cy="1379265"/>
          </a:xfrm>
          <a:prstGeom prst="rect">
            <a:avLst/>
          </a:prstGeom>
        </p:spPr>
      </p:pic>
      <p:pic>
        <p:nvPicPr>
          <p:cNvPr id="14" name="Picture 13" descr="A bouquet of pink flowers&#10;&#10;Description automatically generated">
            <a:extLst>
              <a:ext uri="{FF2B5EF4-FFF2-40B4-BE49-F238E27FC236}">
                <a16:creationId xmlns:a16="http://schemas.microsoft.com/office/drawing/2014/main" id="{3A27AF0A-C5E7-4B41-8137-B6D8C485C8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6" y="186911"/>
            <a:ext cx="1903077" cy="1345475"/>
          </a:xfrm>
          <a:prstGeom prst="rect">
            <a:avLst/>
          </a:prstGeom>
        </p:spPr>
      </p:pic>
      <p:pic>
        <p:nvPicPr>
          <p:cNvPr id="15" name="Picture 14" descr="A group of football players&#10;&#10;Description automatically generated">
            <a:extLst>
              <a:ext uri="{FF2B5EF4-FFF2-40B4-BE49-F238E27FC236}">
                <a16:creationId xmlns:a16="http://schemas.microsoft.com/office/drawing/2014/main" id="{614B8A5E-6C05-4763-94F1-6AFFC08624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36" y="5016163"/>
            <a:ext cx="2298475" cy="162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01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500B9-09A4-893C-E65D-E0F2DB38EE25}"/>
              </a:ext>
            </a:extLst>
          </p:cNvPr>
          <p:cNvSpPr txBox="1"/>
          <p:nvPr/>
        </p:nvSpPr>
        <p:spPr>
          <a:xfrm>
            <a:off x="575554" y="458639"/>
            <a:ext cx="8754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latin typeface="Comic Sans MS" panose="030F0702030302020204" pitchFamily="66" charset="0"/>
              </a:rPr>
              <a:t>What are Collective Nouns?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D4FDC-A709-9FCA-56A2-E34BD625EAFE}"/>
              </a:ext>
            </a:extLst>
          </p:cNvPr>
          <p:cNvSpPr txBox="1"/>
          <p:nvPr/>
        </p:nvSpPr>
        <p:spPr>
          <a:xfrm>
            <a:off x="575553" y="1381969"/>
            <a:ext cx="8950186" cy="4657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Comic Sans MS" panose="030F0702030302020204" pitchFamily="66" charset="0"/>
              </a:rPr>
              <a:t>Collective nouns are words used to describe a group of individuals or things. They are singular in form but refer to a collection of items or people. Here are some examples:</a:t>
            </a:r>
          </a:p>
          <a:p>
            <a:pPr>
              <a:lnSpc>
                <a:spcPct val="150000"/>
              </a:lnSpc>
            </a:pPr>
            <a:endParaRPr lang="en-AU" sz="20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Animals: A pride of lions, a flock of birds, a school of fish.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People: A team of players, a crew of sailors, a crowd of spectators.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Objects: A bunch of grapes, a fleet of ships, a pack of cards.</a:t>
            </a:r>
          </a:p>
          <a:p>
            <a:pPr>
              <a:lnSpc>
                <a:spcPct val="150000"/>
              </a:lnSpc>
            </a:pPr>
            <a:endParaRPr lang="en-AU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AU" sz="2000" dirty="0">
                <a:latin typeface="Comic Sans MS" panose="030F0702030302020204" pitchFamily="66" charset="0"/>
              </a:rPr>
              <a:t>Many animals, objects or people have more than one collective noun. For example: A group of people or a crowd of people.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F5FE47-AD98-4406-8623-E57D11C266E3}"/>
              </a:ext>
            </a:extLst>
          </p:cNvPr>
          <p:cNvSpPr/>
          <p:nvPr/>
        </p:nvSpPr>
        <p:spPr>
          <a:xfrm>
            <a:off x="70275" y="85777"/>
            <a:ext cx="630314" cy="3728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Do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8" name="Picture 7" descr="A group of cars on a black background&#10;&#10;Description automatically generated">
            <a:extLst>
              <a:ext uri="{FF2B5EF4-FFF2-40B4-BE49-F238E27FC236}">
                <a16:creationId xmlns:a16="http://schemas.microsoft.com/office/drawing/2014/main" id="{6E3BD299-B7C5-4EC6-AFF8-283EE3AEC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808" y="5497107"/>
            <a:ext cx="1794041" cy="1268387"/>
          </a:xfrm>
          <a:prstGeom prst="rect">
            <a:avLst/>
          </a:prstGeom>
        </p:spPr>
      </p:pic>
      <p:pic>
        <p:nvPicPr>
          <p:cNvPr id="12" name="Picture 11" descr="A group of owls on a tree branch&#10;&#10;Description automatically generated">
            <a:extLst>
              <a:ext uri="{FF2B5EF4-FFF2-40B4-BE49-F238E27FC236}">
                <a16:creationId xmlns:a16="http://schemas.microsoft.com/office/drawing/2014/main" id="{607929B1-064C-4BD3-A4D3-2B0A7E4E5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3" y="2155773"/>
            <a:ext cx="2168767" cy="153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0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500B9-09A4-893C-E65D-E0F2DB38EE25}"/>
              </a:ext>
            </a:extLst>
          </p:cNvPr>
          <p:cNvSpPr txBox="1"/>
          <p:nvPr/>
        </p:nvSpPr>
        <p:spPr>
          <a:xfrm>
            <a:off x="287777" y="520195"/>
            <a:ext cx="9330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latin typeface="Comic Sans MS" panose="030F0702030302020204" pitchFamily="66" charset="0"/>
              </a:rPr>
              <a:t>Collective Nouns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D4FDC-A709-9FCA-56A2-E34BD625EAFE}"/>
              </a:ext>
            </a:extLst>
          </p:cNvPr>
          <p:cNvSpPr txBox="1"/>
          <p:nvPr/>
        </p:nvSpPr>
        <p:spPr>
          <a:xfrm>
            <a:off x="446652" y="1224039"/>
            <a:ext cx="9012696" cy="1233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AU" sz="2000" dirty="0">
                <a:latin typeface="Comic Sans MS" panose="030F0702030302020204" pitchFamily="66" charset="0"/>
              </a:rPr>
              <a:t>How many of these do you already know? See how many you can memorise in 2 minutes!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86532D-77D8-4A40-B33D-DC7DEF8D9EC5}"/>
              </a:ext>
            </a:extLst>
          </p:cNvPr>
          <p:cNvSpPr/>
          <p:nvPr/>
        </p:nvSpPr>
        <p:spPr>
          <a:xfrm>
            <a:off x="70274" y="85777"/>
            <a:ext cx="817493" cy="3728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We Do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BFFA6-5E27-430E-9378-B9A395B6A8D8}"/>
              </a:ext>
            </a:extLst>
          </p:cNvPr>
          <p:cNvSpPr/>
          <p:nvPr/>
        </p:nvSpPr>
        <p:spPr>
          <a:xfrm>
            <a:off x="8698395" y="118303"/>
            <a:ext cx="1080834" cy="3728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Monday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9ABAD4-0947-4EF4-A2DD-3529A2D8E6FB}"/>
              </a:ext>
            </a:extLst>
          </p:cNvPr>
          <p:cNvSpPr/>
          <p:nvPr/>
        </p:nvSpPr>
        <p:spPr>
          <a:xfrm>
            <a:off x="6542545" y="4714446"/>
            <a:ext cx="2772583" cy="378305"/>
          </a:xfrm>
          <a:prstGeom prst="rect">
            <a:avLst/>
          </a:prstGeom>
          <a:solidFill>
            <a:srgbClr val="BB13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troop of monkeys</a:t>
            </a:r>
            <a:endParaRPr lang="en-AU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C422ED-4586-496F-8861-B178ACF3C3D8}"/>
              </a:ext>
            </a:extLst>
          </p:cNvPr>
          <p:cNvSpPr/>
          <p:nvPr/>
        </p:nvSpPr>
        <p:spPr>
          <a:xfrm>
            <a:off x="6686765" y="3680081"/>
            <a:ext cx="2772583" cy="3783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pack of wolves</a:t>
            </a:r>
            <a:endParaRPr lang="en-AU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F3B92C-B05C-4561-9282-C473E2C76C65}"/>
              </a:ext>
            </a:extLst>
          </p:cNvPr>
          <p:cNvSpPr/>
          <p:nvPr/>
        </p:nvSpPr>
        <p:spPr>
          <a:xfrm>
            <a:off x="5076816" y="4240678"/>
            <a:ext cx="2772583" cy="37830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murder of crows</a:t>
            </a:r>
            <a:endParaRPr lang="en-AU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F2AF93-27BE-49FF-8CD8-27B9D3BCDB27}"/>
              </a:ext>
            </a:extLst>
          </p:cNvPr>
          <p:cNvSpPr/>
          <p:nvPr/>
        </p:nvSpPr>
        <p:spPr>
          <a:xfrm>
            <a:off x="5221036" y="3132876"/>
            <a:ext cx="2772583" cy="378305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parliament of owls</a:t>
            </a:r>
            <a:endParaRPr lang="en-AU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340868-AF22-41C4-ADBC-DEE92844A814}"/>
              </a:ext>
            </a:extLst>
          </p:cNvPr>
          <p:cNvSpPr/>
          <p:nvPr/>
        </p:nvSpPr>
        <p:spPr>
          <a:xfrm>
            <a:off x="6045559" y="2082944"/>
            <a:ext cx="2772583" cy="37830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pod of dolphins</a:t>
            </a:r>
            <a:endParaRPr lang="en-AU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05FA35-CDB2-4BDD-AEE7-B7EB962401A5}"/>
              </a:ext>
            </a:extLst>
          </p:cNvPr>
          <p:cNvSpPr/>
          <p:nvPr/>
        </p:nvSpPr>
        <p:spPr>
          <a:xfrm>
            <a:off x="6847771" y="2656912"/>
            <a:ext cx="2772583" cy="37830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colony of ants</a:t>
            </a:r>
            <a:endParaRPr lang="en-AU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FA910B-A35C-459B-9E16-F9AEBA92FE41}"/>
              </a:ext>
            </a:extLst>
          </p:cNvPr>
          <p:cNvSpPr/>
          <p:nvPr/>
        </p:nvSpPr>
        <p:spPr>
          <a:xfrm>
            <a:off x="6686765" y="6019568"/>
            <a:ext cx="2772583" cy="378305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cluster of stars</a:t>
            </a:r>
            <a:endParaRPr lang="en-AU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919C98-5205-4421-8471-09E3CE9BF2BB}"/>
              </a:ext>
            </a:extLst>
          </p:cNvPr>
          <p:cNvSpPr/>
          <p:nvPr/>
        </p:nvSpPr>
        <p:spPr>
          <a:xfrm>
            <a:off x="5602164" y="5321696"/>
            <a:ext cx="2772583" cy="37830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pack of dogs</a:t>
            </a:r>
            <a:endParaRPr lang="en-AU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CAB02F-2152-4E5F-A347-35C2C0D68B49}"/>
              </a:ext>
            </a:extLst>
          </p:cNvPr>
          <p:cNvSpPr/>
          <p:nvPr/>
        </p:nvSpPr>
        <p:spPr>
          <a:xfrm>
            <a:off x="2379726" y="4748733"/>
            <a:ext cx="2772583" cy="37830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nest of snakes</a:t>
            </a:r>
            <a:endParaRPr lang="en-AU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2A9C30-0B55-4FEC-99AE-60831F58C53A}"/>
              </a:ext>
            </a:extLst>
          </p:cNvPr>
          <p:cNvSpPr/>
          <p:nvPr/>
        </p:nvSpPr>
        <p:spPr>
          <a:xfrm>
            <a:off x="2990613" y="3722883"/>
            <a:ext cx="2896071" cy="37830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crowd of spectators</a:t>
            </a:r>
            <a:endParaRPr lang="en-AU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68B2D99-947A-4591-974B-64154F19E805}"/>
              </a:ext>
            </a:extLst>
          </p:cNvPr>
          <p:cNvSpPr/>
          <p:nvPr/>
        </p:nvSpPr>
        <p:spPr>
          <a:xfrm>
            <a:off x="446652" y="4282222"/>
            <a:ext cx="2772583" cy="3783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swarm of bees</a:t>
            </a:r>
            <a:endParaRPr lang="en-AU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F3A723-3ACF-4283-9BE0-20464E651C46}"/>
              </a:ext>
            </a:extLst>
          </p:cNvPr>
          <p:cNvSpPr/>
          <p:nvPr/>
        </p:nvSpPr>
        <p:spPr>
          <a:xfrm>
            <a:off x="245823" y="3208513"/>
            <a:ext cx="2772583" cy="37830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school of fish</a:t>
            </a:r>
            <a:endParaRPr lang="en-AU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C9581D-D4EF-4CF7-944C-E680D4FC308F}"/>
              </a:ext>
            </a:extLst>
          </p:cNvPr>
          <p:cNvSpPr/>
          <p:nvPr/>
        </p:nvSpPr>
        <p:spPr>
          <a:xfrm>
            <a:off x="2544499" y="2017209"/>
            <a:ext cx="2772583" cy="378305"/>
          </a:xfrm>
          <a:prstGeom prst="rect">
            <a:avLst/>
          </a:prstGeom>
          <a:solidFill>
            <a:srgbClr val="BB13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herd of sheep</a:t>
            </a:r>
            <a:endParaRPr lang="en-AU" sz="2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085B31-611D-4F6F-A046-1480C8F15966}"/>
              </a:ext>
            </a:extLst>
          </p:cNvPr>
          <p:cNvSpPr/>
          <p:nvPr/>
        </p:nvSpPr>
        <p:spPr>
          <a:xfrm>
            <a:off x="2289578" y="2716572"/>
            <a:ext cx="2772583" cy="37830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pride of lions</a:t>
            </a:r>
            <a:endParaRPr lang="en-AU" sz="2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B3CC86-D7D9-4CAF-B8D7-EB42BE95B71D}"/>
              </a:ext>
            </a:extLst>
          </p:cNvPr>
          <p:cNvSpPr/>
          <p:nvPr/>
        </p:nvSpPr>
        <p:spPr>
          <a:xfrm>
            <a:off x="3114101" y="5860449"/>
            <a:ext cx="2772583" cy="3783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gaggle of geese </a:t>
            </a:r>
            <a:endParaRPr lang="en-AU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8DD0B9-96B9-4799-A399-998CAEEF44FD}"/>
              </a:ext>
            </a:extLst>
          </p:cNvPr>
          <p:cNvSpPr/>
          <p:nvPr/>
        </p:nvSpPr>
        <p:spPr>
          <a:xfrm>
            <a:off x="913997" y="5388252"/>
            <a:ext cx="2772583" cy="378305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flock of birds</a:t>
            </a:r>
            <a:endParaRPr lang="en-AU" sz="2400" dirty="0"/>
          </a:p>
        </p:txBody>
      </p:sp>
      <p:pic>
        <p:nvPicPr>
          <p:cNvPr id="33" name="Picture 32" descr="A group of pink and white striped fish&#10;&#10;Description automatically generated">
            <a:extLst>
              <a:ext uri="{FF2B5EF4-FFF2-40B4-BE49-F238E27FC236}">
                <a16:creationId xmlns:a16="http://schemas.microsoft.com/office/drawing/2014/main" id="{E4F2CD8B-4DB4-417F-BB33-0B7FD6D5B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9" y="5826023"/>
            <a:ext cx="1459653" cy="1031975"/>
          </a:xfrm>
          <a:prstGeom prst="rect">
            <a:avLst/>
          </a:prstGeom>
        </p:spPr>
      </p:pic>
      <p:pic>
        <p:nvPicPr>
          <p:cNvPr id="34" name="Picture 33" descr="A group of owls on a tree branch&#10;&#10;Description automatically generated">
            <a:extLst>
              <a:ext uri="{FF2B5EF4-FFF2-40B4-BE49-F238E27FC236}">
                <a16:creationId xmlns:a16="http://schemas.microsoft.com/office/drawing/2014/main" id="{2887F606-486D-4FBD-B57B-54BB6F579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953" y="329523"/>
            <a:ext cx="1650293" cy="1166757"/>
          </a:xfrm>
          <a:prstGeom prst="rect">
            <a:avLst/>
          </a:prstGeom>
        </p:spPr>
      </p:pic>
      <p:pic>
        <p:nvPicPr>
          <p:cNvPr id="35" name="Picture 34" descr="A bouquet of pink flowers&#10;&#10;Description automatically generated">
            <a:extLst>
              <a:ext uri="{FF2B5EF4-FFF2-40B4-BE49-F238E27FC236}">
                <a16:creationId xmlns:a16="http://schemas.microsoft.com/office/drawing/2014/main" id="{B1DC5AF1-7E71-40F4-BF1C-D436CFDE8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54" y="99905"/>
            <a:ext cx="1903077" cy="134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500B9-09A4-893C-E65D-E0F2DB38EE25}"/>
              </a:ext>
            </a:extLst>
          </p:cNvPr>
          <p:cNvSpPr txBox="1"/>
          <p:nvPr/>
        </p:nvSpPr>
        <p:spPr>
          <a:xfrm>
            <a:off x="287777" y="520195"/>
            <a:ext cx="9330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latin typeface="Comic Sans MS" panose="030F0702030302020204" pitchFamily="66" charset="0"/>
              </a:rPr>
              <a:t>Collective Nouns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D4FDC-A709-9FCA-56A2-E34BD625EAFE}"/>
              </a:ext>
            </a:extLst>
          </p:cNvPr>
          <p:cNvSpPr txBox="1"/>
          <p:nvPr/>
        </p:nvSpPr>
        <p:spPr>
          <a:xfrm>
            <a:off x="446652" y="1224039"/>
            <a:ext cx="9012696" cy="1233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AU" sz="2000" dirty="0">
                <a:latin typeface="Comic Sans MS" panose="030F0702030302020204" pitchFamily="66" charset="0"/>
              </a:rPr>
              <a:t>Work with a partner and try to work out the collective nouns for these animals.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86532D-77D8-4A40-B33D-DC7DEF8D9EC5}"/>
              </a:ext>
            </a:extLst>
          </p:cNvPr>
          <p:cNvSpPr/>
          <p:nvPr/>
        </p:nvSpPr>
        <p:spPr>
          <a:xfrm>
            <a:off x="70274" y="85777"/>
            <a:ext cx="817493" cy="3728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We Do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BFFA6-5E27-430E-9378-B9A395B6A8D8}"/>
              </a:ext>
            </a:extLst>
          </p:cNvPr>
          <p:cNvSpPr/>
          <p:nvPr/>
        </p:nvSpPr>
        <p:spPr>
          <a:xfrm>
            <a:off x="8698395" y="118303"/>
            <a:ext cx="1080834" cy="3728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Monday</a:t>
            </a:r>
            <a:endParaRPr lang="en-AU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758EEEB-136C-4755-8546-0485F3E3ABEA}"/>
              </a:ext>
            </a:extLst>
          </p:cNvPr>
          <p:cNvGraphicFramePr>
            <a:graphicFrameLocks noGrp="1"/>
          </p:cNvGraphicFramePr>
          <p:nvPr/>
        </p:nvGraphicFramePr>
        <p:xfrm>
          <a:off x="996576" y="2599265"/>
          <a:ext cx="4258330" cy="3460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039">
                  <a:extLst>
                    <a:ext uri="{9D8B030D-6E8A-4147-A177-3AD203B41FA5}">
                      <a16:colId xmlns:a16="http://schemas.microsoft.com/office/drawing/2014/main" val="854608059"/>
                    </a:ext>
                  </a:extLst>
                </a:gridCol>
                <a:gridCol w="3067291">
                  <a:extLst>
                    <a:ext uri="{9D8B030D-6E8A-4147-A177-3AD203B41FA5}">
                      <a16:colId xmlns:a16="http://schemas.microsoft.com/office/drawing/2014/main" val="2669730013"/>
                    </a:ext>
                  </a:extLst>
                </a:gridCol>
              </a:tblGrid>
              <a:tr h="43260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Crows</a:t>
                      </a:r>
                      <a:endParaRPr lang="en-A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528699"/>
                  </a:ext>
                </a:extLst>
              </a:tr>
              <a:tr h="43260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Dolphins</a:t>
                      </a:r>
                      <a:endParaRPr lang="en-A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805094"/>
                  </a:ext>
                </a:extLst>
              </a:tr>
              <a:tr h="43260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Geese</a:t>
                      </a:r>
                      <a:endParaRPr lang="en-A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452025"/>
                  </a:ext>
                </a:extLst>
              </a:tr>
              <a:tr h="43260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Elephants</a:t>
                      </a:r>
                      <a:endParaRPr lang="en-A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029031"/>
                  </a:ext>
                </a:extLst>
              </a:tr>
              <a:tr h="43260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Owls</a:t>
                      </a:r>
                      <a:endParaRPr lang="en-A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660790"/>
                  </a:ext>
                </a:extLst>
              </a:tr>
              <a:tr h="43260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Wolves</a:t>
                      </a:r>
                      <a:endParaRPr lang="en-A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902915"/>
                  </a:ext>
                </a:extLst>
              </a:tr>
              <a:tr h="43260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Lions</a:t>
                      </a:r>
                      <a:endParaRPr lang="en-A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62498"/>
                  </a:ext>
                </a:extLst>
              </a:tr>
              <a:tr h="43260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Monkeys</a:t>
                      </a:r>
                      <a:endParaRPr lang="en-A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2507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89ABAD4-0947-4EF4-A2DD-3529A2D8E6FB}"/>
              </a:ext>
            </a:extLst>
          </p:cNvPr>
          <p:cNvSpPr/>
          <p:nvPr/>
        </p:nvSpPr>
        <p:spPr>
          <a:xfrm>
            <a:off x="5957940" y="4770886"/>
            <a:ext cx="2252298" cy="328581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troop of</a:t>
            </a:r>
            <a:endParaRPr lang="en-AU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C422ED-4586-496F-8861-B178ACF3C3D8}"/>
              </a:ext>
            </a:extLst>
          </p:cNvPr>
          <p:cNvSpPr/>
          <p:nvPr/>
        </p:nvSpPr>
        <p:spPr>
          <a:xfrm>
            <a:off x="6446097" y="3617349"/>
            <a:ext cx="2252298" cy="328581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pack of</a:t>
            </a:r>
            <a:endParaRPr lang="en-AU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F3B92C-B05C-4561-9282-C473E2C76C65}"/>
              </a:ext>
            </a:extLst>
          </p:cNvPr>
          <p:cNvSpPr/>
          <p:nvPr/>
        </p:nvSpPr>
        <p:spPr>
          <a:xfrm>
            <a:off x="6236562" y="4199378"/>
            <a:ext cx="2252298" cy="328581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murder of</a:t>
            </a:r>
            <a:endParaRPr lang="en-AU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F2AF93-27BE-49FF-8CD8-27B9D3BCDB27}"/>
              </a:ext>
            </a:extLst>
          </p:cNvPr>
          <p:cNvSpPr/>
          <p:nvPr/>
        </p:nvSpPr>
        <p:spPr>
          <a:xfrm>
            <a:off x="6236562" y="3082855"/>
            <a:ext cx="2252298" cy="328581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parliament of</a:t>
            </a:r>
            <a:endParaRPr lang="en-AU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340868-AF22-41C4-ADBC-DEE92844A814}"/>
              </a:ext>
            </a:extLst>
          </p:cNvPr>
          <p:cNvSpPr/>
          <p:nvPr/>
        </p:nvSpPr>
        <p:spPr>
          <a:xfrm>
            <a:off x="6236562" y="2055036"/>
            <a:ext cx="2252298" cy="328581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herd of</a:t>
            </a:r>
            <a:endParaRPr lang="en-AU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05FA35-CDB2-4BDD-AEE7-B7EB962401A5}"/>
              </a:ext>
            </a:extLst>
          </p:cNvPr>
          <p:cNvSpPr/>
          <p:nvPr/>
        </p:nvSpPr>
        <p:spPr>
          <a:xfrm>
            <a:off x="5793167" y="2559953"/>
            <a:ext cx="2252298" cy="328581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pride of</a:t>
            </a:r>
            <a:endParaRPr lang="en-AU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FA910B-A35C-459B-9E16-F9AEBA92FE41}"/>
              </a:ext>
            </a:extLst>
          </p:cNvPr>
          <p:cNvSpPr/>
          <p:nvPr/>
        </p:nvSpPr>
        <p:spPr>
          <a:xfrm>
            <a:off x="5957940" y="5810679"/>
            <a:ext cx="2252298" cy="328581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gaggle of</a:t>
            </a:r>
            <a:endParaRPr lang="en-AU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919C98-5205-4421-8471-09E3CE9BF2BB}"/>
              </a:ext>
            </a:extLst>
          </p:cNvPr>
          <p:cNvSpPr/>
          <p:nvPr/>
        </p:nvSpPr>
        <p:spPr>
          <a:xfrm>
            <a:off x="6446097" y="5305380"/>
            <a:ext cx="2252298" cy="328581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pod of</a:t>
            </a:r>
            <a:endParaRPr lang="en-AU" sz="2400" dirty="0"/>
          </a:p>
        </p:txBody>
      </p:sp>
      <p:pic>
        <p:nvPicPr>
          <p:cNvPr id="16" name="Picture 15" descr="A group of cars on a black background&#10;&#10;Description automatically generated">
            <a:extLst>
              <a:ext uri="{FF2B5EF4-FFF2-40B4-BE49-F238E27FC236}">
                <a16:creationId xmlns:a16="http://schemas.microsoft.com/office/drawing/2014/main" id="{6D7FB332-36C8-4A55-B776-B32368A57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11" y="301499"/>
            <a:ext cx="1794041" cy="1268387"/>
          </a:xfrm>
          <a:prstGeom prst="rect">
            <a:avLst/>
          </a:prstGeom>
        </p:spPr>
      </p:pic>
      <p:pic>
        <p:nvPicPr>
          <p:cNvPr id="20" name="Picture 19" descr="A group of lions sitting together&#10;&#10;Description automatically generated">
            <a:extLst>
              <a:ext uri="{FF2B5EF4-FFF2-40B4-BE49-F238E27FC236}">
                <a16:creationId xmlns:a16="http://schemas.microsoft.com/office/drawing/2014/main" id="{06885B11-0C54-4CA5-A22A-2997F8163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11" y="-104218"/>
            <a:ext cx="2551855" cy="180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4 0.0132 L -0.38173 -0.229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9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 -0.00185 L -0.39839 -0.329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78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03 -4.81481E-6 L -0.35657 -0.343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38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-1.11111E-6 L -0.38958 0.267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87" y="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3.7037E-7 L -0.38077 0.185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38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1.11111E-6 L -0.40192 0.167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96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6 -2.22222E-6 L -0.33606 0.391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11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-4.44444E-6 L -0.35272 0.131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4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500B9-09A4-893C-E65D-E0F2DB38EE25}"/>
              </a:ext>
            </a:extLst>
          </p:cNvPr>
          <p:cNvSpPr txBox="1"/>
          <p:nvPr/>
        </p:nvSpPr>
        <p:spPr>
          <a:xfrm>
            <a:off x="287777" y="520195"/>
            <a:ext cx="9330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latin typeface="Comic Sans MS" panose="030F0702030302020204" pitchFamily="66" charset="0"/>
              </a:rPr>
              <a:t>Collective Nouns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D4FDC-A709-9FCA-56A2-E34BD625EAFE}"/>
              </a:ext>
            </a:extLst>
          </p:cNvPr>
          <p:cNvSpPr txBox="1"/>
          <p:nvPr/>
        </p:nvSpPr>
        <p:spPr>
          <a:xfrm>
            <a:off x="510092" y="1351192"/>
            <a:ext cx="9012696" cy="4733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AU" sz="2200" dirty="0">
                <a:latin typeface="Comic Sans MS" panose="030F0702030302020204" pitchFamily="66" charset="0"/>
              </a:rPr>
              <a:t>Write these sentences in your book with the correct collective noun.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AU" sz="2200" dirty="0">
                <a:latin typeface="Comic Sans MS" panose="030F0702030302020204" pitchFamily="66" charset="0"/>
              </a:rPr>
              <a:t>The _______ of birds flew gracefully across the sunset sky.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AU" sz="2200" dirty="0">
                <a:latin typeface="Comic Sans MS" panose="030F0702030302020204" pitchFamily="66" charset="0"/>
              </a:rPr>
              <a:t>A _______ of bees buzzed around the blooming flowers.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AU" sz="2200" dirty="0">
                <a:latin typeface="Comic Sans MS" panose="030F0702030302020204" pitchFamily="66" charset="0"/>
              </a:rPr>
              <a:t>The _______ of elephants moved slowly through the savanna.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AU" sz="2200" dirty="0">
                <a:latin typeface="Comic Sans MS" panose="030F0702030302020204" pitchFamily="66" charset="0"/>
              </a:rPr>
              <a:t>A ______ of fish darted quickly through the clear waters.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AU" sz="2200" dirty="0">
                <a:latin typeface="Comic Sans MS" panose="030F0702030302020204" pitchFamily="66" charset="0"/>
              </a:rPr>
              <a:t>The _______ of wolves howled under the full moon.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86532D-77D8-4A40-B33D-DC7DEF8D9EC5}"/>
              </a:ext>
            </a:extLst>
          </p:cNvPr>
          <p:cNvSpPr/>
          <p:nvPr/>
        </p:nvSpPr>
        <p:spPr>
          <a:xfrm>
            <a:off x="70274" y="85777"/>
            <a:ext cx="879637" cy="3728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You Do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BFFA6-5E27-430E-9378-B9A395B6A8D8}"/>
              </a:ext>
            </a:extLst>
          </p:cNvPr>
          <p:cNvSpPr/>
          <p:nvPr/>
        </p:nvSpPr>
        <p:spPr>
          <a:xfrm>
            <a:off x="8698395" y="118303"/>
            <a:ext cx="1080834" cy="3728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Monday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31" name="Picture 30" descr="A group of cars on a black background&#10;&#10;Description automatically generated">
            <a:extLst>
              <a:ext uri="{FF2B5EF4-FFF2-40B4-BE49-F238E27FC236}">
                <a16:creationId xmlns:a16="http://schemas.microsoft.com/office/drawing/2014/main" id="{F1A3E984-3FD5-4812-A992-D81D375F4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88" y="5298552"/>
            <a:ext cx="1794041" cy="1268387"/>
          </a:xfrm>
          <a:prstGeom prst="rect">
            <a:avLst/>
          </a:prstGeom>
        </p:spPr>
      </p:pic>
      <p:pic>
        <p:nvPicPr>
          <p:cNvPr id="34" name="Picture 33" descr="A group of owls on a tree branch&#10;&#10;Description automatically generated">
            <a:extLst>
              <a:ext uri="{FF2B5EF4-FFF2-40B4-BE49-F238E27FC236}">
                <a16:creationId xmlns:a16="http://schemas.microsoft.com/office/drawing/2014/main" id="{42D8CB1F-C1C3-4736-A073-88754D063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3" y="1698186"/>
            <a:ext cx="2168767" cy="1533318"/>
          </a:xfrm>
          <a:prstGeom prst="rect">
            <a:avLst/>
          </a:prstGeom>
        </p:spPr>
      </p:pic>
      <p:pic>
        <p:nvPicPr>
          <p:cNvPr id="36" name="Picture 35" descr="A group of football players&#10;&#10;Description automatically generated">
            <a:extLst>
              <a:ext uri="{FF2B5EF4-FFF2-40B4-BE49-F238E27FC236}">
                <a16:creationId xmlns:a16="http://schemas.microsoft.com/office/drawing/2014/main" id="{FCC5D474-450D-4C0A-9CF7-D64937A82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43" y="480464"/>
            <a:ext cx="1526145" cy="107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06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500B9-09A4-893C-E65D-E0F2DB38EE25}"/>
              </a:ext>
            </a:extLst>
          </p:cNvPr>
          <p:cNvSpPr txBox="1"/>
          <p:nvPr/>
        </p:nvSpPr>
        <p:spPr>
          <a:xfrm>
            <a:off x="287777" y="520195"/>
            <a:ext cx="9330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latin typeface="Comic Sans MS" panose="030F0702030302020204" pitchFamily="66" charset="0"/>
              </a:rPr>
              <a:t>Collective Nouns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D4FDC-A709-9FCA-56A2-E34BD625EAFE}"/>
              </a:ext>
            </a:extLst>
          </p:cNvPr>
          <p:cNvSpPr txBox="1"/>
          <p:nvPr/>
        </p:nvSpPr>
        <p:spPr>
          <a:xfrm>
            <a:off x="446652" y="1224039"/>
            <a:ext cx="9012696" cy="1233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AU" sz="2000" dirty="0">
                <a:latin typeface="Comic Sans MS" panose="030F0702030302020204" pitchFamily="66" charset="0"/>
              </a:rPr>
              <a:t>These collective nouns are a bit harder! See how many you can memorise in 2 minutes!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86532D-77D8-4A40-B33D-DC7DEF8D9EC5}"/>
              </a:ext>
            </a:extLst>
          </p:cNvPr>
          <p:cNvSpPr/>
          <p:nvPr/>
        </p:nvSpPr>
        <p:spPr>
          <a:xfrm>
            <a:off x="70274" y="85777"/>
            <a:ext cx="817493" cy="3728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We Do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BFFA6-5E27-430E-9378-B9A395B6A8D8}"/>
              </a:ext>
            </a:extLst>
          </p:cNvPr>
          <p:cNvSpPr/>
          <p:nvPr/>
        </p:nvSpPr>
        <p:spPr>
          <a:xfrm>
            <a:off x="8698395" y="118303"/>
            <a:ext cx="1080834" cy="3728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Tuesday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9ABAD4-0947-4EF4-A2DD-3529A2D8E6FB}"/>
              </a:ext>
            </a:extLst>
          </p:cNvPr>
          <p:cNvSpPr/>
          <p:nvPr/>
        </p:nvSpPr>
        <p:spPr>
          <a:xfrm>
            <a:off x="6542545" y="4714446"/>
            <a:ext cx="2772583" cy="378305"/>
          </a:xfrm>
          <a:prstGeom prst="rect">
            <a:avLst/>
          </a:prstGeom>
          <a:solidFill>
            <a:srgbClr val="BB13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batch of cookies</a:t>
            </a:r>
            <a:endParaRPr lang="en-AU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C422ED-4586-496F-8861-B178ACF3C3D8}"/>
              </a:ext>
            </a:extLst>
          </p:cNvPr>
          <p:cNvSpPr/>
          <p:nvPr/>
        </p:nvSpPr>
        <p:spPr>
          <a:xfrm>
            <a:off x="6686765" y="3680081"/>
            <a:ext cx="2772583" cy="3783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skulk of foxes</a:t>
            </a:r>
            <a:endParaRPr lang="en-AU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F3B92C-B05C-4561-9282-C473E2C76C65}"/>
              </a:ext>
            </a:extLst>
          </p:cNvPr>
          <p:cNvSpPr/>
          <p:nvPr/>
        </p:nvSpPr>
        <p:spPr>
          <a:xfrm>
            <a:off x="5076816" y="4240678"/>
            <a:ext cx="2772583" cy="37830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fleet of cars</a:t>
            </a:r>
            <a:endParaRPr lang="en-AU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F2AF93-27BE-49FF-8CD8-27B9D3BCDB27}"/>
              </a:ext>
            </a:extLst>
          </p:cNvPr>
          <p:cNvSpPr/>
          <p:nvPr/>
        </p:nvSpPr>
        <p:spPr>
          <a:xfrm>
            <a:off x="5221036" y="3132876"/>
            <a:ext cx="2772583" cy="378305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parliament of owls</a:t>
            </a:r>
            <a:endParaRPr lang="en-AU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340868-AF22-41C4-ADBC-DEE92844A814}"/>
              </a:ext>
            </a:extLst>
          </p:cNvPr>
          <p:cNvSpPr/>
          <p:nvPr/>
        </p:nvSpPr>
        <p:spPr>
          <a:xfrm>
            <a:off x="6045559" y="2082944"/>
            <a:ext cx="2772583" cy="37830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parliament of owls</a:t>
            </a:r>
            <a:endParaRPr lang="en-AU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05FA35-CDB2-4BDD-AEE7-B7EB962401A5}"/>
              </a:ext>
            </a:extLst>
          </p:cNvPr>
          <p:cNvSpPr/>
          <p:nvPr/>
        </p:nvSpPr>
        <p:spPr>
          <a:xfrm>
            <a:off x="6847771" y="2656912"/>
            <a:ext cx="2772583" cy="37830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mob of kangaroos</a:t>
            </a:r>
            <a:endParaRPr lang="en-AU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FA910B-A35C-459B-9E16-F9AEBA92FE41}"/>
              </a:ext>
            </a:extLst>
          </p:cNvPr>
          <p:cNvSpPr/>
          <p:nvPr/>
        </p:nvSpPr>
        <p:spPr>
          <a:xfrm>
            <a:off x="6686765" y="6019568"/>
            <a:ext cx="2772583" cy="378305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pile of leaves</a:t>
            </a:r>
            <a:endParaRPr lang="en-AU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919C98-5205-4421-8471-09E3CE9BF2BB}"/>
              </a:ext>
            </a:extLst>
          </p:cNvPr>
          <p:cNvSpPr/>
          <p:nvPr/>
        </p:nvSpPr>
        <p:spPr>
          <a:xfrm>
            <a:off x="5602164" y="5321696"/>
            <a:ext cx="2772583" cy="37830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stack of books</a:t>
            </a:r>
            <a:endParaRPr lang="en-AU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CAB02F-2152-4E5F-A347-35C2C0D68B49}"/>
              </a:ext>
            </a:extLst>
          </p:cNvPr>
          <p:cNvSpPr/>
          <p:nvPr/>
        </p:nvSpPr>
        <p:spPr>
          <a:xfrm>
            <a:off x="2379726" y="4748733"/>
            <a:ext cx="2772583" cy="37830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bundle of sticks</a:t>
            </a:r>
            <a:endParaRPr lang="en-AU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2A9C30-0B55-4FEC-99AE-60831F58C53A}"/>
              </a:ext>
            </a:extLst>
          </p:cNvPr>
          <p:cNvSpPr/>
          <p:nvPr/>
        </p:nvSpPr>
        <p:spPr>
          <a:xfrm>
            <a:off x="2990613" y="3722883"/>
            <a:ext cx="2896071" cy="37830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drove of pigs</a:t>
            </a:r>
            <a:endParaRPr lang="en-AU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68B2D99-947A-4591-974B-64154F19E805}"/>
              </a:ext>
            </a:extLst>
          </p:cNvPr>
          <p:cNvSpPr/>
          <p:nvPr/>
        </p:nvSpPr>
        <p:spPr>
          <a:xfrm>
            <a:off x="446652" y="4282222"/>
            <a:ext cx="2772583" cy="3783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wake of vultures</a:t>
            </a:r>
            <a:endParaRPr lang="en-AU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F3A723-3ACF-4283-9BE0-20464E651C46}"/>
              </a:ext>
            </a:extLst>
          </p:cNvPr>
          <p:cNvSpPr/>
          <p:nvPr/>
        </p:nvSpPr>
        <p:spPr>
          <a:xfrm>
            <a:off x="245823" y="3208513"/>
            <a:ext cx="2868278" cy="37830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muster of peacocks</a:t>
            </a:r>
            <a:endParaRPr lang="en-AU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C9581D-D4EF-4CF7-944C-E680D4FC308F}"/>
              </a:ext>
            </a:extLst>
          </p:cNvPr>
          <p:cNvSpPr/>
          <p:nvPr/>
        </p:nvSpPr>
        <p:spPr>
          <a:xfrm>
            <a:off x="2544499" y="2017209"/>
            <a:ext cx="2772583" cy="378305"/>
          </a:xfrm>
          <a:prstGeom prst="rect">
            <a:avLst/>
          </a:prstGeom>
          <a:solidFill>
            <a:srgbClr val="BB13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clowder of cats</a:t>
            </a:r>
            <a:endParaRPr lang="en-AU" sz="2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085B31-611D-4F6F-A046-1480C8F15966}"/>
              </a:ext>
            </a:extLst>
          </p:cNvPr>
          <p:cNvSpPr/>
          <p:nvPr/>
        </p:nvSpPr>
        <p:spPr>
          <a:xfrm>
            <a:off x="2289578" y="2716572"/>
            <a:ext cx="2772583" cy="37830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crash of rhinos</a:t>
            </a:r>
            <a:endParaRPr lang="en-AU" sz="2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B3CC86-D7D9-4CAF-B8D7-EB42BE95B71D}"/>
              </a:ext>
            </a:extLst>
          </p:cNvPr>
          <p:cNvSpPr/>
          <p:nvPr/>
        </p:nvSpPr>
        <p:spPr>
          <a:xfrm>
            <a:off x="3114101" y="5860449"/>
            <a:ext cx="2772583" cy="3783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cluster of grapes</a:t>
            </a:r>
            <a:endParaRPr lang="en-AU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8DD0B9-96B9-4799-A399-998CAEEF44FD}"/>
              </a:ext>
            </a:extLst>
          </p:cNvPr>
          <p:cNvSpPr/>
          <p:nvPr/>
        </p:nvSpPr>
        <p:spPr>
          <a:xfrm>
            <a:off x="913997" y="5388252"/>
            <a:ext cx="2772583" cy="378305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pack of cards</a:t>
            </a:r>
            <a:endParaRPr lang="en-AU" sz="2400" dirty="0"/>
          </a:p>
        </p:txBody>
      </p:sp>
      <p:pic>
        <p:nvPicPr>
          <p:cNvPr id="32" name="Picture 31" descr="A group of pink and white striped fish&#10;&#10;Description automatically generated">
            <a:extLst>
              <a:ext uri="{FF2B5EF4-FFF2-40B4-BE49-F238E27FC236}">
                <a16:creationId xmlns:a16="http://schemas.microsoft.com/office/drawing/2014/main" id="{9CE78959-0758-4931-85BA-91661FB82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347" y="291331"/>
            <a:ext cx="1745300" cy="1233928"/>
          </a:xfrm>
          <a:prstGeom prst="rect">
            <a:avLst/>
          </a:prstGeom>
        </p:spPr>
      </p:pic>
      <p:pic>
        <p:nvPicPr>
          <p:cNvPr id="33" name="Picture 32" descr="A group of owls on a tree branch&#10;&#10;Description automatically generated">
            <a:extLst>
              <a:ext uri="{FF2B5EF4-FFF2-40B4-BE49-F238E27FC236}">
                <a16:creationId xmlns:a16="http://schemas.microsoft.com/office/drawing/2014/main" id="{E43A3109-6D92-471D-BAA5-F60907534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8" y="5685266"/>
            <a:ext cx="1748661" cy="1236303"/>
          </a:xfrm>
          <a:prstGeom prst="rect">
            <a:avLst/>
          </a:prstGeom>
        </p:spPr>
      </p:pic>
      <p:pic>
        <p:nvPicPr>
          <p:cNvPr id="34" name="Picture 33" descr="A bouquet of pink flowers&#10;&#10;Description automatically generated">
            <a:extLst>
              <a:ext uri="{FF2B5EF4-FFF2-40B4-BE49-F238E27FC236}">
                <a16:creationId xmlns:a16="http://schemas.microsoft.com/office/drawing/2014/main" id="{4A071C91-F757-44EB-B0C2-227A4DF5C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5" y="123737"/>
            <a:ext cx="1903077" cy="134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97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500B9-09A4-893C-E65D-E0F2DB38EE25}"/>
              </a:ext>
            </a:extLst>
          </p:cNvPr>
          <p:cNvSpPr txBox="1"/>
          <p:nvPr/>
        </p:nvSpPr>
        <p:spPr>
          <a:xfrm>
            <a:off x="287777" y="520195"/>
            <a:ext cx="9330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latin typeface="Comic Sans MS" panose="030F0702030302020204" pitchFamily="66" charset="0"/>
              </a:rPr>
              <a:t>Collective Nouns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D4FDC-A709-9FCA-56A2-E34BD625EAFE}"/>
              </a:ext>
            </a:extLst>
          </p:cNvPr>
          <p:cNvSpPr txBox="1"/>
          <p:nvPr/>
        </p:nvSpPr>
        <p:spPr>
          <a:xfrm>
            <a:off x="446652" y="1224039"/>
            <a:ext cx="9012696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AU" sz="2000" dirty="0">
                <a:latin typeface="Comic Sans MS" panose="030F0702030302020204" pitchFamily="66" charset="0"/>
              </a:rPr>
              <a:t>Work with a partner and try to work out the collective nouns.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86532D-77D8-4A40-B33D-DC7DEF8D9EC5}"/>
              </a:ext>
            </a:extLst>
          </p:cNvPr>
          <p:cNvSpPr/>
          <p:nvPr/>
        </p:nvSpPr>
        <p:spPr>
          <a:xfrm>
            <a:off x="70274" y="85777"/>
            <a:ext cx="817493" cy="3728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We Do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BFFA6-5E27-430E-9378-B9A395B6A8D8}"/>
              </a:ext>
            </a:extLst>
          </p:cNvPr>
          <p:cNvSpPr/>
          <p:nvPr/>
        </p:nvSpPr>
        <p:spPr>
          <a:xfrm>
            <a:off x="8698395" y="118303"/>
            <a:ext cx="1080834" cy="3728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Tuesday</a:t>
            </a:r>
            <a:endParaRPr lang="en-AU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758EEEB-136C-4755-8546-0485F3E3AB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57021"/>
              </p:ext>
            </p:extLst>
          </p:nvPr>
        </p:nvGraphicFramePr>
        <p:xfrm>
          <a:off x="996576" y="2599265"/>
          <a:ext cx="4258330" cy="3460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039">
                  <a:extLst>
                    <a:ext uri="{9D8B030D-6E8A-4147-A177-3AD203B41FA5}">
                      <a16:colId xmlns:a16="http://schemas.microsoft.com/office/drawing/2014/main" val="854608059"/>
                    </a:ext>
                  </a:extLst>
                </a:gridCol>
                <a:gridCol w="3067291">
                  <a:extLst>
                    <a:ext uri="{9D8B030D-6E8A-4147-A177-3AD203B41FA5}">
                      <a16:colId xmlns:a16="http://schemas.microsoft.com/office/drawing/2014/main" val="2669730013"/>
                    </a:ext>
                  </a:extLst>
                </a:gridCol>
              </a:tblGrid>
              <a:tr h="43260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Owls</a:t>
                      </a:r>
                      <a:endParaRPr lang="en-A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528699"/>
                  </a:ext>
                </a:extLst>
              </a:tr>
              <a:tr h="43260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Rhinos</a:t>
                      </a:r>
                      <a:endParaRPr lang="en-A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805094"/>
                  </a:ext>
                </a:extLst>
              </a:tr>
              <a:tr h="43260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Kangaroos</a:t>
                      </a:r>
                      <a:endParaRPr lang="en-A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452025"/>
                  </a:ext>
                </a:extLst>
              </a:tr>
              <a:tr h="43260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Peacocks</a:t>
                      </a:r>
                      <a:endParaRPr lang="en-A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029031"/>
                  </a:ext>
                </a:extLst>
              </a:tr>
              <a:tr h="43260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Cars</a:t>
                      </a:r>
                      <a:endParaRPr lang="en-A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660790"/>
                  </a:ext>
                </a:extLst>
              </a:tr>
              <a:tr h="43260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Sticks</a:t>
                      </a:r>
                      <a:endParaRPr lang="en-A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902915"/>
                  </a:ext>
                </a:extLst>
              </a:tr>
              <a:tr h="43260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Cookies</a:t>
                      </a:r>
                      <a:endParaRPr lang="en-A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62498"/>
                  </a:ext>
                </a:extLst>
              </a:tr>
              <a:tr h="43260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Cards</a:t>
                      </a:r>
                      <a:endParaRPr lang="en-A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2507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89ABAD4-0947-4EF4-A2DD-3529A2D8E6FB}"/>
              </a:ext>
            </a:extLst>
          </p:cNvPr>
          <p:cNvSpPr/>
          <p:nvPr/>
        </p:nvSpPr>
        <p:spPr>
          <a:xfrm>
            <a:off x="6074351" y="4770886"/>
            <a:ext cx="2346916" cy="34229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 A stack of</a:t>
            </a:r>
            <a:endParaRPr lang="en-AU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C422ED-4586-496F-8861-B178ACF3C3D8}"/>
              </a:ext>
            </a:extLst>
          </p:cNvPr>
          <p:cNvSpPr/>
          <p:nvPr/>
        </p:nvSpPr>
        <p:spPr>
          <a:xfrm>
            <a:off x="6562508" y="3617349"/>
            <a:ext cx="2346916" cy="34229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bundle of</a:t>
            </a:r>
            <a:endParaRPr lang="en-AU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F3B92C-B05C-4561-9282-C473E2C76C65}"/>
              </a:ext>
            </a:extLst>
          </p:cNvPr>
          <p:cNvSpPr/>
          <p:nvPr/>
        </p:nvSpPr>
        <p:spPr>
          <a:xfrm>
            <a:off x="6352973" y="4199378"/>
            <a:ext cx="2346916" cy="34229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parliament of</a:t>
            </a:r>
            <a:endParaRPr lang="en-AU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F2AF93-27BE-49FF-8CD8-27B9D3BCDB27}"/>
              </a:ext>
            </a:extLst>
          </p:cNvPr>
          <p:cNvSpPr/>
          <p:nvPr/>
        </p:nvSpPr>
        <p:spPr>
          <a:xfrm>
            <a:off x="6352973" y="3082855"/>
            <a:ext cx="2346916" cy="34229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fleet of</a:t>
            </a:r>
            <a:endParaRPr lang="en-AU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340868-AF22-41C4-ADBC-DEE92844A814}"/>
              </a:ext>
            </a:extLst>
          </p:cNvPr>
          <p:cNvSpPr/>
          <p:nvPr/>
        </p:nvSpPr>
        <p:spPr>
          <a:xfrm>
            <a:off x="6352973" y="2055036"/>
            <a:ext cx="2346916" cy="34229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muster of</a:t>
            </a:r>
            <a:endParaRPr lang="en-AU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05FA35-CDB2-4BDD-AEE7-B7EB962401A5}"/>
              </a:ext>
            </a:extLst>
          </p:cNvPr>
          <p:cNvSpPr/>
          <p:nvPr/>
        </p:nvSpPr>
        <p:spPr>
          <a:xfrm>
            <a:off x="5909578" y="2559953"/>
            <a:ext cx="2346916" cy="34229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batch of</a:t>
            </a:r>
            <a:endParaRPr lang="en-AU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FA910B-A35C-459B-9E16-F9AEBA92FE41}"/>
              </a:ext>
            </a:extLst>
          </p:cNvPr>
          <p:cNvSpPr/>
          <p:nvPr/>
        </p:nvSpPr>
        <p:spPr>
          <a:xfrm>
            <a:off x="6074351" y="5810679"/>
            <a:ext cx="2346916" cy="34229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mob of</a:t>
            </a:r>
            <a:endParaRPr lang="en-AU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919C98-5205-4421-8471-09E3CE9BF2BB}"/>
              </a:ext>
            </a:extLst>
          </p:cNvPr>
          <p:cNvSpPr/>
          <p:nvPr/>
        </p:nvSpPr>
        <p:spPr>
          <a:xfrm>
            <a:off x="6562508" y="5305380"/>
            <a:ext cx="2346916" cy="34229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crash of</a:t>
            </a:r>
            <a:endParaRPr lang="en-AU" sz="2400" dirty="0"/>
          </a:p>
        </p:txBody>
      </p:sp>
      <p:pic>
        <p:nvPicPr>
          <p:cNvPr id="16" name="Picture 15" descr="A group of cars on a black background&#10;&#10;Description automatically generated">
            <a:extLst>
              <a:ext uri="{FF2B5EF4-FFF2-40B4-BE49-F238E27FC236}">
                <a16:creationId xmlns:a16="http://schemas.microsoft.com/office/drawing/2014/main" id="{F367B11C-1613-408F-A206-57EA06D11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30" y="163669"/>
            <a:ext cx="1794041" cy="1268387"/>
          </a:xfrm>
          <a:prstGeom prst="rect">
            <a:avLst/>
          </a:prstGeom>
        </p:spPr>
      </p:pic>
      <p:pic>
        <p:nvPicPr>
          <p:cNvPr id="20" name="Picture 19" descr="A group of lions sitting together&#10;&#10;Description automatically generated">
            <a:extLst>
              <a:ext uri="{FF2B5EF4-FFF2-40B4-BE49-F238E27FC236}">
                <a16:creationId xmlns:a16="http://schemas.microsoft.com/office/drawing/2014/main" id="{79376CF6-EB8A-4B7A-AB01-85C804EDB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978" y="5358376"/>
            <a:ext cx="2551855" cy="1804161"/>
          </a:xfrm>
          <a:prstGeom prst="rect">
            <a:avLst/>
          </a:prstGeom>
        </p:spPr>
      </p:pic>
      <p:pic>
        <p:nvPicPr>
          <p:cNvPr id="21" name="Picture 20" descr="A group of pink and white striped fish&#10;&#10;Description automatically generated">
            <a:extLst>
              <a:ext uri="{FF2B5EF4-FFF2-40B4-BE49-F238E27FC236}">
                <a16:creationId xmlns:a16="http://schemas.microsoft.com/office/drawing/2014/main" id="{649B95C6-DC7A-4550-BDD0-5BB99F3C62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308" y="5793983"/>
            <a:ext cx="1529101" cy="1081075"/>
          </a:xfrm>
          <a:prstGeom prst="rect">
            <a:avLst/>
          </a:prstGeom>
        </p:spPr>
      </p:pic>
      <p:pic>
        <p:nvPicPr>
          <p:cNvPr id="22" name="Picture 21" descr="A group of owls on a tree branch&#10;&#10;Description automatically generated">
            <a:extLst>
              <a:ext uri="{FF2B5EF4-FFF2-40B4-BE49-F238E27FC236}">
                <a16:creationId xmlns:a16="http://schemas.microsoft.com/office/drawing/2014/main" id="{2EFED793-3F8B-4E51-9B92-93C6370517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3" y="636126"/>
            <a:ext cx="2168767" cy="153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7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4 0.01319 L -0.38174 -0.229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9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99 -0.00185 L -0.3984 -0.32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78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03 -2.22222E-6 L -0.35657 -0.343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38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2.96296E-6 L -0.38959 0.267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87" y="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2.96296E-6 L -0.38077 0.185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38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2821E-7 -4.81481E-6 L -0.40192 0.167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96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1.85185E-6 L -0.33605 0.391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11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2821E-7 -1.85185E-6 L -0.35272 0.131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4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500B9-09A4-893C-E65D-E0F2DB38EE25}"/>
              </a:ext>
            </a:extLst>
          </p:cNvPr>
          <p:cNvSpPr txBox="1"/>
          <p:nvPr/>
        </p:nvSpPr>
        <p:spPr>
          <a:xfrm>
            <a:off x="287777" y="520195"/>
            <a:ext cx="9330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latin typeface="Comic Sans MS" panose="030F0702030302020204" pitchFamily="66" charset="0"/>
              </a:rPr>
              <a:t>Collective Nouns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D4FDC-A709-9FCA-56A2-E34BD625EAFE}"/>
              </a:ext>
            </a:extLst>
          </p:cNvPr>
          <p:cNvSpPr txBox="1"/>
          <p:nvPr/>
        </p:nvSpPr>
        <p:spPr>
          <a:xfrm>
            <a:off x="510092" y="1235445"/>
            <a:ext cx="899272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AU" dirty="0">
                <a:latin typeface="Comic Sans MS" panose="030F0702030302020204" pitchFamily="66" charset="0"/>
              </a:rPr>
              <a:t>In your book, write out the sentences with the correct collective nouns.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AU" dirty="0">
                <a:latin typeface="Comic Sans MS" panose="030F0702030302020204" pitchFamily="66" charset="0"/>
              </a:rPr>
              <a:t>The _______ of owls perched on the tree watched as a _______ of cars sped down the highway.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AU" dirty="0">
                <a:latin typeface="Comic Sans MS" panose="030F0702030302020204" pitchFamily="66" charset="0"/>
              </a:rPr>
              <a:t>A </a:t>
            </a:r>
            <a:r>
              <a:rPr lang="en-AU" sz="1800" dirty="0">
                <a:latin typeface="Comic Sans MS" panose="030F0702030302020204" pitchFamily="66" charset="0"/>
              </a:rPr>
              <a:t>_______ of </a:t>
            </a:r>
            <a:r>
              <a:rPr lang="en-AU" dirty="0">
                <a:latin typeface="Comic Sans MS" panose="030F0702030302020204" pitchFamily="66" charset="0"/>
              </a:rPr>
              <a:t>rhinos rested under the tree while a </a:t>
            </a:r>
            <a:r>
              <a:rPr lang="en-AU" sz="1800" dirty="0">
                <a:latin typeface="Comic Sans MS" panose="030F0702030302020204" pitchFamily="66" charset="0"/>
              </a:rPr>
              <a:t>_______ of </a:t>
            </a:r>
            <a:r>
              <a:rPr lang="en-AU" dirty="0">
                <a:latin typeface="Comic Sans MS" panose="030F0702030302020204" pitchFamily="66" charset="0"/>
              </a:rPr>
              <a:t>sticks lay scattered nearby.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AU" dirty="0">
                <a:latin typeface="Comic Sans MS" panose="030F0702030302020204" pitchFamily="66" charset="0"/>
              </a:rPr>
              <a:t>A </a:t>
            </a:r>
            <a:r>
              <a:rPr lang="en-AU" sz="1800" dirty="0">
                <a:latin typeface="Comic Sans MS" panose="030F0702030302020204" pitchFamily="66" charset="0"/>
              </a:rPr>
              <a:t>_______ of </a:t>
            </a:r>
            <a:r>
              <a:rPr lang="en-AU" dirty="0">
                <a:latin typeface="Comic Sans MS" panose="030F0702030302020204" pitchFamily="66" charset="0"/>
              </a:rPr>
              <a:t>kangaroos</a:t>
            </a:r>
            <a:r>
              <a:rPr lang="en-AU" sz="1800" dirty="0">
                <a:latin typeface="Comic Sans MS" panose="030F0702030302020204" pitchFamily="66" charset="0"/>
              </a:rPr>
              <a:t> </a:t>
            </a:r>
            <a:r>
              <a:rPr lang="en-AU" dirty="0">
                <a:latin typeface="Comic Sans MS" panose="030F0702030302020204" pitchFamily="66" charset="0"/>
              </a:rPr>
              <a:t>jumped gracefully near a </a:t>
            </a:r>
            <a:r>
              <a:rPr lang="en-AU" sz="1800" dirty="0">
                <a:latin typeface="Comic Sans MS" panose="030F0702030302020204" pitchFamily="66" charset="0"/>
              </a:rPr>
              <a:t>_______ of </a:t>
            </a:r>
            <a:r>
              <a:rPr lang="en-AU" dirty="0">
                <a:latin typeface="Comic Sans MS" panose="030F0702030302020204" pitchFamily="66" charset="0"/>
              </a:rPr>
              <a:t>leaves that had fallen into the pond.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AU" dirty="0">
                <a:latin typeface="Comic Sans MS" panose="030F0702030302020204" pitchFamily="66" charset="0"/>
              </a:rPr>
              <a:t>The </a:t>
            </a:r>
            <a:r>
              <a:rPr lang="en-AU" sz="1800" dirty="0">
                <a:latin typeface="Comic Sans MS" panose="030F0702030302020204" pitchFamily="66" charset="0"/>
              </a:rPr>
              <a:t>_______ of </a:t>
            </a:r>
            <a:r>
              <a:rPr lang="en-AU" dirty="0">
                <a:latin typeface="Comic Sans MS" panose="030F0702030302020204" pitchFamily="66" charset="0"/>
              </a:rPr>
              <a:t>rhinos ran over a </a:t>
            </a:r>
            <a:r>
              <a:rPr lang="en-AU" sz="1800" dirty="0">
                <a:latin typeface="Comic Sans MS" panose="030F0702030302020204" pitchFamily="66" charset="0"/>
              </a:rPr>
              <a:t>_______ of</a:t>
            </a:r>
            <a:r>
              <a:rPr lang="en-AU" dirty="0">
                <a:latin typeface="Comic Sans MS" panose="030F0702030302020204" pitchFamily="66" charset="0"/>
              </a:rPr>
              <a:t> cookies in the savanna.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AU" dirty="0">
                <a:latin typeface="Comic Sans MS" panose="030F0702030302020204" pitchFamily="66" charset="0"/>
              </a:rPr>
              <a:t>A </a:t>
            </a:r>
            <a:r>
              <a:rPr lang="en-AU" sz="1800" dirty="0">
                <a:latin typeface="Comic Sans MS" panose="030F0702030302020204" pitchFamily="66" charset="0"/>
              </a:rPr>
              <a:t>_______ of vultures</a:t>
            </a:r>
            <a:r>
              <a:rPr lang="en-AU" dirty="0">
                <a:latin typeface="Comic Sans MS" panose="030F0702030302020204" pitchFamily="66" charset="0"/>
              </a:rPr>
              <a:t> flew past a </a:t>
            </a:r>
            <a:r>
              <a:rPr lang="en-AU" sz="1800" dirty="0">
                <a:latin typeface="Comic Sans MS" panose="030F0702030302020204" pitchFamily="66" charset="0"/>
              </a:rPr>
              <a:t>________ of</a:t>
            </a:r>
            <a:r>
              <a:rPr lang="en-AU" dirty="0">
                <a:latin typeface="Comic Sans MS" panose="030F0702030302020204" pitchFamily="66" charset="0"/>
              </a:rPr>
              <a:t> cards on the ground.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en-AU" dirty="0">
              <a:latin typeface="Comic Sans MS" panose="030F0702030302020204" pitchFamily="66" charset="0"/>
            </a:endParaRPr>
          </a:p>
          <a:p>
            <a:endParaRPr lang="en-AU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86532D-77D8-4A40-B33D-DC7DEF8D9EC5}"/>
              </a:ext>
            </a:extLst>
          </p:cNvPr>
          <p:cNvSpPr/>
          <p:nvPr/>
        </p:nvSpPr>
        <p:spPr>
          <a:xfrm>
            <a:off x="70274" y="85777"/>
            <a:ext cx="879637" cy="3728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You Do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BFFA6-5E27-430E-9378-B9A395B6A8D8}"/>
              </a:ext>
            </a:extLst>
          </p:cNvPr>
          <p:cNvSpPr/>
          <p:nvPr/>
        </p:nvSpPr>
        <p:spPr>
          <a:xfrm>
            <a:off x="8698395" y="118303"/>
            <a:ext cx="1080834" cy="3728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Tuesday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12" name="Picture 11" descr="A group of cars on a black background&#10;&#10;Description automatically generated">
            <a:extLst>
              <a:ext uri="{FF2B5EF4-FFF2-40B4-BE49-F238E27FC236}">
                <a16:creationId xmlns:a16="http://schemas.microsoft.com/office/drawing/2014/main" id="{E42A7D06-860E-4ACC-8410-8BBF6EE9C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791" y="5471310"/>
            <a:ext cx="1794041" cy="1268387"/>
          </a:xfrm>
          <a:prstGeom prst="rect">
            <a:avLst/>
          </a:prstGeom>
        </p:spPr>
      </p:pic>
      <p:pic>
        <p:nvPicPr>
          <p:cNvPr id="14" name="Picture 13" descr="A group of pink and white striped fish&#10;&#10;Description automatically generated">
            <a:extLst>
              <a:ext uri="{FF2B5EF4-FFF2-40B4-BE49-F238E27FC236}">
                <a16:creationId xmlns:a16="http://schemas.microsoft.com/office/drawing/2014/main" id="{398BDE1B-1BD4-4E7C-B85E-6374B5360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301" y="458640"/>
            <a:ext cx="1606064" cy="1135488"/>
          </a:xfrm>
          <a:prstGeom prst="rect">
            <a:avLst/>
          </a:prstGeom>
        </p:spPr>
      </p:pic>
      <p:pic>
        <p:nvPicPr>
          <p:cNvPr id="15" name="Picture 14" descr="A group of owls on a tree branch&#10;&#10;Description automatically generated">
            <a:extLst>
              <a:ext uri="{FF2B5EF4-FFF2-40B4-BE49-F238E27FC236}">
                <a16:creationId xmlns:a16="http://schemas.microsoft.com/office/drawing/2014/main" id="{B5C0FF0A-C9AD-4E59-B7EB-65ED57F58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9" y="111161"/>
            <a:ext cx="2168767" cy="153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02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20745</TotalTime>
  <Words>874</Words>
  <Application>Microsoft Office PowerPoint</Application>
  <PresentationFormat>A4 Paper (210x297 mm)</PresentationFormat>
  <Paragraphs>172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 Eaves</dc:creator>
  <cp:lastModifiedBy>EAVES Cameron [Wattle Grove Primary School]</cp:lastModifiedBy>
  <cp:revision>288</cp:revision>
  <dcterms:created xsi:type="dcterms:W3CDTF">2020-06-30T21:06:36Z</dcterms:created>
  <dcterms:modified xsi:type="dcterms:W3CDTF">2024-07-02T00:54:12Z</dcterms:modified>
</cp:coreProperties>
</file>