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3" r:id="rId3"/>
    <p:sldId id="297" r:id="rId4"/>
    <p:sldId id="284" r:id="rId5"/>
    <p:sldId id="300" r:id="rId6"/>
    <p:sldId id="298" r:id="rId7"/>
    <p:sldId id="279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3977"/>
    <a:srgbClr val="991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5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04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attern of flowers and smileys&#10;&#10;Description automatically generated">
            <a:extLst>
              <a:ext uri="{FF2B5EF4-FFF2-40B4-BE49-F238E27FC236}">
                <a16:creationId xmlns:a16="http://schemas.microsoft.com/office/drawing/2014/main" id="{E58F6DB9-C49F-48C9-83AA-546A550C55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A58BEC-5844-9DAC-D07A-B142C7B0D7E5}"/>
              </a:ext>
            </a:extLst>
          </p:cNvPr>
          <p:cNvSpPr/>
          <p:nvPr userDrawn="1"/>
        </p:nvSpPr>
        <p:spPr>
          <a:xfrm>
            <a:off x="428625" y="359055"/>
            <a:ext cx="9048750" cy="61398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B519EAD-6B5C-4E3B-9173-F3E757F67B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3110"/>
            <a:ext cx="1401983" cy="2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9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FDD9136A-E37D-C183-6E1A-90D4ED2F0B3F}"/>
              </a:ext>
            </a:extLst>
          </p:cNvPr>
          <p:cNvSpPr txBox="1"/>
          <p:nvPr/>
        </p:nvSpPr>
        <p:spPr>
          <a:xfrm>
            <a:off x="1166674" y="2286465"/>
            <a:ext cx="7572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dirty="0">
                <a:latin typeface="+mj-lt"/>
              </a:rPr>
              <a:t>Puns</a:t>
            </a:r>
          </a:p>
        </p:txBody>
      </p:sp>
      <p:pic>
        <p:nvPicPr>
          <p:cNvPr id="3" name="Picture 2" descr="A cartoon of peas in a pod&#10;&#10;Description automatically generated">
            <a:extLst>
              <a:ext uri="{FF2B5EF4-FFF2-40B4-BE49-F238E27FC236}">
                <a16:creationId xmlns:a16="http://schemas.microsoft.com/office/drawing/2014/main" id="{FB819ADF-4C37-4611-8533-80A311EBC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88" y="187640"/>
            <a:ext cx="2882978" cy="1996462"/>
          </a:xfrm>
          <a:prstGeom prst="rect">
            <a:avLst/>
          </a:prstGeom>
        </p:spPr>
      </p:pic>
      <p:pic>
        <p:nvPicPr>
          <p:cNvPr id="6" name="Picture 5" descr="A cartoon shrimp with text&#10;&#10;Description automatically generated">
            <a:extLst>
              <a:ext uri="{FF2B5EF4-FFF2-40B4-BE49-F238E27FC236}">
                <a16:creationId xmlns:a16="http://schemas.microsoft.com/office/drawing/2014/main" id="{ABA97321-8B7D-4920-8CD0-8A6D69CDD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74" y="4141477"/>
            <a:ext cx="2446999" cy="1694547"/>
          </a:xfrm>
          <a:prstGeom prst="rect">
            <a:avLst/>
          </a:prstGeom>
        </p:spPr>
      </p:pic>
      <p:pic>
        <p:nvPicPr>
          <p:cNvPr id="9" name="Picture 8" descr="A two donuts with bunny ears&#10;&#10;Description automatically generated">
            <a:extLst>
              <a:ext uri="{FF2B5EF4-FFF2-40B4-BE49-F238E27FC236}">
                <a16:creationId xmlns:a16="http://schemas.microsoft.com/office/drawing/2014/main" id="{9E20C5D7-E16B-4B4F-AEC4-CAF0823BA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8488"/>
            <a:ext cx="3315924" cy="2296277"/>
          </a:xfrm>
          <a:prstGeom prst="rect">
            <a:avLst/>
          </a:prstGeom>
        </p:spPr>
      </p:pic>
      <p:pic>
        <p:nvPicPr>
          <p:cNvPr id="11" name="Picture 10" descr="A grey seal with a black background&#10;&#10;Description automatically generated">
            <a:extLst>
              <a:ext uri="{FF2B5EF4-FFF2-40B4-BE49-F238E27FC236}">
                <a16:creationId xmlns:a16="http://schemas.microsoft.com/office/drawing/2014/main" id="{A2524CA5-2072-4047-A100-766F221BC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1" y="376216"/>
            <a:ext cx="2758482" cy="1910249"/>
          </a:xfrm>
          <a:prstGeom prst="rect">
            <a:avLst/>
          </a:prstGeom>
        </p:spPr>
      </p:pic>
      <p:pic>
        <p:nvPicPr>
          <p:cNvPr id="14" name="Picture 13" descr="A cartoon eggs with faces and flowers&#10;&#10;Description automatically generated">
            <a:extLst>
              <a:ext uri="{FF2B5EF4-FFF2-40B4-BE49-F238E27FC236}">
                <a16:creationId xmlns:a16="http://schemas.microsoft.com/office/drawing/2014/main" id="{AEF25262-4538-4EC8-8451-181D96EBAA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72" y="4710608"/>
            <a:ext cx="1952610" cy="1352183"/>
          </a:xfrm>
          <a:prstGeom prst="rect">
            <a:avLst/>
          </a:prstGeom>
        </p:spPr>
      </p:pic>
      <p:pic>
        <p:nvPicPr>
          <p:cNvPr id="18" name="Picture 17" descr="A cartoon frog with mushrooms&#10;&#10;Description automatically generated">
            <a:extLst>
              <a:ext uri="{FF2B5EF4-FFF2-40B4-BE49-F238E27FC236}">
                <a16:creationId xmlns:a16="http://schemas.microsoft.com/office/drawing/2014/main" id="{9929EC0F-9FA6-4073-9E5B-E511C6DA69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60" y="755890"/>
            <a:ext cx="2446999" cy="169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8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575554" y="458639"/>
            <a:ext cx="875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+mj-lt"/>
              </a:rPr>
              <a:t>Lesson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648354" y="1563079"/>
            <a:ext cx="875489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>
                <a:latin typeface="+mj-lt"/>
              </a:rPr>
              <a:t>By the end of this lesson, I will be able to: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AU" sz="2800" dirty="0">
                <a:latin typeface="+mj-lt"/>
              </a:rPr>
              <a:t>Explain the meaning and purpose of puns.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AU" sz="2800" dirty="0">
                <a:latin typeface="+mj-lt"/>
              </a:rPr>
              <a:t>Identify puns. 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AU" sz="2800" dirty="0">
                <a:latin typeface="+mj-lt"/>
              </a:rPr>
              <a:t>Give 5 examples of puns. </a:t>
            </a:r>
          </a:p>
        </p:txBody>
      </p:sp>
      <p:pic>
        <p:nvPicPr>
          <p:cNvPr id="13" name="Picture 12" descr="A cartoon of peas in a pod&#10;&#10;Description automatically generated">
            <a:extLst>
              <a:ext uri="{FF2B5EF4-FFF2-40B4-BE49-F238E27FC236}">
                <a16:creationId xmlns:a16="http://schemas.microsoft.com/office/drawing/2014/main" id="{9DC3E18A-4C85-47C3-A36C-1467451C9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39" y="197826"/>
            <a:ext cx="2128014" cy="1473650"/>
          </a:xfrm>
          <a:prstGeom prst="rect">
            <a:avLst/>
          </a:prstGeom>
        </p:spPr>
      </p:pic>
      <p:pic>
        <p:nvPicPr>
          <p:cNvPr id="14" name="Picture 13" descr="A cartoon shrimp with text&#10;&#10;Description automatically generated">
            <a:extLst>
              <a:ext uri="{FF2B5EF4-FFF2-40B4-BE49-F238E27FC236}">
                <a16:creationId xmlns:a16="http://schemas.microsoft.com/office/drawing/2014/main" id="{AB82D739-F5AA-41B4-8661-B9866B936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00" y="4123562"/>
            <a:ext cx="1806205" cy="1250797"/>
          </a:xfrm>
          <a:prstGeom prst="rect">
            <a:avLst/>
          </a:prstGeom>
        </p:spPr>
      </p:pic>
      <p:pic>
        <p:nvPicPr>
          <p:cNvPr id="15" name="Picture 14" descr="A two donuts with bunny ears&#10;&#10;Description automatically generated">
            <a:extLst>
              <a:ext uri="{FF2B5EF4-FFF2-40B4-BE49-F238E27FC236}">
                <a16:creationId xmlns:a16="http://schemas.microsoft.com/office/drawing/2014/main" id="{3298786E-F1B3-4E28-83E1-0006C90FD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5" y="4748961"/>
            <a:ext cx="2447584" cy="1694952"/>
          </a:xfrm>
          <a:prstGeom prst="rect">
            <a:avLst/>
          </a:prstGeom>
        </p:spPr>
      </p:pic>
      <p:pic>
        <p:nvPicPr>
          <p:cNvPr id="16" name="Picture 15" descr="A grey seal with a black background&#10;&#10;Description automatically generated">
            <a:extLst>
              <a:ext uri="{FF2B5EF4-FFF2-40B4-BE49-F238E27FC236}">
                <a16:creationId xmlns:a16="http://schemas.microsoft.com/office/drawing/2014/main" id="{611F4C1E-1BEA-4C39-8899-20C2D89E8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5" y="108677"/>
            <a:ext cx="2036120" cy="1410013"/>
          </a:xfrm>
          <a:prstGeom prst="rect">
            <a:avLst/>
          </a:prstGeom>
        </p:spPr>
      </p:pic>
      <p:pic>
        <p:nvPicPr>
          <p:cNvPr id="17" name="Picture 16" descr="A cartoon eggs with faces and flowers&#10;&#10;Description automatically generated">
            <a:extLst>
              <a:ext uri="{FF2B5EF4-FFF2-40B4-BE49-F238E27FC236}">
                <a16:creationId xmlns:a16="http://schemas.microsoft.com/office/drawing/2014/main" id="{1BD017C7-784E-4D86-9574-0DE8D545C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966" y="5445826"/>
            <a:ext cx="1441281" cy="998087"/>
          </a:xfrm>
          <a:prstGeom prst="rect">
            <a:avLst/>
          </a:prstGeom>
        </p:spPr>
      </p:pic>
      <p:pic>
        <p:nvPicPr>
          <p:cNvPr id="21" name="Picture 20" descr="A cartoon frog with mushrooms&#10;&#10;Description automatically generated">
            <a:extLst>
              <a:ext uri="{FF2B5EF4-FFF2-40B4-BE49-F238E27FC236}">
                <a16:creationId xmlns:a16="http://schemas.microsoft.com/office/drawing/2014/main" id="{FCE0BDF8-C244-4C7A-AA0C-BA25406FFA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10" y="2411330"/>
            <a:ext cx="1806205" cy="125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0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575553" y="366940"/>
            <a:ext cx="875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+mj-lt"/>
              </a:rPr>
              <a:t>What is a Pun?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434732" y="1295517"/>
            <a:ext cx="9036533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+mj-lt"/>
              </a:rPr>
              <a:t>A pun is a type of joke that plays with words to create a humorous effect. It usually involves words that sound similar but have different meanings or a word that has multiple meanings. Puns can be clever and funny because they surprise us by connecting different ideas in an unexpected way.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AU" sz="2000" dirty="0">
                <a:latin typeface="+mj-lt"/>
              </a:rPr>
              <a:t>For example:</a:t>
            </a:r>
          </a:p>
          <a:p>
            <a:pPr>
              <a:lnSpc>
                <a:spcPct val="150000"/>
              </a:lnSpc>
            </a:pPr>
            <a:r>
              <a:rPr lang="en-AU" sz="2000" dirty="0">
                <a:latin typeface="+mj-lt"/>
              </a:rPr>
              <a:t>I used to be a baker, but I couldn't make enough dough. In this pun, "dough" refers to both money and the mixture used to make bread.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AU" sz="2000" dirty="0">
                <a:latin typeface="+mj-lt"/>
              </a:rPr>
              <a:t>Puns make us laugh because they play with the way we understand words and their meanings.</a:t>
            </a:r>
          </a:p>
        </p:txBody>
      </p:sp>
      <p:pic>
        <p:nvPicPr>
          <p:cNvPr id="14" name="Picture 13" descr="A cartoon shrimp with text&#10;&#10;Description automatically generated">
            <a:extLst>
              <a:ext uri="{FF2B5EF4-FFF2-40B4-BE49-F238E27FC236}">
                <a16:creationId xmlns:a16="http://schemas.microsoft.com/office/drawing/2014/main" id="{7B8CBC35-079E-4288-ABD0-44370308A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2" y="142086"/>
            <a:ext cx="1834024" cy="1270062"/>
          </a:xfrm>
          <a:prstGeom prst="rect">
            <a:avLst/>
          </a:prstGeom>
        </p:spPr>
      </p:pic>
      <p:pic>
        <p:nvPicPr>
          <p:cNvPr id="15" name="Picture 14" descr="A two donuts with bunny ears&#10;&#10;Description automatically generated">
            <a:extLst>
              <a:ext uri="{FF2B5EF4-FFF2-40B4-BE49-F238E27FC236}">
                <a16:creationId xmlns:a16="http://schemas.microsoft.com/office/drawing/2014/main" id="{4CBB4A16-71D7-412B-818A-078313C1F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5" y="2536034"/>
            <a:ext cx="2396378" cy="1659492"/>
          </a:xfrm>
          <a:prstGeom prst="rect">
            <a:avLst/>
          </a:prstGeom>
        </p:spPr>
      </p:pic>
      <p:pic>
        <p:nvPicPr>
          <p:cNvPr id="17" name="Picture 16" descr="A cartoon eggs with faces and flowers&#10;&#10;Description automatically generated">
            <a:extLst>
              <a:ext uri="{FF2B5EF4-FFF2-40B4-BE49-F238E27FC236}">
                <a16:creationId xmlns:a16="http://schemas.microsoft.com/office/drawing/2014/main" id="{1FBC1303-09E2-4DB9-8D84-4D95BCA70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31" y="186824"/>
            <a:ext cx="1687243" cy="1168416"/>
          </a:xfrm>
          <a:prstGeom prst="rect">
            <a:avLst/>
          </a:prstGeom>
        </p:spPr>
      </p:pic>
      <p:pic>
        <p:nvPicPr>
          <p:cNvPr id="18" name="Picture 17" descr="A cartoon frog with mushrooms&#10;&#10;Description automatically generated">
            <a:extLst>
              <a:ext uri="{FF2B5EF4-FFF2-40B4-BE49-F238E27FC236}">
                <a16:creationId xmlns:a16="http://schemas.microsoft.com/office/drawing/2014/main" id="{7A13CDF5-6E52-45FF-80DC-A06BEA95D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4" y="3179862"/>
            <a:ext cx="1466661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0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287777" y="520195"/>
            <a:ext cx="9330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+mj-lt"/>
              </a:rPr>
              <a:t>Pun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500743" y="1474302"/>
            <a:ext cx="89045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+mj-lt"/>
              </a:rPr>
              <a:t>Read the puns and work out the double meaning. The first one is done for you.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>
                <a:latin typeface="+mj-lt"/>
              </a:rPr>
              <a:t>I don't trust stairs. They're always up to something.</a:t>
            </a:r>
          </a:p>
          <a:p>
            <a:r>
              <a:rPr lang="en-AU" sz="2000" dirty="0">
                <a:solidFill>
                  <a:srgbClr val="00B050"/>
                </a:solidFill>
                <a:latin typeface="+mj-lt"/>
              </a:rPr>
              <a:t>This pun plays on the phrase “up to something,” which means doing something suspicious, but also, stairs go up.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>
                <a:latin typeface="+mj-lt"/>
              </a:rPr>
              <a:t>I'm reading a book about anti-gravity. It's impossible to put down.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>
                <a:latin typeface="+mj-lt"/>
              </a:rPr>
              <a:t>What do you call a sleeping bull? A bulldozer!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>
                <a:latin typeface="+mj-lt"/>
              </a:rPr>
              <a:t>I would tell you a chemistry joke, but I know I wouldn't get a reaction.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>
                <a:latin typeface="+mj-lt"/>
              </a:rPr>
              <a:t>Did you hear about the mathematician who’s afraid of negative numbers? He will stop at nothing to avoid them.</a:t>
            </a:r>
          </a:p>
        </p:txBody>
      </p:sp>
      <p:pic>
        <p:nvPicPr>
          <p:cNvPr id="9" name="Picture 8" descr="A yellow moon and stars&#10;&#10;Description automatically generated">
            <a:extLst>
              <a:ext uri="{FF2B5EF4-FFF2-40B4-BE49-F238E27FC236}">
                <a16:creationId xmlns:a16="http://schemas.microsoft.com/office/drawing/2014/main" id="{E5FB31F3-8D6C-47C8-B70B-AE12203A5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66" y="0"/>
            <a:ext cx="1083932" cy="766340"/>
          </a:xfrm>
          <a:prstGeom prst="rect">
            <a:avLst/>
          </a:prstGeom>
        </p:spPr>
      </p:pic>
      <p:pic>
        <p:nvPicPr>
          <p:cNvPr id="18" name="Picture 17" descr="A cartoon of peas in a pod&#10;&#10;Description automatically generated">
            <a:extLst>
              <a:ext uri="{FF2B5EF4-FFF2-40B4-BE49-F238E27FC236}">
                <a16:creationId xmlns:a16="http://schemas.microsoft.com/office/drawing/2014/main" id="{418B9A0C-2C35-4805-B7A9-CDEEEEE63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55" y="232439"/>
            <a:ext cx="1945002" cy="1346914"/>
          </a:xfrm>
          <a:prstGeom prst="rect">
            <a:avLst/>
          </a:prstGeom>
        </p:spPr>
      </p:pic>
      <p:pic>
        <p:nvPicPr>
          <p:cNvPr id="20" name="Picture 19" descr="A two donuts with bunny ears&#10;&#10;Description automatically generated">
            <a:extLst>
              <a:ext uri="{FF2B5EF4-FFF2-40B4-BE49-F238E27FC236}">
                <a16:creationId xmlns:a16="http://schemas.microsoft.com/office/drawing/2014/main" id="{B3BD38C9-6113-4612-B7FC-D3EFFED84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77" y="5383698"/>
            <a:ext cx="2237089" cy="1549184"/>
          </a:xfrm>
          <a:prstGeom prst="rect">
            <a:avLst/>
          </a:prstGeom>
        </p:spPr>
      </p:pic>
      <p:pic>
        <p:nvPicPr>
          <p:cNvPr id="21" name="Picture 20" descr="A grey seal with a black background&#10;&#10;Description automatically generated">
            <a:extLst>
              <a:ext uri="{FF2B5EF4-FFF2-40B4-BE49-F238E27FC236}">
                <a16:creationId xmlns:a16="http://schemas.microsoft.com/office/drawing/2014/main" id="{358D7623-35A0-4954-9623-9C419E6A8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729" y="3203768"/>
            <a:ext cx="1861011" cy="1288750"/>
          </a:xfrm>
          <a:prstGeom prst="rect">
            <a:avLst/>
          </a:prstGeom>
        </p:spPr>
      </p:pic>
      <p:pic>
        <p:nvPicPr>
          <p:cNvPr id="22" name="Picture 21" descr="A cartoon eggs with faces and flowers&#10;&#10;Description automatically generated">
            <a:extLst>
              <a:ext uri="{FF2B5EF4-FFF2-40B4-BE49-F238E27FC236}">
                <a16:creationId xmlns:a16="http://schemas.microsoft.com/office/drawing/2014/main" id="{8DAC3718-9160-4ABC-B0CE-9B9CEA556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33" y="416782"/>
            <a:ext cx="1317328" cy="91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287777" y="308486"/>
            <a:ext cx="9330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+mj-lt"/>
              </a:rPr>
              <a:t>Pun or Not?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500743" y="1128973"/>
            <a:ext cx="89045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+mj-lt"/>
              </a:rPr>
              <a:t>Work with a partner and read the sentences. Decide whether each sentence is a pun or not. Explain your answers.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>
                <a:latin typeface="+mj-lt"/>
              </a:rPr>
              <a:t>I wondered why the baseball was getting bigger. Then it hit me.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sz="2000" dirty="0">
              <a:latin typeface="+mj-lt"/>
            </a:endParaRPr>
          </a:p>
          <a:p>
            <a:endParaRPr lang="en-AU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>
                <a:latin typeface="+mj-lt"/>
              </a:rPr>
              <a:t>The girl sang a beautiful song in the morning.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sz="2000" dirty="0">
              <a:latin typeface="+mj-lt"/>
            </a:endParaRPr>
          </a:p>
          <a:p>
            <a:endParaRPr lang="en-AU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>
                <a:latin typeface="+mj-lt"/>
              </a:rPr>
              <a:t>The teacher handed out pencils because she wanted to draw attention.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sz="2000" dirty="0">
              <a:latin typeface="+mj-lt"/>
            </a:endParaRPr>
          </a:p>
          <a:p>
            <a:endParaRPr lang="en-AU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>
                <a:latin typeface="+mj-lt"/>
              </a:rPr>
              <a:t>The scarecrow won an award because he was outstanding in his field.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sz="2000" dirty="0">
              <a:latin typeface="+mj-lt"/>
            </a:endParaRPr>
          </a:p>
          <a:p>
            <a:endParaRPr lang="en-AU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>
                <a:latin typeface="+mj-lt"/>
              </a:rPr>
              <a:t>He finished his homework before dinner. </a:t>
            </a:r>
          </a:p>
        </p:txBody>
      </p:sp>
      <p:pic>
        <p:nvPicPr>
          <p:cNvPr id="9" name="Picture 8" descr="A yellow moon and stars&#10;&#10;Description automatically generated">
            <a:extLst>
              <a:ext uri="{FF2B5EF4-FFF2-40B4-BE49-F238E27FC236}">
                <a16:creationId xmlns:a16="http://schemas.microsoft.com/office/drawing/2014/main" id="{E5FB31F3-8D6C-47C8-B70B-AE12203A5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66" y="0"/>
            <a:ext cx="1083932" cy="766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D4F28C-C6A4-4E96-AC8A-020FC1DDA44C}"/>
              </a:ext>
            </a:extLst>
          </p:cNvPr>
          <p:cNvSpPr txBox="1"/>
          <p:nvPr/>
        </p:nvSpPr>
        <p:spPr>
          <a:xfrm>
            <a:off x="500743" y="2367270"/>
            <a:ext cx="8904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B050"/>
                </a:solidFill>
                <a:latin typeface="+mj-lt"/>
              </a:rPr>
              <a:t>Pun – plays on the phrase, “it hit me” – double meaning – getting hit and understanding something.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498D82-0A5F-4DBE-9FFD-ADAC3EF3E499}"/>
              </a:ext>
            </a:extLst>
          </p:cNvPr>
          <p:cNvSpPr txBox="1"/>
          <p:nvPr/>
        </p:nvSpPr>
        <p:spPr>
          <a:xfrm>
            <a:off x="517500" y="3283409"/>
            <a:ext cx="8904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  <a:latin typeface="+mj-lt"/>
              </a:rPr>
              <a:t>Not a pun.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A05E1E-42A5-484E-9286-1E73451D7192}"/>
              </a:ext>
            </a:extLst>
          </p:cNvPr>
          <p:cNvSpPr txBox="1"/>
          <p:nvPr/>
        </p:nvSpPr>
        <p:spPr>
          <a:xfrm>
            <a:off x="607226" y="5990822"/>
            <a:ext cx="8904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  <a:latin typeface="+mj-lt"/>
              </a:rPr>
              <a:t>Not a pun.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596101-E32F-481B-AD56-97BFD236DD7F}"/>
              </a:ext>
            </a:extLst>
          </p:cNvPr>
          <p:cNvSpPr txBox="1"/>
          <p:nvPr/>
        </p:nvSpPr>
        <p:spPr>
          <a:xfrm>
            <a:off x="553985" y="4150063"/>
            <a:ext cx="8904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B050"/>
                </a:solidFill>
                <a:latin typeface="+mj-lt"/>
              </a:rPr>
              <a:t>Pun – plays on the phrase, “draw attention” – double meaning – pencils draw and getting someone’s attention.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8C1406-28FB-408D-9139-0D838DA15639}"/>
              </a:ext>
            </a:extLst>
          </p:cNvPr>
          <p:cNvSpPr txBox="1"/>
          <p:nvPr/>
        </p:nvSpPr>
        <p:spPr>
          <a:xfrm>
            <a:off x="527364" y="5087942"/>
            <a:ext cx="8904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B050"/>
                </a:solidFill>
                <a:latin typeface="+mj-lt"/>
              </a:rPr>
              <a:t>Pun – plays on the phrase, “outstanding in his field” – double meaning – very good at something and literally standing in a field.</a:t>
            </a:r>
          </a:p>
        </p:txBody>
      </p:sp>
      <p:pic>
        <p:nvPicPr>
          <p:cNvPr id="17" name="Picture 16" descr="A cartoon of peas in a pod&#10;&#10;Description automatically generated">
            <a:extLst>
              <a:ext uri="{FF2B5EF4-FFF2-40B4-BE49-F238E27FC236}">
                <a16:creationId xmlns:a16="http://schemas.microsoft.com/office/drawing/2014/main" id="{72476109-6C3D-44CC-8239-480491A94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63" y="2475521"/>
            <a:ext cx="1895977" cy="1312964"/>
          </a:xfrm>
          <a:prstGeom prst="rect">
            <a:avLst/>
          </a:prstGeom>
        </p:spPr>
      </p:pic>
      <p:pic>
        <p:nvPicPr>
          <p:cNvPr id="18" name="Picture 17" descr="A cartoon shrimp with text&#10;&#10;Description automatically generated">
            <a:extLst>
              <a:ext uri="{FF2B5EF4-FFF2-40B4-BE49-F238E27FC236}">
                <a16:creationId xmlns:a16="http://schemas.microsoft.com/office/drawing/2014/main" id="{F8410FFC-9205-45C7-8DB2-1C0CAFEDA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35" y="5575283"/>
            <a:ext cx="1609258" cy="1114411"/>
          </a:xfrm>
          <a:prstGeom prst="rect">
            <a:avLst/>
          </a:prstGeom>
        </p:spPr>
      </p:pic>
      <p:pic>
        <p:nvPicPr>
          <p:cNvPr id="20" name="Picture 19" descr="A grey seal with a black background&#10;&#10;Description automatically generated">
            <a:extLst>
              <a:ext uri="{FF2B5EF4-FFF2-40B4-BE49-F238E27FC236}">
                <a16:creationId xmlns:a16="http://schemas.microsoft.com/office/drawing/2014/main" id="{036537A2-135E-4B8B-8A64-2ABA88B13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5" y="6327"/>
            <a:ext cx="1814102" cy="1256266"/>
          </a:xfrm>
          <a:prstGeom prst="rect">
            <a:avLst/>
          </a:prstGeom>
        </p:spPr>
      </p:pic>
      <p:pic>
        <p:nvPicPr>
          <p:cNvPr id="22" name="Picture 21" descr="A cartoon frog with mushrooms&#10;&#10;Description automatically generated">
            <a:extLst>
              <a:ext uri="{FF2B5EF4-FFF2-40B4-BE49-F238E27FC236}">
                <a16:creationId xmlns:a16="http://schemas.microsoft.com/office/drawing/2014/main" id="{25930A65-2A0B-437E-8270-0F9BDD402F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44" y="18614"/>
            <a:ext cx="1609258" cy="11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287777" y="348528"/>
            <a:ext cx="9330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+mj-lt"/>
              </a:rPr>
              <a:t>Puns – Group Activity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641658" y="1302635"/>
            <a:ext cx="8826992" cy="461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Work in groups to complete these puns. See if you can get them all!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+mj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200" dirty="0">
                <a:latin typeface="+mj-lt"/>
              </a:rPr>
              <a:t>Why did the fly never land on the computer? It was afraid of the web.</a:t>
            </a:r>
            <a:endParaRPr lang="en-US" sz="2200" dirty="0">
              <a:latin typeface="+mj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200" dirty="0">
                <a:latin typeface="+mj-lt"/>
              </a:rPr>
              <a:t>Why did the tomato turn red? Because it saw the salad dressing!</a:t>
            </a:r>
            <a:endParaRPr lang="en-US" sz="2200" dirty="0">
              <a:latin typeface="+mj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200" dirty="0">
                <a:latin typeface="+mj-lt"/>
              </a:rPr>
              <a:t>Why did the light bulb go to school? It wanted to be brighter.</a:t>
            </a:r>
            <a:endParaRPr lang="en-US" sz="2200" dirty="0">
              <a:latin typeface="+mj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200" dirty="0">
                <a:latin typeface="+mj-lt"/>
              </a:rPr>
              <a:t>The thief who stole my lamp got a light sentence.</a:t>
            </a:r>
            <a:endParaRPr lang="en-US" sz="2200" dirty="0">
              <a:latin typeface="+mj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200" dirty="0">
                <a:latin typeface="+mj-lt"/>
              </a:rPr>
              <a:t>I told my watch to stand still, but it just kept ticking me off.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200" dirty="0">
                <a:latin typeface="+mj-lt"/>
              </a:rPr>
              <a:t>Why did the book join the police? To work undercover.</a:t>
            </a:r>
            <a:endParaRPr lang="en-US" sz="2200" dirty="0">
              <a:latin typeface="+mj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200" dirty="0">
                <a:latin typeface="+mj-lt"/>
              </a:rPr>
              <a:t>The bat couldn't see in the dark, so he decided to wing it.</a:t>
            </a:r>
          </a:p>
        </p:txBody>
      </p:sp>
      <p:pic>
        <p:nvPicPr>
          <p:cNvPr id="9" name="Picture 8" descr="A yellow moon and stars&#10;&#10;Description automatically generated">
            <a:extLst>
              <a:ext uri="{FF2B5EF4-FFF2-40B4-BE49-F238E27FC236}">
                <a16:creationId xmlns:a16="http://schemas.microsoft.com/office/drawing/2014/main" id="{E5FB31F3-8D6C-47C8-B70B-AE12203A5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66" y="0"/>
            <a:ext cx="1083932" cy="7663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5914A7-7A5E-474E-9643-80AEE208E0CF}"/>
              </a:ext>
            </a:extLst>
          </p:cNvPr>
          <p:cNvSpPr/>
          <p:nvPr/>
        </p:nvSpPr>
        <p:spPr>
          <a:xfrm>
            <a:off x="7996518" y="2402541"/>
            <a:ext cx="977153" cy="38548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88A9A9-4B44-4DEB-ADB3-CB20477F2455}"/>
              </a:ext>
            </a:extLst>
          </p:cNvPr>
          <p:cNvSpPr/>
          <p:nvPr/>
        </p:nvSpPr>
        <p:spPr>
          <a:xfrm>
            <a:off x="7360024" y="2949389"/>
            <a:ext cx="1066800" cy="38548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F15552-2CC6-49B5-98D0-F315DC4CEC90}"/>
              </a:ext>
            </a:extLst>
          </p:cNvPr>
          <p:cNvSpPr/>
          <p:nvPr/>
        </p:nvSpPr>
        <p:spPr>
          <a:xfrm>
            <a:off x="7019365" y="3467756"/>
            <a:ext cx="1066800" cy="38548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4AF170-2745-4538-AD85-78833E6F0153}"/>
              </a:ext>
            </a:extLst>
          </p:cNvPr>
          <p:cNvSpPr/>
          <p:nvPr/>
        </p:nvSpPr>
        <p:spPr>
          <a:xfrm>
            <a:off x="5055154" y="3978744"/>
            <a:ext cx="493999" cy="38548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6A2FD0-52EF-4D9C-9910-A9B7D111004D}"/>
              </a:ext>
            </a:extLst>
          </p:cNvPr>
          <p:cNvSpPr/>
          <p:nvPr/>
        </p:nvSpPr>
        <p:spPr>
          <a:xfrm>
            <a:off x="6112990" y="4453874"/>
            <a:ext cx="1659410" cy="38548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26BC8B-4078-4758-A177-E219C29B432F}"/>
              </a:ext>
            </a:extLst>
          </p:cNvPr>
          <p:cNvSpPr/>
          <p:nvPr/>
        </p:nvSpPr>
        <p:spPr>
          <a:xfrm>
            <a:off x="5969554" y="4981626"/>
            <a:ext cx="1390470" cy="38548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EA3A64-9E47-497F-BFAB-4A73D8CF0F00}"/>
              </a:ext>
            </a:extLst>
          </p:cNvPr>
          <p:cNvSpPr/>
          <p:nvPr/>
        </p:nvSpPr>
        <p:spPr>
          <a:xfrm>
            <a:off x="6767412" y="5447313"/>
            <a:ext cx="843623" cy="38548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2" name="Picture 31" descr="A cartoon shrimp with text&#10;&#10;Description automatically generated">
            <a:extLst>
              <a:ext uri="{FF2B5EF4-FFF2-40B4-BE49-F238E27FC236}">
                <a16:creationId xmlns:a16="http://schemas.microsoft.com/office/drawing/2014/main" id="{A5E5F549-9A72-437A-9BCC-851490227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28" y="5611917"/>
            <a:ext cx="1335588" cy="924895"/>
          </a:xfrm>
          <a:prstGeom prst="rect">
            <a:avLst/>
          </a:prstGeom>
        </p:spPr>
      </p:pic>
      <p:pic>
        <p:nvPicPr>
          <p:cNvPr id="33" name="Picture 32" descr="A two donuts with bunny ears&#10;&#10;Description automatically generated">
            <a:extLst>
              <a:ext uri="{FF2B5EF4-FFF2-40B4-BE49-F238E27FC236}">
                <a16:creationId xmlns:a16="http://schemas.microsoft.com/office/drawing/2014/main" id="{EA0358D1-CBE5-4E80-A5AE-04D551FE9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5" y="318338"/>
            <a:ext cx="1809853" cy="1253323"/>
          </a:xfrm>
          <a:prstGeom prst="rect">
            <a:avLst/>
          </a:prstGeom>
        </p:spPr>
      </p:pic>
      <p:pic>
        <p:nvPicPr>
          <p:cNvPr id="35" name="Picture 34" descr="A cartoon eggs with faces and flowers&#10;&#10;Description automatically generated">
            <a:extLst>
              <a:ext uri="{FF2B5EF4-FFF2-40B4-BE49-F238E27FC236}">
                <a16:creationId xmlns:a16="http://schemas.microsoft.com/office/drawing/2014/main" id="{497BD289-530F-4B8D-873F-90CBB8D49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66" y="344219"/>
            <a:ext cx="1383994" cy="958416"/>
          </a:xfrm>
          <a:prstGeom prst="rect">
            <a:avLst/>
          </a:prstGeom>
        </p:spPr>
      </p:pic>
      <p:pic>
        <p:nvPicPr>
          <p:cNvPr id="36" name="Picture 35" descr="A cartoon frog with mushrooms&#10;&#10;Description automatically generated">
            <a:extLst>
              <a:ext uri="{FF2B5EF4-FFF2-40B4-BE49-F238E27FC236}">
                <a16:creationId xmlns:a16="http://schemas.microsoft.com/office/drawing/2014/main" id="{710A2811-3467-4FC6-9550-6BCE1CEE32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24" y="3607529"/>
            <a:ext cx="1335588" cy="92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0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1085036" y="429456"/>
            <a:ext cx="7735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+mj-lt"/>
              </a:rPr>
              <a:t>Independent Task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575551" y="1445119"/>
            <a:ext cx="8754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latin typeface="+mj-lt"/>
              </a:rPr>
              <a:t>Complete the idiom worksheet.</a:t>
            </a:r>
          </a:p>
        </p:txBody>
      </p:sp>
      <p:pic>
        <p:nvPicPr>
          <p:cNvPr id="13" name="Picture 12" descr="A cartoon of peas in a pod&#10;&#10;Description automatically generated">
            <a:extLst>
              <a:ext uri="{FF2B5EF4-FFF2-40B4-BE49-F238E27FC236}">
                <a16:creationId xmlns:a16="http://schemas.microsoft.com/office/drawing/2014/main" id="{7F0E934E-7319-457B-B375-ED3C71F6D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38" y="366287"/>
            <a:ext cx="1658840" cy="1148747"/>
          </a:xfrm>
          <a:prstGeom prst="rect">
            <a:avLst/>
          </a:prstGeom>
        </p:spPr>
      </p:pic>
      <p:pic>
        <p:nvPicPr>
          <p:cNvPr id="18" name="Picture 17" descr="A two donuts with bunny ears&#10;&#10;Description automatically generated">
            <a:extLst>
              <a:ext uri="{FF2B5EF4-FFF2-40B4-BE49-F238E27FC236}">
                <a16:creationId xmlns:a16="http://schemas.microsoft.com/office/drawing/2014/main" id="{56A367D7-7584-4586-931E-C1B189649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9" y="5342965"/>
            <a:ext cx="1907954" cy="1321258"/>
          </a:xfrm>
          <a:prstGeom prst="rect">
            <a:avLst/>
          </a:prstGeom>
        </p:spPr>
      </p:pic>
      <p:pic>
        <p:nvPicPr>
          <p:cNvPr id="19" name="Picture 18" descr="A grey seal with a black background&#10;&#10;Description automatically generated">
            <a:extLst>
              <a:ext uri="{FF2B5EF4-FFF2-40B4-BE49-F238E27FC236}">
                <a16:creationId xmlns:a16="http://schemas.microsoft.com/office/drawing/2014/main" id="{0F764A2D-CD6D-423C-839E-7A5EFD27A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5" y="479353"/>
            <a:ext cx="1587206" cy="1099140"/>
          </a:xfrm>
          <a:prstGeom prst="rect">
            <a:avLst/>
          </a:prstGeom>
        </p:spPr>
      </p:pic>
      <p:pic>
        <p:nvPicPr>
          <p:cNvPr id="20" name="Picture 19" descr="A cartoon eggs with faces and flowers&#10;&#10;Description automatically generated">
            <a:extLst>
              <a:ext uri="{FF2B5EF4-FFF2-40B4-BE49-F238E27FC236}">
                <a16:creationId xmlns:a16="http://schemas.microsoft.com/office/drawing/2014/main" id="{5291CAF6-C69F-4A47-BCA0-66021970E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00" y="5517704"/>
            <a:ext cx="1123514" cy="778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4E0C8-8576-4DAC-92E8-C41A3AEEF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156" y="1982062"/>
            <a:ext cx="3231688" cy="467760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15121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14896</TotalTime>
  <Words>553</Words>
  <Application>Microsoft Office PowerPoint</Application>
  <PresentationFormat>A4 Paper (210x297 mm)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Eaves</dc:creator>
  <cp:lastModifiedBy>EAVES Cameron [Wattle Grove Primary School]</cp:lastModifiedBy>
  <cp:revision>201</cp:revision>
  <dcterms:created xsi:type="dcterms:W3CDTF">2020-06-30T21:06:36Z</dcterms:created>
  <dcterms:modified xsi:type="dcterms:W3CDTF">2024-08-06T02:55:47Z</dcterms:modified>
</cp:coreProperties>
</file>